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4" r:id="rId7"/>
    <p:sldMasterId id="2147483666" r:id="rId8"/>
    <p:sldMasterId id="2147483668" r:id="rId9"/>
    <p:sldMasterId id="2147483670" r:id="rId10"/>
    <p:sldMasterId id="2147483672" r:id="rId11"/>
    <p:sldMasterId id="2147483674" r:id="rId12"/>
  </p:sldMasterIdLst>
  <p:notesMasterIdLst>
    <p:notesMasterId r:id="rId21"/>
  </p:notesMasterIdLst>
  <p:handoutMasterIdLst>
    <p:handoutMasterId r:id="rId22"/>
  </p:handoutMasterIdLst>
  <p:sldIdLst>
    <p:sldId id="256" r:id="rId13"/>
    <p:sldId id="263" r:id="rId14"/>
    <p:sldId id="292" r:id="rId15"/>
    <p:sldId id="295" r:id="rId16"/>
    <p:sldId id="297" r:id="rId17"/>
    <p:sldId id="293" r:id="rId18"/>
    <p:sldId id="298" r:id="rId19"/>
    <p:sldId id="262" r:id="rId20"/>
  </p:sldIdLst>
  <p:sldSz cx="9144000" cy="6858000" type="screen4x3"/>
  <p:notesSz cx="666273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7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976" autoAdjust="0"/>
  </p:normalViewPr>
  <p:slideViewPr>
    <p:cSldViewPr>
      <p:cViewPr>
        <p:scale>
          <a:sx n="107" d="100"/>
          <a:sy n="107" d="100"/>
        </p:scale>
        <p:origin x="-8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72E86-E9A4-49BD-8545-91D469BDCC25}" type="datetimeFigureOut">
              <a:rPr lang="en-GB" smtClean="0"/>
              <a:t>04/04/2014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43985-CF63-4E79-BA84-92EC3409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022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3488" y="0"/>
            <a:ext cx="288766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BDA2F-9DA4-4545-9941-0A32F098AAF1}" type="datetimeFigureOut">
              <a:rPr lang="en-GB" smtClean="0"/>
              <a:t>04/04/2014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0900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29238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876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3488" y="9428163"/>
            <a:ext cx="2887662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EC530-C8CF-4A30-BFA9-FE432B169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031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EC530-C8CF-4A30-BFA9-FE432B1692B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416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EC530-C8CF-4A30-BFA9-FE432B1692B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799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EC530-C8CF-4A30-BFA9-FE432B1692B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72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EC530-C8CF-4A30-BFA9-FE432B1692B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72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EC530-C8CF-4A30-BFA9-FE432B1692B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72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EC530-C8CF-4A30-BFA9-FE432B1692B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164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EC530-C8CF-4A30-BFA9-FE432B1692B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164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EC530-C8CF-4A30-BFA9-FE432B1692B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333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A LOGO TITLE HOLDING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QA 2567 rev288 (pms)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3568" y="1484784"/>
            <a:ext cx="4802491" cy="255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65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5"/>
          <p:cNvSpPr txBox="1">
            <a:spLocks/>
          </p:cNvSpPr>
          <p:nvPr userDrawn="1"/>
        </p:nvSpPr>
        <p:spPr>
          <a:xfrm>
            <a:off x="467544" y="202438"/>
            <a:ext cx="8229600" cy="79208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3218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218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218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218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63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A LOGO  FINAL HOL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QA 2567 rev288 (pms)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41858" y="908720"/>
            <a:ext cx="4802491" cy="2551393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979712" y="3789041"/>
            <a:ext cx="53285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600" b="1" dirty="0" smtClean="0">
                <a:solidFill>
                  <a:srgbClr val="FFFFFF"/>
                </a:solidFill>
              </a:rPr>
              <a:t>www.sqa.org.uk </a:t>
            </a:r>
            <a:r>
              <a:rPr lang="en-GB" altLang="en-US" sz="2600" dirty="0">
                <a:solidFill>
                  <a:srgbClr val="FFFFFF"/>
                </a:solidFill>
                <a:latin typeface="Arial Narrow" panose="020B0606020202030204" pitchFamily="34" charset="0"/>
              </a:rPr>
              <a:t>I</a:t>
            </a:r>
            <a:r>
              <a:rPr lang="en-GB" altLang="en-US" sz="2600" b="1" dirty="0" smtClean="0">
                <a:solidFill>
                  <a:srgbClr val="FFFFFF"/>
                </a:solidFill>
              </a:rPr>
              <a:t> 0303 </a:t>
            </a:r>
            <a:r>
              <a:rPr lang="en-GB" altLang="en-US" sz="2600" b="1" dirty="0">
                <a:solidFill>
                  <a:srgbClr val="FFFFFF"/>
                </a:solidFill>
              </a:rPr>
              <a:t>333 0330</a:t>
            </a:r>
            <a:endParaRPr lang="en-US" altLang="en-US" sz="2600" b="1" dirty="0">
              <a:solidFill>
                <a:srgbClr val="FFFFFF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33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BD SQA LOGO  TITLE HOL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304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6020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0455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0455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A LOGO  FINAL HOLDING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153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QA 2567 rev288 (pms)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83568" y="1484784"/>
            <a:ext cx="4802491" cy="255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527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527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527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Symbol" panose="05050102010706020507" pitchFamily="18" charset="2"/>
        <a:buChar char="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527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611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Symbol" panose="05050102010706020507" pitchFamily="18" charset="2"/>
        <a:buChar char="¨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QA 2567 rev288 (pms)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41858" y="908720"/>
            <a:ext cx="4802491" cy="255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9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385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2074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0919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0919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1979712" y="3789041"/>
            <a:ext cx="53285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600" b="1" dirty="0" smtClean="0">
                <a:solidFill>
                  <a:srgbClr val="FFFFFF"/>
                </a:solidFill>
              </a:rPr>
              <a:t>www.sqa.org.uk </a:t>
            </a:r>
            <a:r>
              <a:rPr lang="en-GB" altLang="en-US" sz="2600" dirty="0">
                <a:solidFill>
                  <a:srgbClr val="FFFFFF"/>
                </a:solidFill>
                <a:latin typeface="Arial Narrow" panose="020B0606020202030204" pitchFamily="34" charset="0"/>
              </a:rPr>
              <a:t>I</a:t>
            </a:r>
            <a:r>
              <a:rPr lang="en-GB" altLang="en-US" sz="2600" b="1" dirty="0" smtClean="0">
                <a:solidFill>
                  <a:srgbClr val="FFFFFF"/>
                </a:solidFill>
              </a:rPr>
              <a:t> 0303 </a:t>
            </a:r>
            <a:r>
              <a:rPr lang="en-GB" altLang="en-US" sz="2600" b="1" dirty="0">
                <a:solidFill>
                  <a:srgbClr val="FFFFFF"/>
                </a:solidFill>
              </a:rPr>
              <a:t>333 0330</a:t>
            </a:r>
            <a:endParaRPr lang="en-US" altLang="en-US" sz="2600" b="1" dirty="0">
              <a:solidFill>
                <a:srgbClr val="FFFFFF"/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8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618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534159" y="1556792"/>
            <a:ext cx="7056784" cy="86409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24650" algn="l"/>
              </a:tabLst>
              <a:defRPr/>
            </a:pPr>
            <a:r>
              <a:rPr lang="en-GB" kern="0" dirty="0" smtClean="0"/>
              <a:t>Professional Development Workshop 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3" name="Text Placeholder 2"/>
          <p:cNvSpPr txBox="1">
            <a:spLocks/>
          </p:cNvSpPr>
          <p:nvPr/>
        </p:nvSpPr>
        <p:spPr>
          <a:xfrm>
            <a:off x="506171" y="2708920"/>
            <a:ext cx="6553200" cy="151216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195E5"/>
              </a:buClr>
              <a:buFont typeface="Wingdings" pitchFamily="2" charset="2"/>
              <a:buNone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195E5"/>
              </a:buClr>
              <a:buFont typeface="Arial" charset="0"/>
              <a:buNone/>
              <a:defRPr sz="28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None/>
              <a:defRPr sz="28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None/>
              <a:defRPr sz="28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None/>
              <a:defRPr sz="28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195E5"/>
              </a:buClr>
              <a:buSzTx/>
              <a:buFont typeface="Wingdings" pitchFamily="2" charset="2"/>
              <a:buNone/>
              <a:tabLst/>
              <a:defRPr/>
            </a:pPr>
            <a:r>
              <a:rPr lang="en-GB" kern="0" dirty="0" smtClean="0">
                <a:latin typeface="Arial"/>
              </a:rPr>
              <a:t>Training Event for centre practitioners – Wednesday 9 and Thursday 10 April 2014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750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548680"/>
            <a:ext cx="8229600" cy="79208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9pPr>
          </a:lstStyle>
          <a:p>
            <a:pPr lvl="0" eaLnBrk="0" hangingPunct="0">
              <a:defRPr/>
            </a:pPr>
            <a:r>
              <a:rPr lang="en-US" sz="3200" kern="0" dirty="0" smtClean="0">
                <a:solidFill>
                  <a:prstClr val="white"/>
                </a:solidFill>
                <a:latin typeface="Arial" charset="0"/>
              </a:rPr>
              <a:t>Professional Development Workshop </a:t>
            </a:r>
            <a:endParaRPr lang="en-US" sz="3200" kern="0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467544" y="1484784"/>
            <a:ext cx="7777162" cy="3887787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w"/>
              <a:defRPr sz="26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26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6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–"/>
              <a:defRPr sz="26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6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buClr>
                <a:srgbClr val="FFFFFF"/>
              </a:buClr>
              <a:defRPr/>
            </a:pPr>
            <a:r>
              <a:rPr lang="en-GB" sz="2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Welcome and Introduction</a:t>
            </a:r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Purpose of Event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Delegate packs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Agenda 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day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lang="en-GB" kern="0" dirty="0" smtClean="0">
              <a:latin typeface="Arial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GB" sz="2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47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548680"/>
            <a:ext cx="8229600" cy="79208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9pPr>
          </a:lstStyle>
          <a:p>
            <a:pPr lvl="0" eaLnBrk="0" hangingPunct="0">
              <a:defRPr/>
            </a:pPr>
            <a:r>
              <a:rPr lang="en-US" sz="3200" kern="0" dirty="0" smtClean="0">
                <a:solidFill>
                  <a:prstClr val="white"/>
                </a:solidFill>
                <a:latin typeface="Arial" charset="0"/>
              </a:rPr>
              <a:t>PDW - Purpose </a:t>
            </a:r>
            <a:endParaRPr lang="en-US" sz="3200" kern="0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467544" y="1196752"/>
            <a:ext cx="7777162" cy="4175819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w"/>
              <a:defRPr sz="26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26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6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–"/>
              <a:defRPr sz="26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6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Highlight the importance of Internal Verification and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Standardisation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for centers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Remind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centres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of the benefits of having Course Teams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Accounting developments - Introduce International Accounting Standards and discuss the application Error Tolerance marking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 delegates with the opportunity to undertake practical marking exercises – GU1 and GU2 </a:t>
            </a:r>
          </a:p>
          <a:p>
            <a:pPr marL="0" indent="0"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lang="en-GB" kern="0" dirty="0" smtClean="0">
              <a:latin typeface="Arial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GB" sz="2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860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548680"/>
            <a:ext cx="8229600" cy="79208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9pPr>
          </a:lstStyle>
          <a:p>
            <a:pPr lvl="0" eaLnBrk="0" hangingPunct="0">
              <a:defRPr/>
            </a:pPr>
            <a:r>
              <a:rPr lang="en-US" sz="3200" kern="0" dirty="0" smtClean="0">
                <a:solidFill>
                  <a:prstClr val="white"/>
                </a:solidFill>
                <a:latin typeface="Arial" charset="0"/>
              </a:rPr>
              <a:t>PDW - Purpose </a:t>
            </a:r>
            <a:endParaRPr lang="en-US" sz="3200" kern="0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467544" y="1196752"/>
            <a:ext cx="7777162" cy="4175819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w"/>
              <a:defRPr sz="26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26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6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–"/>
              <a:defRPr sz="26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6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Highlight forthcoming changes to the Unit – DE3N 34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 delegates with an open forum to ask questions</a:t>
            </a:r>
          </a:p>
          <a:p>
            <a:pPr marL="0" indent="0"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content of the Event has been designed to actively support you in your role as a teacher and assessor on the HND programme.  It is VITAL that you share the learning from the workshop with your colleagues in your centre</a:t>
            </a: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lang="en-GB" kern="0" dirty="0" smtClean="0">
              <a:latin typeface="Arial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GB" sz="2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05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548680"/>
            <a:ext cx="8229600" cy="79208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9pPr>
          </a:lstStyle>
          <a:p>
            <a:pPr lvl="0" eaLnBrk="0" hangingPunct="0">
              <a:defRPr/>
            </a:pPr>
            <a:r>
              <a:rPr lang="en-GB" kern="0" dirty="0" smtClean="0">
                <a:solidFill>
                  <a:prstClr val="white"/>
                </a:solidFill>
                <a:latin typeface="Arial" charset="0"/>
              </a:rPr>
              <a:t>PDW – Agenda Day 1</a:t>
            </a:r>
            <a:endParaRPr lang="en-US" kern="0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67544" y="1340768"/>
            <a:ext cx="7777162" cy="403180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w"/>
              <a:defRPr sz="26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26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6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–"/>
              <a:defRPr sz="26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6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Wingdings" pitchFamily="2" charset="2"/>
              <a:buChar char="w"/>
              <a:tabLst/>
              <a:defRPr/>
            </a:pPr>
            <a:r>
              <a:rPr lang="en-GB" kern="0" noProof="0" dirty="0" smtClean="0">
                <a:latin typeface="Arial"/>
              </a:rPr>
              <a:t>Introduction</a:t>
            </a:r>
            <a:endParaRPr kumimoji="0" lang="en-GB" sz="2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>
              <a:buClr>
                <a:srgbClr val="FFFFFF"/>
              </a:buClr>
              <a:defRPr/>
            </a:pPr>
            <a:r>
              <a:rPr lang="en-US" kern="0" dirty="0" smtClean="0">
                <a:latin typeface="Arial"/>
              </a:rPr>
              <a:t>Internal Verification and </a:t>
            </a:r>
            <a:r>
              <a:rPr lang="en-US" kern="0" dirty="0" err="1" smtClean="0">
                <a:latin typeface="Arial"/>
              </a:rPr>
              <a:t>Standardisation</a:t>
            </a:r>
            <a:endParaRPr lang="en-US" kern="0" dirty="0" smtClean="0">
              <a:latin typeface="Arial"/>
            </a:endParaRPr>
          </a:p>
          <a:p>
            <a:pPr>
              <a:buClr>
                <a:srgbClr val="FFFFFF"/>
              </a:buClr>
              <a:defRPr/>
            </a:pPr>
            <a:r>
              <a:rPr lang="en-US" kern="0" noProof="0" dirty="0" smtClean="0">
                <a:latin typeface="Arial"/>
              </a:rPr>
              <a:t>Introduction to International Accounting Standards</a:t>
            </a:r>
          </a:p>
          <a:p>
            <a:pPr>
              <a:buClr>
                <a:srgbClr val="FFFFFF"/>
              </a:buClr>
              <a:defRPr/>
            </a:pPr>
            <a:r>
              <a:rPr kumimoji="0" lang="en-US" sz="2600" b="0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Lunch</a:t>
            </a:r>
            <a:endParaRPr kumimoji="0" lang="en-US" sz="2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Wingdings" pitchFamily="2" charset="2"/>
              <a:buChar char="w"/>
              <a:tabLst/>
              <a:defRPr/>
            </a:pPr>
            <a:r>
              <a:rPr lang="en-US" kern="0" dirty="0" smtClean="0">
                <a:latin typeface="Arial"/>
              </a:rPr>
              <a:t>Graded Unit 1 – practical marking exercise</a:t>
            </a:r>
            <a:endParaRPr kumimoji="0" lang="en-US" sz="2600" b="0" i="0" u="none" strike="noStrike" kern="0" cap="none" spc="0" normalizeH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Wingdings" pitchFamily="2" charset="2"/>
              <a:buChar char="w"/>
              <a:tabLst/>
              <a:defRPr/>
            </a:pPr>
            <a:r>
              <a:rPr lang="en-US" kern="0" noProof="0" dirty="0" smtClean="0">
                <a:latin typeface="Arial"/>
              </a:rPr>
              <a:t>Surgery session</a:t>
            </a:r>
            <a:endParaRPr kumimoji="0" lang="en-US" sz="2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108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7544" y="548680"/>
            <a:ext cx="8229600" cy="79208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724650" algn="l"/>
              </a:tabLst>
              <a:defRPr sz="3600" b="1">
                <a:solidFill>
                  <a:srgbClr val="FFFFFF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AE7BD1"/>
                </a:solidFill>
                <a:latin typeface="Arial" charset="0"/>
              </a:defRPr>
            </a:lvl9pPr>
          </a:lstStyle>
          <a:p>
            <a:pPr lvl="0" eaLnBrk="0" hangingPunct="0">
              <a:defRPr/>
            </a:pPr>
            <a:r>
              <a:rPr lang="en-GB" kern="0" dirty="0" smtClean="0">
                <a:solidFill>
                  <a:prstClr val="white"/>
                </a:solidFill>
                <a:latin typeface="Arial" charset="0"/>
              </a:rPr>
              <a:t>PDW – Agenda Day 2</a:t>
            </a:r>
            <a:endParaRPr lang="en-US" kern="0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67544" y="1340768"/>
            <a:ext cx="7777162" cy="403180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w"/>
              <a:defRPr sz="26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–"/>
              <a:defRPr sz="26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6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–"/>
              <a:defRPr sz="26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6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Char char="»"/>
              <a:defRPr sz="2800">
                <a:solidFill>
                  <a:schemeClr val="bg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Wingdings" pitchFamily="2" charset="2"/>
              <a:buChar char="w"/>
              <a:tabLst/>
              <a:defRPr/>
            </a:pPr>
            <a:r>
              <a:rPr lang="en-GB" kern="0" dirty="0" smtClean="0">
                <a:latin typeface="Arial"/>
              </a:rPr>
              <a:t>Summary of previous day</a:t>
            </a:r>
          </a:p>
          <a:p>
            <a:pPr>
              <a:buClr>
                <a:srgbClr val="FFFFFF"/>
              </a:buClr>
              <a:defRPr/>
            </a:pPr>
            <a:r>
              <a:rPr lang="en-US" kern="0" dirty="0">
                <a:latin typeface="Arial"/>
              </a:rPr>
              <a:t>Graded Unit </a:t>
            </a:r>
            <a:r>
              <a:rPr lang="en-US" kern="0" dirty="0" smtClean="0">
                <a:latin typeface="Arial"/>
              </a:rPr>
              <a:t>2 </a:t>
            </a:r>
            <a:r>
              <a:rPr lang="en-US" kern="0" dirty="0">
                <a:latin typeface="Arial"/>
              </a:rPr>
              <a:t>– practical marking exercise</a:t>
            </a:r>
            <a:endParaRPr lang="en-US" sz="4000" kern="0" dirty="0">
              <a:latin typeface="Arial"/>
            </a:endParaRPr>
          </a:p>
          <a:p>
            <a:pPr>
              <a:buClr>
                <a:srgbClr val="FFFFFF"/>
              </a:buClr>
              <a:defRPr/>
            </a:pPr>
            <a:r>
              <a:rPr lang="en-US" kern="0" dirty="0" smtClean="0">
                <a:latin typeface="Arial"/>
              </a:rPr>
              <a:t>Lunch</a:t>
            </a:r>
            <a:endParaRPr kumimoji="0" lang="en-GB" sz="2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>
              <a:buClr>
                <a:srgbClr val="FFFFFF"/>
              </a:buClr>
              <a:defRPr/>
            </a:pPr>
            <a:r>
              <a:rPr lang="en-US" kern="0" dirty="0" smtClean="0">
                <a:latin typeface="Arial"/>
              </a:rPr>
              <a:t>Application of Error Tolerance marking</a:t>
            </a:r>
          </a:p>
          <a:p>
            <a:pPr>
              <a:buClr>
                <a:srgbClr val="FFFFFF"/>
              </a:buClr>
              <a:defRPr/>
            </a:pPr>
            <a:r>
              <a:rPr lang="en-US" kern="0" dirty="0" smtClean="0">
                <a:latin typeface="Arial"/>
              </a:rPr>
              <a:t>DE3N 34 – forthcoming changes</a:t>
            </a:r>
            <a:endParaRPr lang="en-US" kern="0" noProof="0" dirty="0" smtClean="0"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Wingdings" pitchFamily="2" charset="2"/>
              <a:buChar char="w"/>
              <a:tabLst/>
              <a:defRPr/>
            </a:pPr>
            <a:r>
              <a:rPr lang="en-US" kern="0" dirty="0" smtClean="0">
                <a:latin typeface="Arial"/>
              </a:rPr>
              <a:t>Plenary session</a:t>
            </a:r>
            <a:endParaRPr kumimoji="0" lang="en-US" sz="2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317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26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QA TITLE HOLDING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QA TITLE GOES HE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QA DARK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QA LIGHT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ORPORATE BLANK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RPORATE BLANK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SQA FINAL HOLDING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ICBD SQA TITLE HOLDING SLIDE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ICBD SQA TITLE GOES HE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ICBD SQA DARK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ICBD SQA LIGHT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ICBD SQA LOGO  FINAL HOLDING SLI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1217</TotalTime>
  <Words>206</Words>
  <Application>Microsoft Office PowerPoint</Application>
  <PresentationFormat>On-screen Show (4:3)</PresentationFormat>
  <Paragraphs>48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SQA TITLE HOLDING SLIDE</vt:lpstr>
      <vt:lpstr>SQA TITLE GOES HERE</vt:lpstr>
      <vt:lpstr>SQA DARK BACKGROUND</vt:lpstr>
      <vt:lpstr>SQA LIGHT BACKGROUND</vt:lpstr>
      <vt:lpstr>CORPORATE BLANK DARK</vt:lpstr>
      <vt:lpstr>CORPORATE BLANK LIGHT</vt:lpstr>
      <vt:lpstr>SQA FINAL HOLDING SLIDE</vt:lpstr>
      <vt:lpstr>ICBD SQA TITLE HOLDING SLIDE </vt:lpstr>
      <vt:lpstr>ICBD SQA TITLE GOES HERE</vt:lpstr>
      <vt:lpstr>ICBD SQA DARK BACKGROUND</vt:lpstr>
      <vt:lpstr>ICBD SQA LIGHT BACKGROUND</vt:lpstr>
      <vt:lpstr>ICBD SQA LOGO  FINAL HOLDING SLID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SQA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Findlay</dc:creator>
  <cp:lastModifiedBy>Sharon O'Neil</cp:lastModifiedBy>
  <cp:revision>101</cp:revision>
  <cp:lastPrinted>2014-02-11T10:54:07Z</cp:lastPrinted>
  <dcterms:created xsi:type="dcterms:W3CDTF">2013-10-10T15:37:55Z</dcterms:created>
  <dcterms:modified xsi:type="dcterms:W3CDTF">2014-04-04T12:33:24Z</dcterms:modified>
</cp:coreProperties>
</file>