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271" r:id="rId3"/>
    <p:sldId id="279" r:id="rId4"/>
    <p:sldId id="256" r:id="rId5"/>
    <p:sldId id="274" r:id="rId6"/>
    <p:sldId id="272" r:id="rId7"/>
    <p:sldId id="275" r:id="rId8"/>
    <p:sldId id="273" r:id="rId9"/>
    <p:sldId id="276" r:id="rId10"/>
    <p:sldId id="262" r:id="rId11"/>
    <p:sldId id="263" r:id="rId12"/>
    <p:sldId id="265" r:id="rId13"/>
    <p:sldId id="266" r:id="rId14"/>
    <p:sldId id="267" r:id="rId15"/>
    <p:sldId id="268" r:id="rId16"/>
    <p:sldId id="269" r:id="rId17"/>
    <p:sldId id="277" r:id="rId18"/>
    <p:sldId id="278" r:id="rId19"/>
    <p:sldId id="257" r:id="rId20"/>
    <p:sldId id="258" r:id="rId21"/>
    <p:sldId id="260" r:id="rId22"/>
    <p:sldId id="259" r:id="rId23"/>
    <p:sldId id="27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NTER" initials="R" lastIdx="2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1864" autoAdjust="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8C601-8117-42B2-8D72-C18E38A70113}" type="datetimeFigureOut">
              <a:rPr lang="en-GB" smtClean="0"/>
              <a:pPr/>
              <a:t>07/08/2015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A35D5-8ACF-4ECE-98A6-E42363CEC0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99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4524C-2DE3-4530-9F69-080DED24DBEE}" type="datetimeFigureOut">
              <a:rPr lang="en-US" smtClean="0"/>
              <a:pPr/>
              <a:t>8/7/2015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0C451-07AB-4EFB-9862-55F7510197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927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C451-07AB-4EFB-9862-55F75101970A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449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/>
              <a:t>Plagiarism</a:t>
            </a:r>
            <a:r>
              <a:rPr lang="en-GB" sz="1400" b="1" dirty="0" smtClean="0">
                <a:solidFill>
                  <a:srgbClr val="FF0000"/>
                </a:solidFill>
              </a:rPr>
              <a:t/>
            </a:r>
            <a:br>
              <a:rPr lang="en-GB" sz="1400" b="1" dirty="0" smtClean="0">
                <a:solidFill>
                  <a:srgbClr val="FF0000"/>
                </a:solidFill>
              </a:rPr>
            </a:br>
            <a:r>
              <a:rPr lang="en-GB" sz="1200" b="1" dirty="0" smtClean="0">
                <a:solidFill>
                  <a:srgbClr val="FF0000"/>
                </a:solidFill>
              </a:rPr>
              <a:t>Please Note: </a:t>
            </a:r>
            <a:br>
              <a:rPr lang="en-GB" sz="1200" b="1" dirty="0" smtClean="0">
                <a:solidFill>
                  <a:srgbClr val="FF0000"/>
                </a:solidFill>
              </a:rPr>
            </a:br>
            <a:r>
              <a:rPr lang="en-GB" sz="1200" b="1" dirty="0" smtClean="0">
                <a:solidFill>
                  <a:srgbClr val="FF0000"/>
                </a:solidFill>
              </a:rPr>
              <a:t>Students must sign a disclaimer. </a:t>
            </a:r>
            <a:br>
              <a:rPr lang="en-GB" sz="1200" b="1" dirty="0" smtClean="0">
                <a:solidFill>
                  <a:srgbClr val="FF0000"/>
                </a:solidFill>
              </a:rPr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C451-07AB-4EFB-9862-55F75101970A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evidence of achievement of the SCQF level 7 unit should not be used for the SCQF level 6 unit.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C451-07AB-4EFB-9862-55F75101970A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1200" dirty="0" smtClean="0"/>
              <a:t>He asked his students to punctuate it correctly.</a:t>
            </a:r>
          </a:p>
          <a:p>
            <a:pPr>
              <a:buNone/>
            </a:pPr>
            <a:r>
              <a:rPr lang="en-GB" sz="1200" dirty="0" smtClean="0"/>
              <a:t>All the males in the class wrote:</a:t>
            </a:r>
          </a:p>
          <a:p>
            <a:pPr>
              <a:buNone/>
            </a:pPr>
            <a:r>
              <a:rPr lang="en-GB" sz="1200" b="1" dirty="0" smtClean="0"/>
              <a:t>“A woman, without her man, is nothing.”</a:t>
            </a:r>
          </a:p>
          <a:p>
            <a:pPr>
              <a:buNone/>
            </a:pPr>
            <a:endParaRPr lang="en-GB" sz="1200" dirty="0" smtClean="0"/>
          </a:p>
          <a:p>
            <a:pPr>
              <a:buNone/>
            </a:pPr>
            <a:r>
              <a:rPr lang="en-GB" sz="1200" dirty="0" smtClean="0"/>
              <a:t>All the females in the class wrote:</a:t>
            </a:r>
          </a:p>
          <a:p>
            <a:pPr>
              <a:buNone/>
            </a:pPr>
            <a:r>
              <a:rPr lang="en-GB" sz="1200" b="1" dirty="0" smtClean="0"/>
              <a:t>A woman: without her, man is nothing.”</a:t>
            </a:r>
          </a:p>
          <a:p>
            <a:pPr>
              <a:buNone/>
            </a:pPr>
            <a:r>
              <a:rPr lang="en-GB" sz="1200" dirty="0" smtClean="0"/>
              <a:t> 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C451-07AB-4EFB-9862-55F75101970A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English Pronunciation</a:t>
            </a:r>
            <a:endParaRPr lang="en-GB" sz="1200" dirty="0" smtClean="0"/>
          </a:p>
          <a:p>
            <a:pPr>
              <a:buNone/>
            </a:pPr>
            <a:r>
              <a:rPr lang="en-GB" sz="1200" dirty="0" smtClean="0"/>
              <a:t>	</a:t>
            </a:r>
            <a:r>
              <a:rPr lang="en-GB" sz="1200" dirty="0" err="1" smtClean="0"/>
              <a:t>gh</a:t>
            </a:r>
            <a:r>
              <a:rPr lang="en-GB" sz="1200" dirty="0" smtClean="0"/>
              <a:t> as in enou</a:t>
            </a:r>
            <a:r>
              <a:rPr lang="en-GB" sz="1200" dirty="0" smtClean="0">
                <a:solidFill>
                  <a:srgbClr val="FF0000"/>
                </a:solidFill>
              </a:rPr>
              <a:t>gh	</a:t>
            </a:r>
            <a:r>
              <a:rPr lang="en-GB" sz="1200" dirty="0" smtClean="0"/>
              <a:t>(</a:t>
            </a:r>
            <a:r>
              <a:rPr lang="en-GB" sz="1200" dirty="0" err="1" smtClean="0"/>
              <a:t>ɪˈnʌf</a:t>
            </a:r>
            <a:r>
              <a:rPr lang="en-GB" sz="1200" dirty="0" smtClean="0"/>
              <a:t>)</a:t>
            </a:r>
            <a:endParaRPr lang="en-GB" sz="1200" dirty="0" smtClean="0">
              <a:solidFill>
                <a:srgbClr val="FF0000"/>
              </a:solidFill>
            </a:endParaRPr>
          </a:p>
          <a:p>
            <a:endParaRPr lang="en-GB" sz="1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sz="1200" dirty="0" smtClean="0"/>
              <a:t>	o as in w</a:t>
            </a:r>
            <a:r>
              <a:rPr lang="en-GB" sz="1200" dirty="0" smtClean="0">
                <a:solidFill>
                  <a:srgbClr val="FF0000"/>
                </a:solidFill>
              </a:rPr>
              <a:t>o</a:t>
            </a:r>
            <a:r>
              <a:rPr lang="en-GB" sz="1200" dirty="0" smtClean="0"/>
              <a:t>men	(</a:t>
            </a:r>
            <a:r>
              <a:rPr lang="en-GB" sz="1200" dirty="0" err="1" smtClean="0"/>
              <a:t>wɪmɪn</a:t>
            </a:r>
            <a:r>
              <a:rPr lang="en-GB" sz="1200" dirty="0" smtClean="0"/>
              <a:t>)	</a:t>
            </a:r>
          </a:p>
          <a:p>
            <a:pPr>
              <a:buNone/>
            </a:pPr>
            <a:endParaRPr lang="en-GB" sz="1200" dirty="0" smtClean="0"/>
          </a:p>
          <a:p>
            <a:pPr>
              <a:buNone/>
            </a:pPr>
            <a:r>
              <a:rPr lang="en-GB" sz="1200" dirty="0" smtClean="0"/>
              <a:t>	</a:t>
            </a:r>
            <a:r>
              <a:rPr lang="en-GB" sz="1200" dirty="0" err="1" smtClean="0"/>
              <a:t>ti</a:t>
            </a:r>
            <a:r>
              <a:rPr lang="en-GB" sz="1200" dirty="0" smtClean="0"/>
              <a:t> as in na</a:t>
            </a:r>
            <a:r>
              <a:rPr lang="en-GB" sz="1200" dirty="0" smtClean="0">
                <a:solidFill>
                  <a:srgbClr val="FF0000"/>
                </a:solidFill>
              </a:rPr>
              <a:t>ti</a:t>
            </a:r>
            <a:r>
              <a:rPr lang="en-GB" sz="1200" dirty="0" smtClean="0"/>
              <a:t>on	(</a:t>
            </a:r>
            <a:r>
              <a:rPr lang="en-GB" sz="1200" dirty="0" err="1" smtClean="0"/>
              <a:t>neɪʃ</a:t>
            </a:r>
            <a:r>
              <a:rPr lang="en-GB" sz="1200" dirty="0" smtClean="0"/>
              <a:t>(ə)n)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C451-07AB-4EFB-9862-55F75101970A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en-GB" b="1" i="1" dirty="0" smtClean="0">
                <a:solidFill>
                  <a:srgbClr val="00B050"/>
                </a:solidFill>
              </a:rPr>
              <a:t>I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sent him a letter.</a:t>
            </a:r>
          </a:p>
          <a:p>
            <a:pPr marL="514350" indent="-514350" algn="ctr">
              <a:buNone/>
            </a:pPr>
            <a:r>
              <a:rPr lang="en-GB" dirty="0" smtClean="0"/>
              <a:t> I </a:t>
            </a:r>
            <a:r>
              <a:rPr lang="en-GB" b="1" i="1" dirty="0" smtClean="0">
                <a:solidFill>
                  <a:srgbClr val="00B050"/>
                </a:solidFill>
              </a:rPr>
              <a:t>sent</a:t>
            </a:r>
            <a:r>
              <a:rPr lang="en-GB" dirty="0" smtClean="0"/>
              <a:t> him a letter.</a:t>
            </a:r>
          </a:p>
          <a:p>
            <a:pPr marL="514350" indent="-514350" algn="ctr">
              <a:buNone/>
            </a:pPr>
            <a:r>
              <a:rPr lang="en-GB" dirty="0" smtClean="0"/>
              <a:t>I sent </a:t>
            </a:r>
            <a:r>
              <a:rPr lang="en-GB" b="1" i="1" dirty="0" smtClean="0">
                <a:solidFill>
                  <a:srgbClr val="00B050"/>
                </a:solidFill>
              </a:rPr>
              <a:t>him</a:t>
            </a:r>
            <a:r>
              <a:rPr lang="en-GB" dirty="0" smtClean="0"/>
              <a:t> a letter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C451-07AB-4EFB-9862-55F75101970A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8E91-C137-47EF-9AA8-A86FCE902A2F}" type="datetimeFigureOut">
              <a:rPr lang="en-US" smtClean="0"/>
              <a:pPr/>
              <a:t>8/7/2015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18AB-059E-4F77-ABAD-8EA79D7450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8E91-C137-47EF-9AA8-A86FCE902A2F}" type="datetimeFigureOut">
              <a:rPr lang="en-US" smtClean="0"/>
              <a:pPr/>
              <a:t>8/7/2015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18AB-059E-4F77-ABAD-8EA79D7450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8E91-C137-47EF-9AA8-A86FCE902A2F}" type="datetimeFigureOut">
              <a:rPr lang="en-US" smtClean="0"/>
              <a:pPr/>
              <a:t>8/7/2015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18AB-059E-4F77-ABAD-8EA79D7450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61AF6-2C54-4484-AC48-16EB11CBA0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389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CCAFA-0C1F-48F1-BF5A-F7BD7987C33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029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7C08C-A426-4941-B08D-A531F49CE59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780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DB7F5-174B-42C3-9A44-A7692893A64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005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47AD2-BB03-4D8A-B360-03EBFCCEE4F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812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BC16E-CFEE-4E56-B184-CF549471075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4836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D9CC9-72ED-412F-85AC-D7F397F780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0007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422D4-54E0-4FEC-B1F4-BCAD657CE68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093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8E91-C137-47EF-9AA8-A86FCE902A2F}" type="datetimeFigureOut">
              <a:rPr lang="en-US" smtClean="0"/>
              <a:pPr/>
              <a:t>8/7/2015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18AB-059E-4F77-ABAD-8EA79D7450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B321A-B451-4889-A653-557DD761FE6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4825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6BDAD-853C-4262-A029-7CF676A7AD1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108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2C945-CA45-43A7-9AF8-64BB138620D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869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8E91-C137-47EF-9AA8-A86FCE902A2F}" type="datetimeFigureOut">
              <a:rPr lang="en-US" smtClean="0"/>
              <a:pPr/>
              <a:t>8/7/2015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18AB-059E-4F77-ABAD-8EA79D7450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8E91-C137-47EF-9AA8-A86FCE902A2F}" type="datetimeFigureOut">
              <a:rPr lang="en-US" smtClean="0"/>
              <a:pPr/>
              <a:t>8/7/2015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18AB-059E-4F77-ABAD-8EA79D7450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8E91-C137-47EF-9AA8-A86FCE902A2F}" type="datetimeFigureOut">
              <a:rPr lang="en-US" smtClean="0"/>
              <a:pPr/>
              <a:t>8/7/2015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18AB-059E-4F77-ABAD-8EA79D7450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8E91-C137-47EF-9AA8-A86FCE902A2F}" type="datetimeFigureOut">
              <a:rPr lang="en-US" smtClean="0"/>
              <a:pPr/>
              <a:t>8/7/2015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18AB-059E-4F77-ABAD-8EA79D7450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8E91-C137-47EF-9AA8-A86FCE902A2F}" type="datetimeFigureOut">
              <a:rPr lang="en-US" smtClean="0"/>
              <a:pPr/>
              <a:t>8/7/2015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18AB-059E-4F77-ABAD-8EA79D7450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8E91-C137-47EF-9AA8-A86FCE902A2F}" type="datetimeFigureOut">
              <a:rPr lang="en-US" smtClean="0"/>
              <a:pPr/>
              <a:t>8/7/2015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18AB-059E-4F77-ABAD-8EA79D7450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8E91-C137-47EF-9AA8-A86FCE902A2F}" type="datetimeFigureOut">
              <a:rPr lang="en-US" smtClean="0"/>
              <a:pPr/>
              <a:t>8/7/2015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18AB-059E-4F77-ABAD-8EA79D7450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58E91-C137-47EF-9AA8-A86FCE902A2F}" type="datetimeFigureOut">
              <a:rPr lang="en-US" smtClean="0"/>
              <a:pPr/>
              <a:t>8/7/2015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A18AB-059E-4F77-ABAD-8EA79D74508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728A19A-6D33-4720-976E-2EDF619BAC7C}" type="slidenum">
              <a:rPr lang="en-US" alt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52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9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9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9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9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9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9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9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9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n.sqa.org.uk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C24 - PPoint - V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C24 - PPoint - V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Purpose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GB" dirty="0" smtClean="0"/>
              <a:t>To give or ask for information</a:t>
            </a:r>
          </a:p>
          <a:p>
            <a:pPr algn="just"/>
            <a:r>
              <a:rPr lang="en-GB" dirty="0" smtClean="0"/>
              <a:t>To give instruction</a:t>
            </a:r>
          </a:p>
          <a:p>
            <a:pPr algn="just"/>
            <a:r>
              <a:rPr lang="en-GB" dirty="0" smtClean="0"/>
              <a:t>To persuade</a:t>
            </a:r>
          </a:p>
          <a:p>
            <a:pPr algn="just"/>
            <a:r>
              <a:rPr lang="en-GB" dirty="0" smtClean="0"/>
              <a:t>To sell, promote/market</a:t>
            </a:r>
          </a:p>
          <a:p>
            <a:pPr algn="just"/>
            <a:r>
              <a:rPr lang="en-GB" dirty="0" smtClean="0"/>
              <a:t>To report</a:t>
            </a:r>
          </a:p>
          <a:p>
            <a:pPr algn="just"/>
            <a:r>
              <a:rPr lang="en-GB" dirty="0" smtClean="0"/>
              <a:t>To evaluate</a:t>
            </a:r>
          </a:p>
          <a:p>
            <a:pPr algn="just"/>
            <a:r>
              <a:rPr lang="en-GB" dirty="0" smtClean="0"/>
              <a:t>To complain</a:t>
            </a:r>
          </a:p>
          <a:p>
            <a:pPr algn="just"/>
            <a:r>
              <a:rPr lang="en-GB" dirty="0" smtClean="0"/>
              <a:t>To respond to others</a:t>
            </a:r>
          </a:p>
          <a:p>
            <a:pPr algn="just"/>
            <a:r>
              <a:rPr lang="en-GB" dirty="0" smtClean="0"/>
              <a:t>To make recommendations</a:t>
            </a:r>
          </a:p>
          <a:p>
            <a:pPr algn="just"/>
            <a:r>
              <a:rPr lang="en-GB" dirty="0" smtClean="0"/>
              <a:t>To encourage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C24 - PPoint - V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Approaches to Outcome 1</a:t>
            </a:r>
            <a:br>
              <a:rPr lang="en-GB" dirty="0" smtClean="0"/>
            </a:br>
            <a:r>
              <a:rPr lang="en-GB" dirty="0" smtClean="0"/>
              <a:t>Reading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4488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Discussing newspaper articles : impact of language and tone on the reader.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Collecting useful words and expressions – personal dictionary.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Examining ways in which a communication could be improved e.g. adding graphics, changes to language, structure, layout.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C24 - PPoint - V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Approaches to Outcome 2</a:t>
            </a:r>
            <a:br>
              <a:rPr lang="en-GB" dirty="0" smtClean="0"/>
            </a:br>
            <a:r>
              <a:rPr lang="en-GB" dirty="0" smtClean="0"/>
              <a:t> Writing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Try the portfolio of business writing approach</a:t>
            </a:r>
          </a:p>
          <a:p>
            <a:pPr>
              <a:buNone/>
            </a:pPr>
            <a:r>
              <a:rPr lang="en-GB" dirty="0" smtClean="0"/>
              <a:t>rather than one 1500 word report</a:t>
            </a:r>
          </a:p>
          <a:p>
            <a:pPr>
              <a:buNone/>
            </a:pPr>
            <a:r>
              <a:rPr lang="en-GB" dirty="0" smtClean="0"/>
              <a:t> (SCQF level 7)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Write an 800 word report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Produce notice of a meeting, agenda, minutes, emails, business letters – total 700 words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Use this material as a basis for Outcome 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C24 - PPoint - V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Report Writing</a:t>
            </a:r>
            <a:r>
              <a:rPr lang="en-GB" sz="3600" b="1" dirty="0" smtClean="0">
                <a:solidFill>
                  <a:srgbClr val="FF0000"/>
                </a:solidFill>
              </a:rPr>
              <a:t/>
            </a:r>
            <a:br>
              <a:rPr lang="en-GB" sz="3600" b="1" dirty="0" smtClean="0">
                <a:solidFill>
                  <a:srgbClr val="FF0000"/>
                </a:solidFill>
              </a:rPr>
            </a:b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28" y="1857364"/>
            <a:ext cx="7258072" cy="42687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dirty="0" smtClean="0"/>
              <a:t>Encourage students to write reports about</a:t>
            </a:r>
          </a:p>
          <a:p>
            <a:pPr>
              <a:buNone/>
            </a:pPr>
            <a:r>
              <a:rPr lang="en-GB" dirty="0" smtClean="0"/>
              <a:t>areas of interest. This will prepare them for</a:t>
            </a:r>
          </a:p>
          <a:p>
            <a:pPr>
              <a:buNone/>
            </a:pPr>
            <a:r>
              <a:rPr lang="en-GB" dirty="0" smtClean="0"/>
              <a:t>the business report assessment.</a:t>
            </a:r>
          </a:p>
          <a:p>
            <a:pPr>
              <a:buNone/>
            </a:pPr>
            <a:r>
              <a:rPr lang="en-GB" b="1" dirty="0" smtClean="0"/>
              <a:t>For example:</a:t>
            </a:r>
          </a:p>
          <a:p>
            <a:r>
              <a:rPr lang="en-GB" dirty="0" smtClean="0"/>
              <a:t>Improving canteen facilities in the university</a:t>
            </a:r>
          </a:p>
          <a:p>
            <a:r>
              <a:rPr lang="en-GB" dirty="0" smtClean="0"/>
              <a:t>Music business</a:t>
            </a:r>
          </a:p>
          <a:p>
            <a:r>
              <a:rPr lang="en-GB" dirty="0" smtClean="0"/>
              <a:t>Sport business</a:t>
            </a:r>
          </a:p>
          <a:p>
            <a:r>
              <a:rPr lang="en-GB" dirty="0" smtClean="0"/>
              <a:t>Fashion business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OC24 - PPoint - V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Approaches to Outcome 3</a:t>
            </a:r>
            <a:br>
              <a:rPr lang="en-GB" dirty="0" smtClean="0"/>
            </a:br>
            <a:r>
              <a:rPr lang="en-GB" dirty="0" smtClean="0"/>
              <a:t>Talking and listening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00241"/>
            <a:ext cx="8229600" cy="378621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Create a comfortable environment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Ask students to state their names before they begin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Write down questions and points made on whiteboard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Positively reinforce contributions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C24 - PPoint - V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Guiding a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1"/>
            <a:ext cx="8229600" cy="3786214"/>
          </a:xfrm>
        </p:spPr>
        <p:txBody>
          <a:bodyPr>
            <a:normAutofit fontScale="85000" lnSpcReduction="10000"/>
          </a:bodyPr>
          <a:lstStyle/>
          <a:p>
            <a:r>
              <a:rPr lang="en-GB" sz="3900" dirty="0" smtClean="0"/>
              <a:t>Keep the discussion focused.</a:t>
            </a:r>
          </a:p>
          <a:p>
            <a:r>
              <a:rPr lang="en-GB" sz="3900" dirty="0" smtClean="0"/>
              <a:t>Draw students into the discussion. What is your view? How do you feel about that?</a:t>
            </a:r>
          </a:p>
          <a:p>
            <a:r>
              <a:rPr lang="en-GB" sz="3900" dirty="0" smtClean="0"/>
              <a:t>Clarify contributions – ask student to clarify a point, encourage them to give examples.</a:t>
            </a:r>
          </a:p>
          <a:p>
            <a:r>
              <a:rPr lang="en-GB" sz="3900" dirty="0" smtClean="0"/>
              <a:t>Refer to useful phrases and common business expressions in the Guide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Frequently Asked Questions (FAQs)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There is a FAQ section in the Guide giving </a:t>
            </a:r>
          </a:p>
          <a:p>
            <a:pPr>
              <a:buNone/>
            </a:pPr>
            <a:r>
              <a:rPr lang="en-GB" dirty="0" smtClean="0"/>
              <a:t>answers to many questions tutors ask.</a:t>
            </a:r>
          </a:p>
          <a:p>
            <a:pPr>
              <a:buNone/>
            </a:pPr>
            <a:r>
              <a:rPr lang="en-GB" dirty="0" smtClean="0"/>
              <a:t>This will be updated as and when new questions </a:t>
            </a:r>
          </a:p>
          <a:p>
            <a:pPr>
              <a:buNone/>
            </a:pPr>
            <a:r>
              <a:rPr lang="en-GB" dirty="0" smtClean="0"/>
              <a:t>arise.  </a:t>
            </a:r>
          </a:p>
          <a:p>
            <a:pPr>
              <a:buNone/>
            </a:pPr>
            <a:r>
              <a:rPr lang="en-GB" dirty="0" smtClean="0"/>
              <a:t>Check the web site for updates periodically:</a:t>
            </a:r>
          </a:p>
          <a:p>
            <a:pPr>
              <a:buNone/>
            </a:pPr>
            <a:r>
              <a:rPr lang="en-GB" dirty="0" smtClean="0">
                <a:hlinkClick r:id="rId3"/>
              </a:rPr>
              <a:t>http://cn.sqa.org.uk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SOC24 - PPoint - V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goodleighprimary.primaryblogger.co.uk/files/2014/05/punctuation-saves-live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8420" y="785794"/>
            <a:ext cx="527558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28728" y="285728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Workshop: The importance of good punctuation.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OC24 - PPoint - V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Workshop Group Exercise:</a:t>
            </a:r>
            <a:br>
              <a:rPr lang="en-GB" dirty="0" smtClean="0"/>
            </a:br>
            <a:r>
              <a:rPr lang="en-GB" dirty="0" smtClean="0"/>
              <a:t> Punctuation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87624" y="1628800"/>
            <a:ext cx="748883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4500" dirty="0" smtClean="0"/>
              <a:t>Punctuate the following correctly.</a:t>
            </a:r>
          </a:p>
          <a:p>
            <a:pPr>
              <a:buNone/>
            </a:pPr>
            <a:r>
              <a:rPr lang="en-GB" sz="4500" b="1" dirty="0" smtClean="0">
                <a:solidFill>
                  <a:srgbClr val="C00000"/>
                </a:solidFill>
              </a:rPr>
              <a:t> </a:t>
            </a:r>
            <a:r>
              <a:rPr lang="en-GB" sz="4500" b="1" dirty="0" smtClean="0"/>
              <a:t>“A woman without her man is nothing.”</a:t>
            </a:r>
          </a:p>
          <a:p>
            <a:pPr>
              <a:buNone/>
            </a:pPr>
            <a:r>
              <a:rPr lang="en-GB" dirty="0" smtClean="0"/>
              <a:t> 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OC24 - PPoint - V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Workshop Group Exercise:</a:t>
            </a:r>
            <a:br>
              <a:rPr lang="en-GB" dirty="0" smtClean="0"/>
            </a:br>
            <a:r>
              <a:rPr lang="en-GB" dirty="0" smtClean="0"/>
              <a:t> Spelling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8115328" cy="4125923"/>
          </a:xfrm>
        </p:spPr>
        <p:txBody>
          <a:bodyPr/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Explain this:</a:t>
            </a:r>
          </a:p>
          <a:p>
            <a:pPr>
              <a:buNone/>
            </a:pPr>
            <a:endParaRPr lang="en-GB" dirty="0" smtClean="0"/>
          </a:p>
          <a:p>
            <a:pPr algn="ctr">
              <a:buNone/>
            </a:pPr>
            <a:r>
              <a:rPr lang="en-GB" sz="4000" dirty="0" err="1" smtClean="0"/>
              <a:t>Ghoti</a:t>
            </a:r>
            <a:r>
              <a:rPr lang="en-GB" sz="4000" dirty="0" smtClean="0"/>
              <a:t> is pronounced fish.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7172" name="Picture 4" descr="SOC24 - PPoint - V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83968" y="2852936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200" b="1" dirty="0" smtClean="0">
                <a:solidFill>
                  <a:srgbClr val="000000"/>
                </a:solidFill>
              </a:rPr>
              <a:t>Martin Kelly</a:t>
            </a:r>
          </a:p>
        </p:txBody>
      </p:sp>
    </p:spTree>
    <p:extLst>
      <p:ext uri="{BB962C8B-B14F-4D97-AF65-F5344CB8AC3E}">
        <p14:creationId xmlns:p14="http://schemas.microsoft.com/office/powerpoint/2010/main" val="30788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OC24 - PPoint - V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800" dirty="0" smtClean="0"/>
              <a:t/>
            </a:r>
            <a:br>
              <a:rPr lang="en-GB" sz="4800" dirty="0" smtClean="0"/>
            </a:br>
            <a:r>
              <a:rPr lang="en-GB" sz="4800" dirty="0" smtClean="0"/>
              <a:t/>
            </a:r>
            <a:br>
              <a:rPr lang="en-GB" sz="4800" dirty="0" smtClean="0"/>
            </a:br>
            <a:r>
              <a:rPr lang="en-GB" dirty="0" smtClean="0"/>
              <a:t> Workshop Group Exercise</a:t>
            </a:r>
            <a:r>
              <a:rPr lang="en-GB" sz="4800" dirty="0" smtClean="0"/>
              <a:t>:</a:t>
            </a:r>
            <a:br>
              <a:rPr lang="en-GB" sz="4800" dirty="0" smtClean="0"/>
            </a:br>
            <a:r>
              <a:rPr lang="en-GB" sz="4800" dirty="0" smtClean="0"/>
              <a:t> Spelling</a:t>
            </a:r>
            <a:br>
              <a:rPr lang="en-GB" sz="4800" dirty="0" smtClean="0"/>
            </a:br>
            <a:r>
              <a:rPr lang="en-GB" sz="4800" dirty="0" smtClean="0"/>
              <a:t/>
            </a:r>
            <a:br>
              <a:rPr lang="en-GB" sz="4800" dirty="0" smtClean="0"/>
            </a:br>
            <a:r>
              <a:rPr lang="en-GB" sz="4800" dirty="0" err="1" smtClean="0">
                <a:solidFill>
                  <a:srgbClr val="FF0000"/>
                </a:solidFill>
              </a:rPr>
              <a:t>ghoti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en-GB" sz="4000" dirty="0" smtClean="0"/>
          </a:p>
          <a:p>
            <a:pPr>
              <a:buNone/>
            </a:pPr>
            <a:endParaRPr lang="en-GB" sz="4000" dirty="0" smtClean="0"/>
          </a:p>
          <a:p>
            <a:pPr>
              <a:buNone/>
            </a:pPr>
            <a:r>
              <a:rPr lang="en-GB" sz="4000" dirty="0" smtClean="0"/>
              <a:t>	</a:t>
            </a:r>
            <a:r>
              <a:rPr lang="en-GB" sz="4000" dirty="0" err="1" smtClean="0"/>
              <a:t>gh</a:t>
            </a:r>
            <a:r>
              <a:rPr lang="en-GB" sz="4000" dirty="0" smtClean="0"/>
              <a:t> as in enou</a:t>
            </a:r>
            <a:r>
              <a:rPr lang="en-GB" sz="4000" dirty="0" smtClean="0">
                <a:solidFill>
                  <a:srgbClr val="FF0000"/>
                </a:solidFill>
              </a:rPr>
              <a:t>gh	</a:t>
            </a:r>
            <a:r>
              <a:rPr lang="en-GB" sz="4000" dirty="0" smtClean="0"/>
              <a:t>(</a:t>
            </a:r>
            <a:r>
              <a:rPr lang="en-GB" sz="4000" dirty="0" err="1" smtClean="0"/>
              <a:t>ɪˈnʌf</a:t>
            </a:r>
            <a:r>
              <a:rPr lang="en-GB" sz="4000" dirty="0" smtClean="0"/>
              <a:t>)</a:t>
            </a:r>
            <a:endParaRPr lang="en-GB" sz="4000" dirty="0" smtClean="0">
              <a:solidFill>
                <a:srgbClr val="FF0000"/>
              </a:solidFill>
            </a:endParaRPr>
          </a:p>
          <a:p>
            <a:endParaRPr lang="en-GB" sz="4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sz="4000" dirty="0" smtClean="0"/>
              <a:t>	o as in w</a:t>
            </a:r>
            <a:r>
              <a:rPr lang="en-GB" sz="4000" dirty="0" smtClean="0">
                <a:solidFill>
                  <a:srgbClr val="FF0000"/>
                </a:solidFill>
              </a:rPr>
              <a:t>o</a:t>
            </a:r>
            <a:r>
              <a:rPr lang="en-GB" sz="4000" dirty="0" smtClean="0"/>
              <a:t>men	(</a:t>
            </a:r>
            <a:r>
              <a:rPr lang="en-GB" sz="4000" dirty="0" err="1" smtClean="0"/>
              <a:t>wɪmɪn</a:t>
            </a:r>
            <a:r>
              <a:rPr lang="en-GB" sz="4000" dirty="0" smtClean="0"/>
              <a:t>)	</a:t>
            </a:r>
          </a:p>
          <a:p>
            <a:pPr>
              <a:buNone/>
            </a:pPr>
            <a:endParaRPr lang="en-GB" sz="4000" dirty="0" smtClean="0"/>
          </a:p>
          <a:p>
            <a:pPr>
              <a:buNone/>
            </a:pPr>
            <a:r>
              <a:rPr lang="en-GB" sz="4000" dirty="0" smtClean="0"/>
              <a:t>	</a:t>
            </a:r>
            <a:r>
              <a:rPr lang="en-GB" sz="4000" dirty="0" err="1" smtClean="0"/>
              <a:t>ti</a:t>
            </a:r>
            <a:r>
              <a:rPr lang="en-GB" sz="4000" dirty="0" smtClean="0"/>
              <a:t> as in na</a:t>
            </a:r>
            <a:r>
              <a:rPr lang="en-GB" sz="4000" dirty="0" smtClean="0">
                <a:solidFill>
                  <a:srgbClr val="FF0000"/>
                </a:solidFill>
              </a:rPr>
              <a:t>ti</a:t>
            </a:r>
            <a:r>
              <a:rPr lang="en-GB" sz="4000" dirty="0" smtClean="0"/>
              <a:t>on	(</a:t>
            </a:r>
            <a:r>
              <a:rPr lang="en-GB" sz="4000" dirty="0" err="1" smtClean="0"/>
              <a:t>neɪʃ</a:t>
            </a:r>
            <a:r>
              <a:rPr lang="en-GB" sz="4000" dirty="0" smtClean="0"/>
              <a:t>(ə)n)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C24 - PPoint - V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Workshop Group Exercise</a:t>
            </a:r>
            <a:r>
              <a:rPr lang="en-GB" sz="4800" dirty="0" smtClean="0"/>
              <a:t>:</a:t>
            </a:r>
            <a:br>
              <a:rPr lang="en-GB" sz="4800" dirty="0" smtClean="0"/>
            </a:br>
            <a:r>
              <a:rPr lang="en-GB" dirty="0" smtClean="0"/>
              <a:t> Speaking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/>
          </a:bodyPr>
          <a:lstStyle/>
          <a:p>
            <a:pPr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dirty="0" smtClean="0">
                <a:solidFill>
                  <a:srgbClr val="FF0000"/>
                </a:solidFill>
              </a:rPr>
              <a:t>It’s not what you say, it’s the way that you say it.</a:t>
            </a:r>
          </a:p>
          <a:p>
            <a:pPr>
              <a:buNone/>
            </a:pPr>
            <a:r>
              <a:rPr lang="en-GB" dirty="0" smtClean="0">
                <a:solidFill>
                  <a:srgbClr val="FF0000"/>
                </a:solidFill>
              </a:rPr>
              <a:t>Explain the difference in each of the following</a:t>
            </a:r>
          </a:p>
          <a:p>
            <a:pPr>
              <a:buNone/>
            </a:pPr>
            <a:r>
              <a:rPr lang="en-GB" dirty="0" smtClean="0">
                <a:solidFill>
                  <a:srgbClr val="FF0000"/>
                </a:solidFill>
              </a:rPr>
              <a:t>sentences.</a:t>
            </a:r>
          </a:p>
          <a:p>
            <a:pPr marL="514350" indent="-514350" algn="ctr">
              <a:buNone/>
            </a:pPr>
            <a:r>
              <a:rPr lang="en-GB" b="1" i="1" dirty="0" smtClean="0">
                <a:solidFill>
                  <a:srgbClr val="00B050"/>
                </a:solidFill>
              </a:rPr>
              <a:t>I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sent him a letter.</a:t>
            </a:r>
          </a:p>
          <a:p>
            <a:pPr marL="514350" indent="-514350" algn="ctr">
              <a:buNone/>
            </a:pPr>
            <a:r>
              <a:rPr lang="en-GB" dirty="0" smtClean="0"/>
              <a:t> I </a:t>
            </a:r>
            <a:r>
              <a:rPr lang="en-GB" b="1" i="1" dirty="0" smtClean="0">
                <a:solidFill>
                  <a:srgbClr val="00B050"/>
                </a:solidFill>
              </a:rPr>
              <a:t>sent</a:t>
            </a:r>
            <a:r>
              <a:rPr lang="en-GB" dirty="0" smtClean="0"/>
              <a:t> him a letter.</a:t>
            </a:r>
          </a:p>
          <a:p>
            <a:pPr marL="514350" indent="-514350" algn="ctr">
              <a:buNone/>
            </a:pPr>
            <a:r>
              <a:rPr lang="en-GB" dirty="0" smtClean="0"/>
              <a:t>I sent </a:t>
            </a:r>
            <a:r>
              <a:rPr lang="en-GB" b="1" i="1" dirty="0" smtClean="0">
                <a:solidFill>
                  <a:srgbClr val="00B050"/>
                </a:solidFill>
              </a:rPr>
              <a:t>him</a:t>
            </a:r>
            <a:r>
              <a:rPr lang="en-GB" dirty="0" smtClean="0"/>
              <a:t> a letter</a:t>
            </a:r>
          </a:p>
          <a:p>
            <a:pPr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C24 - PPoint - V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Sharing Good Practice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What strategies do you employ to motivate your students?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How do you encourage students who are reluctant to participate in oral communication?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What additional learner support do you offer your students?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Comment on the support materials on the website.</a:t>
            </a:r>
          </a:p>
          <a:p>
            <a:pPr marL="514350" indent="-514350">
              <a:buNone/>
            </a:pPr>
            <a:endParaRPr lang="en-GB" dirty="0" smtClean="0"/>
          </a:p>
          <a:p>
            <a:pPr marL="514350" indent="-514350">
              <a:buNone/>
            </a:pP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786974" y="307181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OC24 - PPoint - V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00013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Using the Tutor Guide:</a:t>
            </a:r>
            <a:br>
              <a:rPr lang="en-GB" dirty="0" smtClean="0"/>
            </a:br>
            <a:r>
              <a:rPr lang="en-GB" sz="4000" dirty="0" smtClean="0"/>
              <a:t>Communication Units in HNCs and HNDs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1928802"/>
            <a:ext cx="7329494" cy="4214842"/>
          </a:xfrm>
        </p:spPr>
        <p:txBody>
          <a:bodyPr>
            <a:noAutofit/>
          </a:bodyPr>
          <a:lstStyle/>
          <a:p>
            <a:pPr algn="l"/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The purpose of this document is to provide a selection of formative exercises that will:</a:t>
            </a:r>
            <a:endParaRPr lang="en-GB" sz="28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Provide interesting exercises to motivate learners</a:t>
            </a:r>
          </a:p>
          <a:p>
            <a:pPr lvl="0" algn="l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Increase learners’ confidence in their ability to communicate effectively in English</a:t>
            </a:r>
          </a:p>
          <a:p>
            <a:pPr lvl="0" algn="l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Prepare learners to successfully pass the summative assessments</a:t>
            </a:r>
          </a:p>
          <a:p>
            <a:pPr algn="l"/>
            <a:r>
              <a:rPr lang="en-GB" sz="2400" dirty="0" smtClean="0">
                <a:solidFill>
                  <a:srgbClr val="FF0000"/>
                </a:solidFill>
              </a:rPr>
              <a:t> 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OC24 - PPoint - V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Communication Units in </a:t>
            </a:r>
            <a:br>
              <a:rPr lang="en-GB" dirty="0" smtClean="0"/>
            </a:br>
            <a:r>
              <a:rPr lang="en-GB" dirty="0" smtClean="0"/>
              <a:t>HNCs and HNDs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Planning for the delivery of communication</a:t>
            </a:r>
          </a:p>
          <a:p>
            <a:r>
              <a:rPr lang="en-GB" dirty="0" smtClean="0"/>
              <a:t>Introducing learners to communication skills</a:t>
            </a:r>
          </a:p>
          <a:p>
            <a:r>
              <a:rPr lang="en-GB" dirty="0" smtClean="0"/>
              <a:t>Ways to communicate</a:t>
            </a:r>
          </a:p>
          <a:p>
            <a:r>
              <a:rPr lang="en-GB" dirty="0" smtClean="0"/>
              <a:t>Developing English language skills</a:t>
            </a:r>
          </a:p>
          <a:p>
            <a:r>
              <a:rPr lang="en-GB" dirty="0" smtClean="0"/>
              <a:t>FAQs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OC24 - PPoint - V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3143240" y="1785926"/>
            <a:ext cx="5643602" cy="292895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en-GB" sz="4800" dirty="0" smtClean="0"/>
          </a:p>
          <a:p>
            <a:pPr algn="ctr">
              <a:buNone/>
            </a:pPr>
            <a:r>
              <a:rPr lang="en-GB" sz="4800" dirty="0" smtClean="0"/>
              <a:t>Getting Started</a:t>
            </a:r>
            <a:endParaRPr lang="en-GB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OC24 - PPoint - V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67544" y="980728"/>
            <a:ext cx="835292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 smtClean="0"/>
              <a:t>Planning for the delivery of communication</a:t>
            </a:r>
          </a:p>
          <a:p>
            <a:endParaRPr lang="en-GB" sz="4000" dirty="0" smtClean="0"/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 Icebreaker activities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 Practical activities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 Sample 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SOC24 - PPoint - V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57504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Introducing learners to </a:t>
            </a:r>
            <a:br>
              <a:rPr lang="en-GB" dirty="0" smtClean="0"/>
            </a:br>
            <a:r>
              <a:rPr lang="en-GB" dirty="0" smtClean="0"/>
              <a:t>communication skills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2321099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Self-reflection</a:t>
            </a:r>
          </a:p>
          <a:p>
            <a:r>
              <a:rPr lang="en-GB" dirty="0" smtClean="0"/>
              <a:t>Developing a learning plan</a:t>
            </a:r>
          </a:p>
          <a:p>
            <a:r>
              <a:rPr lang="en-GB" dirty="0" smtClean="0"/>
              <a:t>Teaching &amp; learning resources</a:t>
            </a:r>
          </a:p>
          <a:p>
            <a:r>
              <a:rPr lang="en-GB" dirty="0" smtClean="0"/>
              <a:t>Formative &amp; summative work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OC24 - PPoint - V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Ways to communicate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Spoken communication</a:t>
            </a:r>
          </a:p>
          <a:p>
            <a:r>
              <a:rPr lang="en-GB" dirty="0" smtClean="0"/>
              <a:t>Written communication</a:t>
            </a:r>
          </a:p>
          <a:p>
            <a:r>
              <a:rPr lang="en-GB" dirty="0" smtClean="0"/>
              <a:t>Social media communication</a:t>
            </a:r>
          </a:p>
          <a:p>
            <a:r>
              <a:rPr lang="en-GB" dirty="0" smtClean="0"/>
              <a:t>Language skills review</a:t>
            </a:r>
          </a:p>
          <a:p>
            <a:pPr>
              <a:buNone/>
            </a:pPr>
            <a:r>
              <a:rPr lang="en-GB" dirty="0" smtClean="0"/>
              <a:t> – own language; English language</a:t>
            </a:r>
          </a:p>
          <a:p>
            <a:r>
              <a:rPr lang="en-GB" dirty="0" smtClean="0"/>
              <a:t>Learning plans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C24 - PPoint - V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Developing English Language Skills</a:t>
            </a:r>
            <a:br>
              <a:rPr lang="en-GB" dirty="0" smtClean="0"/>
            </a:br>
            <a:r>
              <a:rPr lang="en-GB" dirty="0" smtClean="0"/>
              <a:t>Outcome 1: Reading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8794" y="1600200"/>
            <a:ext cx="7000924" cy="4525963"/>
          </a:xfrm>
        </p:spPr>
        <p:txBody>
          <a:bodyPr/>
          <a:lstStyle/>
          <a:p>
            <a:pPr>
              <a:buNone/>
            </a:pPr>
            <a:endParaRPr lang="en-GB" dirty="0" smtClean="0"/>
          </a:p>
          <a:p>
            <a:pPr algn="ctr">
              <a:buNone/>
            </a:pPr>
            <a:r>
              <a:rPr lang="en-GB" sz="4000" dirty="0" smtClean="0">
                <a:solidFill>
                  <a:srgbClr val="FF0000"/>
                </a:solidFill>
              </a:rPr>
              <a:t>Identifying the writer’s purpose: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Think of 10 purposes a writer may have. </a:t>
            </a:r>
          </a:p>
          <a:p>
            <a:pPr>
              <a:buNone/>
            </a:pPr>
            <a:r>
              <a:rPr lang="en-GB" dirty="0" smtClean="0"/>
              <a:t>Write these using the infinitive form </a:t>
            </a:r>
          </a:p>
          <a:p>
            <a:pPr>
              <a:buNone/>
            </a:pPr>
            <a:r>
              <a:rPr lang="en-GB" dirty="0" smtClean="0"/>
              <a:t>of the verb.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9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9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666</Words>
  <Application>Microsoft Office PowerPoint</Application>
  <PresentationFormat>On-screen Show (4:3)</PresentationFormat>
  <Paragraphs>143</Paragraphs>
  <Slides>22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Blank Presentation</vt:lpstr>
      <vt:lpstr>PowerPoint Presentation</vt:lpstr>
      <vt:lpstr>PowerPoint Presentation</vt:lpstr>
      <vt:lpstr>Using the Tutor Guide: Communication Units in HNCs and HNDs</vt:lpstr>
      <vt:lpstr>Communication Units in  HNCs and HNDs</vt:lpstr>
      <vt:lpstr>PowerPoint Presentation</vt:lpstr>
      <vt:lpstr>PowerPoint Presentation</vt:lpstr>
      <vt:lpstr>Introducing learners to  communication skills </vt:lpstr>
      <vt:lpstr>Ways to communicate</vt:lpstr>
      <vt:lpstr>Developing English Language Skills Outcome 1: Reading </vt:lpstr>
      <vt:lpstr>Examples of Purpose</vt:lpstr>
      <vt:lpstr>Approaches to Outcome 1 Reading</vt:lpstr>
      <vt:lpstr>Approaches to Outcome 2  Writing</vt:lpstr>
      <vt:lpstr>Report Writing </vt:lpstr>
      <vt:lpstr> Approaches to Outcome 3 Talking and listening </vt:lpstr>
      <vt:lpstr>Guiding a discussion</vt:lpstr>
      <vt:lpstr>Frequently Asked Questions (FAQs)</vt:lpstr>
      <vt:lpstr>PowerPoint Presentation</vt:lpstr>
      <vt:lpstr>Workshop Group Exercise:  Punctuation</vt:lpstr>
      <vt:lpstr>Workshop Group Exercise:  Spelling</vt:lpstr>
      <vt:lpstr>   Workshop Group Exercise:  Spelling  ghoti</vt:lpstr>
      <vt:lpstr>Workshop Group Exercise:  Speaking</vt:lpstr>
      <vt:lpstr>Sharing Good Practice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</dc:title>
  <dc:creator>martin kelly</dc:creator>
  <cp:lastModifiedBy>Gail Thomas</cp:lastModifiedBy>
  <cp:revision>118</cp:revision>
  <dcterms:created xsi:type="dcterms:W3CDTF">2015-06-21T13:50:13Z</dcterms:created>
  <dcterms:modified xsi:type="dcterms:W3CDTF">2015-08-07T12:39:47Z</dcterms:modified>
</cp:coreProperties>
</file>