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336" r:id="rId3"/>
    <p:sldId id="256" r:id="rId4"/>
    <p:sldId id="314" r:id="rId5"/>
    <p:sldId id="259" r:id="rId6"/>
    <p:sldId id="261" r:id="rId7"/>
    <p:sldId id="315" r:id="rId8"/>
    <p:sldId id="263" r:id="rId9"/>
    <p:sldId id="330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9" r:id="rId18"/>
    <p:sldId id="265" r:id="rId19"/>
    <p:sldId id="327" r:id="rId20"/>
    <p:sldId id="328" r:id="rId21"/>
    <p:sldId id="267" r:id="rId22"/>
    <p:sldId id="268" r:id="rId23"/>
    <p:sldId id="269" r:id="rId24"/>
    <p:sldId id="312" r:id="rId25"/>
    <p:sldId id="310" r:id="rId26"/>
    <p:sldId id="270" r:id="rId27"/>
    <p:sldId id="271" r:id="rId28"/>
    <p:sldId id="272" r:id="rId29"/>
    <p:sldId id="273" r:id="rId30"/>
    <p:sldId id="274" r:id="rId31"/>
    <p:sldId id="275" r:id="rId32"/>
    <p:sldId id="277" r:id="rId33"/>
    <p:sldId id="307" r:id="rId34"/>
    <p:sldId id="278" r:id="rId35"/>
    <p:sldId id="279" r:id="rId36"/>
    <p:sldId id="280" r:id="rId37"/>
    <p:sldId id="311" r:id="rId38"/>
    <p:sldId id="331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332" r:id="rId51"/>
    <p:sldId id="296" r:id="rId52"/>
    <p:sldId id="324" r:id="rId53"/>
    <p:sldId id="325" r:id="rId54"/>
    <p:sldId id="326" r:id="rId55"/>
    <p:sldId id="33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64" autoAdjust="0"/>
  </p:normalViewPr>
  <p:slideViewPr>
    <p:cSldViewPr>
      <p:cViewPr varScale="1">
        <p:scale>
          <a:sx n="106" d="100"/>
          <a:sy n="106" d="100"/>
        </p:scale>
        <p:origin x="-17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6A537-6607-4C3F-BF12-19EF7FB51D9B}" type="datetimeFigureOut">
              <a:rPr lang="en-GB" smtClean="0"/>
              <a:t>28/11/2017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73F01-7FA7-465C-B863-FA43B8190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0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9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76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25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369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56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36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046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046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767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561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52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040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55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17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31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670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34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98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31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35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185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5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14D2-D80B-4C02-800C-C41AB01F24A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009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28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193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951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92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571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19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5408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764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1524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69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9927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86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Caroline </a:t>
            </a:r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took</a:t>
            </a:r>
            <a:r>
              <a:rPr lang="en-GB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“One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things I’ve changed is story time. Before, when I tried to share a story with the children,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would squabble over who could see the book. I’ve started improvising stories using different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props and costumes in the playroom. Sometimes they’re based on a book, but often the stories are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inspired by objects the children find. Some days we choose a theme, such as red, and everyone has to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something red and use those objects as we build the story together.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“One story started with me saying there was a big chocolate factory under the trampoline outside.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children carried it on to say someone had stolen all the chocolate and eaten it. The children all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wanted to hide, so we made a den and they had their snack in there. Children take the lead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sometimes, for example on one occasion a person was only allowed to talk and tell the story if they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wore a mask, I had one too.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5908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466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498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498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99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73F01-7FA7-465C-B863-FA43B81907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063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48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FB71-935C-4389-8D12-957E9A2584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97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6887-ACD8-4FE7-8E54-30A63D23F2B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71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86887-ACD8-4FE7-8E54-30A63D23F2B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71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42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9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4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84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1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94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0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4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06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5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A496F-D3AA-4B0F-9EB3-F3545C8AEC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37320-5A1C-4744-9FBC-21210DD3F14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ogle.co.uk/url?sa=i&amp;rct=j&amp;q=&amp;esrc=s&amp;frm=1&amp;source=images&amp;cd=&amp;cad=rja&amp;uact=8&amp;ved=0ahUKEwiC_8y7lsXKAhWGvhQKHWGOCDEQjRwIBw&amp;url=http://www.penumbra.org.uk/news/aberdeen-short-breaks-service-starts-2016-with-inspectors-commending-excellent-care/&amp;psig=AFQjCNH5wM9WQ2WYDJ3D2M8-IlVaag4jOw&amp;ust=145381859822834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uact=8&amp;ved=0ahUKEwiC_8y7lsXKAhWGvhQKHWGOCDEQjRwIBw&amp;url=http://www.penumbra.org.uk/news/aberdeen-short-breaks-service-starts-2016-with-inspectors-commending-excellent-care/&amp;psig=AFQjCNH5wM9WQ2WYDJ3D2M8-IlVaag4jOw&amp;ust=145381859822834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40905"/>
            <a:ext cx="7772400" cy="1470025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Museo 700" pitchFamily="50" charset="0"/>
              </a:rPr>
              <a:t>Welcome to this </a:t>
            </a:r>
            <a:br>
              <a:rPr lang="en-GB" b="1" dirty="0">
                <a:solidFill>
                  <a:srgbClr val="7030A0"/>
                </a:solidFill>
                <a:latin typeface="Museo 700" pitchFamily="50" charset="0"/>
              </a:rPr>
            </a:br>
            <a:r>
              <a:rPr lang="en-GB" b="1" dirty="0">
                <a:solidFill>
                  <a:srgbClr val="7030A0"/>
                </a:solidFill>
                <a:latin typeface="Museo 700" pitchFamily="50" charset="0"/>
              </a:rPr>
              <a:t>Quality Conversation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10" y="620687"/>
            <a:ext cx="2111062" cy="13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76458" y="5314208"/>
            <a:ext cx="1567542" cy="154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232050"/>
                </a:solidFill>
              </a:rPr>
              <a:t>National Care Standards in 2002</a:t>
            </a:r>
            <a:endParaRPr lang="en-GB" b="1" dirty="0">
              <a:solidFill>
                <a:srgbClr val="232050"/>
              </a:solidFill>
            </a:endParaRPr>
          </a:p>
        </p:txBody>
      </p:sp>
      <p:pic>
        <p:nvPicPr>
          <p:cNvPr id="6" name="Picture 14" descr="http://www.disabilitiesfife.org.uk/Miscellaneous/Documents/SCSWIS%20%28Care%20Commission%29/National%20Care/Nationalcarestandardscarehomesforpeoplewithmentalhealthproblems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37" y="2803369"/>
            <a:ext cx="2201247" cy="31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disabilitiesfife.org.uk/Miscellaneous/Documents/SCSWIS%20%28Care%20Commission%29/National%20Care/Nationalcarestandardsshortbreaksandrespitecareservicesforadults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2074">
            <a:off x="7595155" y="1517129"/>
            <a:ext cx="1311542" cy="166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disabilitiesfife.org.uk/Miscellaneous/Documents/SCSWIS%20%28Care%20Commission%29/National%20Care/nationalcarestandardscarehomesforchildrenandyoungpeople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00">
            <a:off x="6587460" y="2085517"/>
            <a:ext cx="1251703" cy="16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hub.careinspectorate.com/media/161242/ncs-care-homes-physical-and-sensory-impairmen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027">
            <a:off x="6503474" y="3509184"/>
            <a:ext cx="1243654" cy="17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1295400"/>
            <a:ext cx="65469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“Children </a:t>
            </a:r>
            <a:r>
              <a:rPr lang="en-GB" sz="2800" dirty="0"/>
              <a:t>and young people can experience and choose </a:t>
            </a:r>
            <a:r>
              <a:rPr lang="en-GB" sz="2800" dirty="0" smtClean="0"/>
              <a:t>from programmes </a:t>
            </a:r>
            <a:r>
              <a:rPr lang="en-GB" sz="2800" dirty="0"/>
              <a:t>and day-to-day activities that are planned, designed</a:t>
            </a:r>
            <a:r>
              <a:rPr lang="en-GB" sz="2800" dirty="0" smtClean="0"/>
              <a:t>, evaluated </a:t>
            </a:r>
            <a:r>
              <a:rPr lang="en-GB" sz="2800" dirty="0"/>
              <a:t>and put into practice by staff, taking account of national </a:t>
            </a:r>
            <a:r>
              <a:rPr lang="en-GB" sz="2800" dirty="0" smtClean="0"/>
              <a:t>and local </a:t>
            </a:r>
            <a:r>
              <a:rPr lang="en-GB" sz="2800" dirty="0"/>
              <a:t>guidelines</a:t>
            </a:r>
            <a:r>
              <a:rPr lang="en-GB" sz="2800" dirty="0" smtClean="0"/>
              <a:t>.”</a:t>
            </a:r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“Children </a:t>
            </a:r>
            <a:r>
              <a:rPr lang="en-GB" sz="2800" dirty="0"/>
              <a:t>and young people will be able to enjoy the activities and </a:t>
            </a:r>
            <a:r>
              <a:rPr lang="en-GB" sz="2800" dirty="0" smtClean="0"/>
              <a:t>be motivated </a:t>
            </a:r>
            <a:r>
              <a:rPr lang="en-GB" sz="2800" dirty="0"/>
              <a:t>by them. The activities will be flexible and take account </a:t>
            </a:r>
            <a:r>
              <a:rPr lang="en-GB" sz="2800" dirty="0" smtClean="0"/>
              <a:t>of ages</a:t>
            </a:r>
            <a:r>
              <a:rPr lang="en-GB" sz="2800" dirty="0"/>
              <a:t>, development needs, interests, and hours and patterns </a:t>
            </a:r>
            <a:r>
              <a:rPr lang="en-GB" sz="2800" dirty="0" smtClean="0"/>
              <a:t>of attendance </a:t>
            </a:r>
            <a:r>
              <a:rPr lang="en-GB" sz="2800" dirty="0"/>
              <a:t>of each child or young person</a:t>
            </a:r>
            <a:r>
              <a:rPr lang="en-GB" sz="2800" dirty="0" smtClean="0"/>
              <a:t>.”</a:t>
            </a:r>
          </a:p>
          <a:p>
            <a:endParaRPr lang="en-GB" sz="28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901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76458" y="5314208"/>
            <a:ext cx="1567542" cy="154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232050"/>
                </a:solidFill>
              </a:rPr>
              <a:t>National Care Standards in 2002</a:t>
            </a:r>
            <a:endParaRPr lang="en-GB" b="1" dirty="0">
              <a:solidFill>
                <a:srgbClr val="232050"/>
              </a:solidFill>
            </a:endParaRPr>
          </a:p>
        </p:txBody>
      </p:sp>
      <p:pic>
        <p:nvPicPr>
          <p:cNvPr id="6" name="Picture 14" descr="http://www.disabilitiesfife.org.uk/Miscellaneous/Documents/SCSWIS%20%28Care%20Commission%29/National%20Care/Nationalcarestandardscarehomesforpeoplewithmentalhealthproblemsbl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37" y="2803369"/>
            <a:ext cx="2201247" cy="31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disabilitiesfife.org.uk/Miscellaneous/Documents/SCSWIS%20%28Care%20Commission%29/National%20Care/Nationalcarestandardsshortbreaksandrespitecareservicesforadultsbl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2074">
            <a:off x="7595155" y="1517129"/>
            <a:ext cx="1311542" cy="166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disabilitiesfife.org.uk/Miscellaneous/Documents/SCSWIS%20%28Care%20Commission%29/National%20Care/nationalcarestandardscarehomesforchildrenandyoungpeoplebla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00">
            <a:off x="6587460" y="2085517"/>
            <a:ext cx="1251703" cy="16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hub.careinspectorate.com/media/161242/ncs-care-homes-physical-and-sensory-impairmen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027">
            <a:off x="6503474" y="3509184"/>
            <a:ext cx="1243654" cy="17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1295400"/>
            <a:ext cx="65469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380999" y="1295400"/>
            <a:ext cx="63945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“You know that the activities provided by staff will allow the children and young people to enjoy both organised and free play and leisure and recreation, including quiet times.”</a:t>
            </a:r>
          </a:p>
        </p:txBody>
      </p:sp>
    </p:spTree>
    <p:extLst>
      <p:ext uri="{BB962C8B-B14F-4D97-AF65-F5344CB8AC3E}">
        <p14:creationId xmlns:p14="http://schemas.microsoft.com/office/powerpoint/2010/main" val="18793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6800" cy="1950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43840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1.25	I </a:t>
            </a:r>
            <a:r>
              <a:rPr lang="en-GB" sz="3200" b="1" dirty="0"/>
              <a:t>can choose to have an active life and </a:t>
            </a:r>
            <a:r>
              <a:rPr lang="en-GB" sz="3200" b="1" dirty="0" smtClean="0"/>
              <a:t>	participate </a:t>
            </a:r>
            <a:r>
              <a:rPr lang="en-GB" sz="3200" b="1" dirty="0"/>
              <a:t>in a range of recreational, social</a:t>
            </a:r>
            <a:r>
              <a:rPr lang="en-GB" sz="3200" b="1" dirty="0" smtClean="0"/>
              <a:t>, 	creative</a:t>
            </a:r>
            <a:r>
              <a:rPr lang="en-GB" sz="3200" b="1" dirty="0"/>
              <a:t>, physical and learning activities every </a:t>
            </a:r>
            <a:r>
              <a:rPr lang="en-GB" sz="3200" b="1" dirty="0" smtClean="0"/>
              <a:t>	day</a:t>
            </a:r>
            <a:r>
              <a:rPr lang="en-GB" sz="3200" b="1" dirty="0"/>
              <a:t>, both indoors and outdoors</a:t>
            </a:r>
            <a:r>
              <a:rPr lang="en-GB" sz="3200" b="1" dirty="0" smtClean="0"/>
              <a:t>.  </a:t>
            </a:r>
          </a:p>
          <a:p>
            <a:endParaRPr lang="en-GB" sz="3200" b="1" dirty="0"/>
          </a:p>
          <a:p>
            <a:r>
              <a:rPr lang="en-GB" sz="3200" b="1" dirty="0" smtClean="0"/>
              <a:t>	(Glossary: “creativity includes </a:t>
            </a:r>
            <a:r>
              <a:rPr lang="en-GB" sz="3200" b="1" dirty="0"/>
              <a:t>artistic activities, </a:t>
            </a:r>
            <a:r>
              <a:rPr lang="en-GB" sz="3200" b="1" dirty="0" smtClean="0"/>
              <a:t>	such </a:t>
            </a:r>
            <a:r>
              <a:rPr lang="en-GB" sz="3200" b="1" dirty="0"/>
              <a:t>as arts, crafts, music, drama </a:t>
            </a:r>
            <a:r>
              <a:rPr lang="en-GB" sz="3200" b="1" dirty="0" smtClean="0"/>
              <a:t>and dance</a:t>
            </a:r>
            <a:r>
              <a:rPr lang="en-GB" sz="3200" b="1" dirty="0"/>
              <a:t>.”) </a:t>
            </a:r>
            <a:endParaRPr lang="en-GB" sz="3200" b="1" dirty="0" smtClean="0"/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0391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6800" cy="1950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43840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1.30	As </a:t>
            </a:r>
            <a:r>
              <a:rPr lang="en-GB" sz="3200" b="1" dirty="0"/>
              <a:t>a child, I have fun as I develop my skills in </a:t>
            </a:r>
            <a:r>
              <a:rPr lang="en-GB" sz="3200" b="1" dirty="0" smtClean="0"/>
              <a:t>	understanding</a:t>
            </a:r>
            <a:r>
              <a:rPr lang="en-GB" sz="3200" b="1" dirty="0"/>
              <a:t>, thinking, investigation and </a:t>
            </a:r>
            <a:r>
              <a:rPr lang="en-GB" sz="3200" b="1" dirty="0" smtClean="0"/>
              <a:t>	problem </a:t>
            </a:r>
            <a:r>
              <a:rPr lang="en-GB" sz="3200" b="1" dirty="0"/>
              <a:t>solving, including through imaginative </a:t>
            </a:r>
            <a:r>
              <a:rPr lang="en-GB" sz="3200" b="1" dirty="0" smtClean="0"/>
              <a:t>	play </a:t>
            </a:r>
            <a:r>
              <a:rPr lang="en-GB" sz="3200" b="1" dirty="0"/>
              <a:t>and storytelling</a:t>
            </a:r>
            <a:r>
              <a:rPr lang="en-GB" sz="3200" b="1" dirty="0" smtClean="0"/>
              <a:t>. 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dirty="0" smtClean="0"/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13143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6800" cy="1950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43840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1.31	As </a:t>
            </a:r>
            <a:r>
              <a:rPr lang="en-GB" sz="3200" b="1" dirty="0"/>
              <a:t>a child, my social and physical skills, </a:t>
            </a:r>
            <a:r>
              <a:rPr lang="en-GB" sz="3200" b="1" dirty="0" smtClean="0"/>
              <a:t>	confidence</a:t>
            </a:r>
            <a:r>
              <a:rPr lang="en-GB" sz="3200" b="1" dirty="0"/>
              <a:t>, self-esteem and creativity are </a:t>
            </a:r>
            <a:r>
              <a:rPr lang="en-GB" sz="3200" b="1" dirty="0" smtClean="0"/>
              <a:t>	developed </a:t>
            </a:r>
            <a:r>
              <a:rPr lang="en-GB" sz="3200" b="1" dirty="0"/>
              <a:t>through a balance of organised and </a:t>
            </a:r>
            <a:r>
              <a:rPr lang="en-GB" sz="3200" b="1" dirty="0" smtClean="0"/>
              <a:t>	freely </a:t>
            </a:r>
            <a:r>
              <a:rPr lang="en-GB" sz="3200" b="1" dirty="0"/>
              <a:t>chosen extended play, including using </a:t>
            </a:r>
            <a:r>
              <a:rPr lang="en-GB" sz="3200" b="1" dirty="0" smtClean="0"/>
              <a:t>	open </a:t>
            </a:r>
            <a:r>
              <a:rPr lang="en-GB" sz="3200" b="1" dirty="0"/>
              <a:t>ended and natural materials</a:t>
            </a:r>
            <a:r>
              <a:rPr lang="en-GB" sz="3200" b="1" dirty="0" smtClean="0"/>
              <a:t>.</a:t>
            </a:r>
            <a:endParaRPr lang="en-GB" sz="3200" b="1" dirty="0"/>
          </a:p>
          <a:p>
            <a:endParaRPr lang="en-GB" sz="3200" b="1" dirty="0"/>
          </a:p>
          <a:p>
            <a:endParaRPr lang="en-GB" sz="3200" dirty="0" smtClean="0"/>
          </a:p>
          <a:p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39123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800600" cy="1919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6220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2.27	As </a:t>
            </a:r>
            <a:r>
              <a:rPr lang="en-GB" sz="3200" b="1" dirty="0"/>
              <a:t>a child, I can direct my own play and </a:t>
            </a:r>
            <a:r>
              <a:rPr lang="en-GB" sz="3200" b="1" dirty="0" smtClean="0"/>
              <a:t>	activities in </a:t>
            </a:r>
            <a:r>
              <a:rPr lang="en-GB" sz="3200" b="1" dirty="0"/>
              <a:t>the way that I choose, and freely </a:t>
            </a:r>
            <a:r>
              <a:rPr lang="en-GB" sz="3200" b="1" dirty="0" smtClean="0"/>
              <a:t>	access </a:t>
            </a:r>
            <a:r>
              <a:rPr lang="en-GB" sz="3200" b="1" dirty="0"/>
              <a:t>a </a:t>
            </a:r>
            <a:r>
              <a:rPr lang="en-GB" sz="3200" b="1" dirty="0" smtClean="0"/>
              <a:t>wide </a:t>
            </a:r>
            <a:r>
              <a:rPr lang="en-GB" sz="3200" b="1" dirty="0"/>
              <a:t>range of experiences and </a:t>
            </a:r>
            <a:r>
              <a:rPr lang="en-GB" sz="3200" b="1" dirty="0" smtClean="0"/>
              <a:t>	resources suitable </a:t>
            </a:r>
            <a:r>
              <a:rPr lang="en-GB" sz="3200" b="1" dirty="0"/>
              <a:t>for my age and stage, </a:t>
            </a:r>
            <a:r>
              <a:rPr lang="en-GB" sz="3200" b="1" dirty="0" smtClean="0"/>
              <a:t>which 	stimulate my </a:t>
            </a:r>
            <a:r>
              <a:rPr lang="en-GB" sz="3200" b="1" dirty="0"/>
              <a:t>natural curiosity, learning and </a:t>
            </a:r>
            <a:r>
              <a:rPr lang="en-GB" sz="3200" b="1" dirty="0" smtClean="0"/>
              <a:t>	creativity.</a:t>
            </a:r>
            <a:endParaRPr lang="en-GB" sz="3200" b="1" dirty="0"/>
          </a:p>
          <a:p>
            <a:endParaRPr lang="en-GB" sz="3200" b="1" dirty="0" smtClean="0"/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577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mathiash\Desktop\New folder\Final presentations\Indicators and spi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71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Safe</a:t>
            </a:r>
            <a:endParaRPr lang="en-GB" sz="5400" b="1" dirty="0"/>
          </a:p>
        </p:txBody>
      </p:sp>
      <p:pic>
        <p:nvPicPr>
          <p:cNvPr id="1026" name="Picture 2" descr="D:\userdata\mathiash\Argyll\A Policy Team\Creative Play\Presentation\Saf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2362200"/>
            <a:ext cx="5177514" cy="35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00200"/>
            <a:ext cx="4343400" cy="4525963"/>
          </a:xfrm>
        </p:spPr>
        <p:txBody>
          <a:bodyPr/>
          <a:lstStyle/>
          <a:p>
            <a:endParaRPr lang="en-GB" sz="3200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1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/>
              <a:t>Key learning points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lvl="0"/>
            <a:r>
              <a:rPr lang="en-GB" sz="12800" b="1" dirty="0" smtClean="0"/>
              <a:t>How can creative activities help children feel safe, confident and secure?</a:t>
            </a:r>
          </a:p>
          <a:p>
            <a:pPr marL="0" indent="0">
              <a:buNone/>
            </a:pPr>
            <a:r>
              <a:rPr lang="en-GB" sz="12800" b="1" dirty="0" smtClean="0"/>
              <a:t> </a:t>
            </a:r>
          </a:p>
          <a:p>
            <a:pPr lvl="0"/>
            <a:r>
              <a:rPr lang="en-GB" sz="12800" b="1" dirty="0" smtClean="0"/>
              <a:t>If you are working with children with English as an additional language, there might be particular expressive arts activities that develop language and communication skills.</a:t>
            </a:r>
          </a:p>
          <a:p>
            <a:pPr marL="0" indent="0">
              <a:buNone/>
            </a:pPr>
            <a:r>
              <a:rPr lang="en-GB" sz="12800" b="1" dirty="0" smtClean="0"/>
              <a:t> </a:t>
            </a:r>
          </a:p>
          <a:p>
            <a:pPr lvl="0"/>
            <a:r>
              <a:rPr lang="en-GB" sz="12800" b="1" dirty="0" smtClean="0"/>
              <a:t>Working with children in the same space as their parents/carers can benefit some children and lead to different ways of working.</a:t>
            </a:r>
          </a:p>
          <a:p>
            <a:pPr marL="0" indent="0">
              <a:buNone/>
            </a:pPr>
            <a:r>
              <a:rPr lang="en-GB" sz="12800" b="1" dirty="0" smtClean="0"/>
              <a:t> </a:t>
            </a:r>
            <a:endParaRPr lang="en-GB" sz="12800" dirty="0"/>
          </a:p>
        </p:txBody>
      </p:sp>
      <p:pic>
        <p:nvPicPr>
          <p:cNvPr id="7" name="Picture 2" descr="D:\userdata\mathiash\Argyll\A Policy Team\Creative Play\Presentation\Sa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799" y="152400"/>
            <a:ext cx="219225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5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/>
              <a:t>Key learning points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502920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GB" sz="8000" b="1" dirty="0" smtClean="0"/>
              <a:t>Different kinds of expressive arts activities work really well with babies and help develop attachment.</a:t>
            </a:r>
          </a:p>
          <a:p>
            <a:pPr marL="0" indent="0">
              <a:buNone/>
            </a:pPr>
            <a:r>
              <a:rPr lang="en-GB" sz="8000" b="1" dirty="0" smtClean="0"/>
              <a:t> </a:t>
            </a:r>
          </a:p>
          <a:p>
            <a:pPr lvl="0"/>
            <a:r>
              <a:rPr lang="en-GB" sz="8000" b="1" dirty="0" smtClean="0"/>
              <a:t>Are there ways that your anxieties or those of parents about children’s safety unnecessarily restrict their freedom to create and play?</a:t>
            </a:r>
          </a:p>
          <a:p>
            <a:pPr marL="0" indent="0">
              <a:buNone/>
            </a:pPr>
            <a:r>
              <a:rPr lang="en-GB" sz="8000" b="1" dirty="0" smtClean="0"/>
              <a:t> </a:t>
            </a:r>
          </a:p>
          <a:p>
            <a:pPr lvl="0"/>
            <a:r>
              <a:rPr lang="en-GB" sz="8000" b="1" dirty="0" smtClean="0"/>
              <a:t>What training might you or your team need to embrace creativity safely?</a:t>
            </a:r>
          </a:p>
          <a:p>
            <a:endParaRPr lang="en-GB" sz="12800" dirty="0"/>
          </a:p>
        </p:txBody>
      </p:sp>
      <p:pic>
        <p:nvPicPr>
          <p:cNvPr id="7" name="Picture 2" descr="D:\userdata\mathiash\Argyll\A Policy Team\Creative Play\Presentation\Sa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799" y="152400"/>
            <a:ext cx="219225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86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sz="4200" b="1" dirty="0" smtClean="0"/>
              <a:t>Quality Conversation</a:t>
            </a:r>
            <a:endParaRPr lang="en-GB" sz="4200" b="1" dirty="0"/>
          </a:p>
          <a:p>
            <a:r>
              <a:rPr lang="en-GB" sz="4200" b="1" dirty="0" smtClean="0"/>
              <a:t> </a:t>
            </a:r>
          </a:p>
          <a:p>
            <a:r>
              <a:rPr lang="en-GB" sz="4200" b="1" dirty="0" smtClean="0"/>
              <a:t>Glasgow</a:t>
            </a:r>
          </a:p>
          <a:p>
            <a:endParaRPr lang="en-GB" sz="4200" b="1" dirty="0"/>
          </a:p>
          <a:p>
            <a:r>
              <a:rPr lang="en-GB" sz="4200" b="1" dirty="0" smtClean="0"/>
              <a:t>29 November 2017</a:t>
            </a:r>
            <a:endParaRPr lang="en-GB" sz="42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00" y="-18678"/>
            <a:ext cx="4915000" cy="695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mathiash\Desktop\New folder\Our creative journey cover JP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029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Healthy</a:t>
            </a:r>
            <a:endParaRPr lang="en-GB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495800" cy="4525963"/>
          </a:xfrm>
        </p:spPr>
        <p:txBody>
          <a:bodyPr>
            <a:normAutofit/>
          </a:bodyPr>
          <a:lstStyle/>
          <a:p>
            <a:endParaRPr lang="en-GB" sz="3200" dirty="0"/>
          </a:p>
        </p:txBody>
      </p:sp>
      <p:pic>
        <p:nvPicPr>
          <p:cNvPr id="2050" name="Picture 2" descr="D:\userdata\mathiash\Argyll\A Policy Team\Creative Play\Presentation\Healt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0822"/>
            <a:ext cx="6096000" cy="472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2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data\mathiash\Argyll\A Policy Team\Creative Play\Presentation\Journey pics\RedSquiharry and sophie cant, machalina maluk, lauren sincla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D:\userdata\mathiash\Argyll\A Policy Team\Creative Play\Presentation\Journey pics\Red Squirrelevi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-133350"/>
            <a:ext cx="9321800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0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mathiash\Desktop\New folder\OUR CREATIVE JOURNEY\Red squirrel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mathiash\Desktop\New folder\OUR CREATIVE JOURNEY\Gary Fraser NEW\Garry Fraser at Aberlour care home Inverness 19 of 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050" y="-1071563"/>
            <a:ext cx="13500100" cy="90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2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Achieving</a:t>
            </a:r>
            <a:endParaRPr lang="en-GB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724400" cy="480060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D:\userdata\mathiash\Argyll\A Policy Team\Creative Play\Presentation\Achiev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4" y="1731816"/>
            <a:ext cx="4724400" cy="424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0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D:\userdata\mathiash\Argyll\A Policy Team\Creative Play\Presentation\Journey pics\Meet Stripy Innerw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D:\userdata\mathiash\Argyll\A Policy Team\Creative Play\Presentation\Journey pics\Stripyd childre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2" y="0"/>
            <a:ext cx="9351062" cy="69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D:\userdata\mathiash\Argyll\A Policy Team\Creative Play\Presentation\Journey pics\Creating stripes for party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6"/>
            <a:ext cx="9144000" cy="686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D:\userdata\mathiash\Argyll\A Policy Team\Creative Play\Presentation\Journey pics\Strpey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ub.careinspectorate.com/media/279352/my-world-outdoors-sharing-good-practice-in-how-early-years-services-can-provide-play-and-learning-wholly-or-partially-outdoors_p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1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D:\userdata\mathiash\Argyll\A Policy Team\Creative Play\Presentation\049_ci_24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Nurtured</a:t>
            </a:r>
            <a:endParaRPr lang="en-GB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00200"/>
            <a:ext cx="4343400" cy="45259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4098" name="Picture 2" descr="D:\userdata\mathiash\Argyll\A Policy Team\Creative Play\Presentation\Nurtu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20197"/>
            <a:ext cx="5334000" cy="53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0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D:\userdata\mathiash\Application\A NCS\Overarching principles\Presentation\Carer and child nursery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Active</a:t>
            </a:r>
            <a:endParaRPr lang="en-GB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00200"/>
            <a:ext cx="4343400" cy="4525963"/>
          </a:xfrm>
        </p:spPr>
        <p:txBody>
          <a:bodyPr>
            <a:normAutofit/>
          </a:bodyPr>
          <a:lstStyle/>
          <a:p>
            <a:endParaRPr lang="en-GB" sz="3200" dirty="0"/>
          </a:p>
        </p:txBody>
      </p:sp>
      <p:pic>
        <p:nvPicPr>
          <p:cNvPr id="3" name="Picture 2" descr="D:\userdata\mathiash\Argyll\A Policy Team\Creative Play\Presentation\Act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72517"/>
            <a:ext cx="5257800" cy="5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3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D:\userdata\mathiash\Argyll\A Policy Team\Creative Play\Presentation\Journey pics\Coll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Respected</a:t>
            </a:r>
            <a:endParaRPr lang="en-GB" sz="5400" b="1" dirty="0"/>
          </a:p>
        </p:txBody>
      </p:sp>
      <p:pic>
        <p:nvPicPr>
          <p:cNvPr id="2050" name="Picture 2" descr="D:\userdata\mathiash\Argyll\A Policy Team\Creative Play\Presentation\Respect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69" y="2362200"/>
            <a:ext cx="703284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8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mathiash\Desktop\New folder\OUR CREATIVE JOURNEY\St Marys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87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D:\userdata\mathiash\Argyll\A Policy Team\Creative Play\Presentation\Journey pics\flock038_ci_140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Eat dirt</a:t>
            </a:r>
            <a:endParaRPr lang="en-GB" dirty="0"/>
          </a:p>
        </p:txBody>
      </p:sp>
      <p:pic>
        <p:nvPicPr>
          <p:cNvPr id="1026" name="Picture 2" descr="D:\userdata\mathiash\A Policy Team\EY training\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D:\userdata\mathiash\Argyll\A Policy Team\Creative Play\Presentation\Journey pics\Flock062_ci_1408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Tree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D:\userdata\mathiash\Argyll\A Policy Team\Creative Play\Presentation\flock017_ci_1408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Responsible</a:t>
            </a:r>
            <a:endParaRPr lang="en-GB" sz="5400" b="1" dirty="0"/>
          </a:p>
        </p:txBody>
      </p:sp>
      <p:pic>
        <p:nvPicPr>
          <p:cNvPr id="2052" name="Picture 4" descr="D:\userdata\mathiash\Argyll\A Policy Team\Creative Play\Presentation\Responsib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12" y="1752599"/>
            <a:ext cx="5395588" cy="399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419600" cy="4525963"/>
          </a:xfrm>
        </p:spPr>
        <p:txBody>
          <a:bodyPr>
            <a:norm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574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D:\userdata\mathiash\Argyll\A Policy Team\Creative Play\Presentation\Journey pics\Channel009_ci_1708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D:\userdata\mathiash\Argyll\A Policy Team\Creative Play\Presentation\Journey pics\Channel004_ci_1708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1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Included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533400" y="990601"/>
            <a:ext cx="4495800" cy="4876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00200"/>
            <a:ext cx="4343400" cy="4525963"/>
          </a:xfrm>
        </p:spPr>
        <p:txBody>
          <a:bodyPr>
            <a:noAutofit/>
          </a:bodyPr>
          <a:lstStyle/>
          <a:p>
            <a:endParaRPr lang="en-GB" sz="3200" dirty="0"/>
          </a:p>
        </p:txBody>
      </p:sp>
      <p:pic>
        <p:nvPicPr>
          <p:cNvPr id="3074" name="Picture 2" descr="D:\userdata\mathiash\Argyll\A Policy Team\Creative Play\Presentation\Includ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1260"/>
            <a:ext cx="4419600" cy="44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userdata\mathiash\Argyll\A Policy Team\Creative Play\Presentation\Journey pics\Conno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data\mathiash\Argyll\A Policy Team\Creative Play\Presentation\102_ci_170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6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b="1" dirty="0" smtClean="0"/>
          </a:p>
          <a:p>
            <a:r>
              <a:rPr lang="en-GB" sz="3200" b="1" dirty="0" smtClean="0"/>
              <a:t>Lillie</a:t>
            </a:r>
            <a:r>
              <a:rPr lang="en-GB" sz="3200" b="1" dirty="0"/>
              <a:t>, age 9: </a:t>
            </a:r>
            <a:endParaRPr lang="en-GB" sz="3200" b="1" dirty="0" smtClean="0"/>
          </a:p>
          <a:p>
            <a:endParaRPr lang="en-GB" sz="3200" b="1" dirty="0"/>
          </a:p>
          <a:p>
            <a:r>
              <a:rPr lang="en-GB" sz="3200" b="1" dirty="0" smtClean="0"/>
              <a:t>“</a:t>
            </a:r>
            <a:r>
              <a:rPr lang="en-GB" sz="3200" b="1" dirty="0"/>
              <a:t>I was the planning councillor and I liked it because I got to play in the nativity. My favourite line was “Well it looks like the hotel manager is using the shed as an extension, WITHOUT PLANNING PERMISSION!”</a:t>
            </a:r>
            <a:r>
              <a:rPr lang="en-GB" sz="3200" b="1" u="sng" dirty="0"/>
              <a:t> </a:t>
            </a:r>
            <a:endParaRPr lang="en-GB" sz="3200" b="1" u="sng" dirty="0" smtClean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414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" y="0"/>
            <a:ext cx="91431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76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99" y="19780"/>
            <a:ext cx="5368201" cy="68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7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enumbra.org.uk/wp-content/uploads/2015/10/Care-Inspectorate-log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51442"/>
            <a:ext cx="1296144" cy="7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0" y="499801"/>
            <a:ext cx="8525822" cy="40891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3008" y="5626753"/>
            <a:ext cx="8339417" cy="990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800600" cy="1919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6220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Eating and </a:t>
            </a:r>
            <a:r>
              <a:rPr lang="en-GB" sz="3200" b="1" dirty="0" smtClean="0"/>
              <a:t>drinking:</a:t>
            </a:r>
          </a:p>
          <a:p>
            <a:endParaRPr lang="en-GB" sz="3200" b="1" dirty="0" smtClean="0"/>
          </a:p>
          <a:p>
            <a:r>
              <a:rPr lang="en-GB" sz="3200" b="1" dirty="0" smtClean="0"/>
              <a:t>1.33	I </a:t>
            </a:r>
            <a:r>
              <a:rPr lang="en-GB" sz="3200" b="1" dirty="0"/>
              <a:t>can choose suitably presented and healthy </a:t>
            </a:r>
            <a:r>
              <a:rPr lang="en-GB" sz="3200" b="1" dirty="0" smtClean="0"/>
              <a:t>	meals </a:t>
            </a:r>
            <a:r>
              <a:rPr lang="en-GB" sz="3200" b="1" dirty="0"/>
              <a:t>and </a:t>
            </a:r>
            <a:r>
              <a:rPr lang="en-GB" sz="3200" b="1" dirty="0" smtClean="0"/>
              <a:t>	snacks</a:t>
            </a:r>
            <a:r>
              <a:rPr lang="en-GB" sz="3200" b="1" dirty="0"/>
              <a:t>, including fresh fruit </a:t>
            </a:r>
            <a:r>
              <a:rPr lang="en-GB" sz="3200" b="1" dirty="0" smtClean="0"/>
              <a:t>and 	vegetables</a:t>
            </a:r>
            <a:r>
              <a:rPr lang="en-GB" sz="3200" b="1" dirty="0"/>
              <a:t>, and </a:t>
            </a:r>
            <a:r>
              <a:rPr lang="en-GB" sz="3200" b="1" dirty="0" smtClean="0"/>
              <a:t>	participate </a:t>
            </a:r>
            <a:r>
              <a:rPr lang="en-GB" sz="3200" b="1" dirty="0"/>
              <a:t>in menu </a:t>
            </a:r>
            <a:r>
              <a:rPr lang="en-GB" sz="3200" b="1" dirty="0" smtClean="0"/>
              <a:t>planning. </a:t>
            </a:r>
          </a:p>
          <a:p>
            <a:endParaRPr lang="en-GB" sz="3200" b="1" dirty="0"/>
          </a:p>
          <a:p>
            <a:r>
              <a:rPr lang="en-GB" sz="3200" b="1" dirty="0" smtClean="0"/>
              <a:t>1.35	I </a:t>
            </a:r>
            <a:r>
              <a:rPr lang="en-GB" sz="3200" b="1" dirty="0"/>
              <a:t>can enjoy unhurried snack and meal times in </a:t>
            </a:r>
            <a:r>
              <a:rPr lang="en-GB" sz="3200" b="1" dirty="0" smtClean="0"/>
              <a:t>	as relaxed </a:t>
            </a:r>
            <a:r>
              <a:rPr lang="en-GB" sz="3200" b="1" dirty="0"/>
              <a:t>an atmosphere as possible</a:t>
            </a:r>
            <a:r>
              <a:rPr lang="en-GB" sz="3200" b="1" dirty="0" smtClean="0"/>
              <a:t>.</a:t>
            </a:r>
          </a:p>
          <a:p>
            <a:endParaRPr lang="en-GB" sz="3200" b="1" dirty="0"/>
          </a:p>
          <a:p>
            <a:r>
              <a:rPr lang="en-GB" sz="3200" b="1" dirty="0" smtClean="0"/>
              <a:t>.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7219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800600" cy="1919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622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1.36	If I wish, I can share snacks and meals alongside </a:t>
            </a:r>
            <a:r>
              <a:rPr lang="en-GB" sz="3200" b="1" dirty="0" smtClean="0"/>
              <a:t>	other people </a:t>
            </a:r>
            <a:r>
              <a:rPr lang="en-GB" sz="3200" b="1" dirty="0"/>
              <a:t>using and working in the service if </a:t>
            </a:r>
            <a:r>
              <a:rPr lang="en-GB" sz="3200" b="1" dirty="0" smtClean="0"/>
              <a:t>	appropriate. </a:t>
            </a:r>
          </a:p>
          <a:p>
            <a:endParaRPr lang="en-GB" sz="3200" b="1" dirty="0"/>
          </a:p>
          <a:p>
            <a:r>
              <a:rPr lang="en-GB" sz="3200" b="1" dirty="0" smtClean="0"/>
              <a:t>1.37	My </a:t>
            </a:r>
            <a:r>
              <a:rPr lang="en-GB" sz="3200" b="1" dirty="0"/>
              <a:t>meals and snacks meet my cultural and </a:t>
            </a:r>
            <a:r>
              <a:rPr lang="en-GB" sz="3200" b="1" dirty="0" smtClean="0"/>
              <a:t>	dietary needs</a:t>
            </a:r>
            <a:r>
              <a:rPr lang="en-GB" sz="3200" b="1" dirty="0"/>
              <a:t>, beliefs and preferences</a:t>
            </a:r>
            <a:r>
              <a:rPr lang="en-GB" sz="3200" b="1" dirty="0" smtClean="0"/>
              <a:t>.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577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74638"/>
            <a:ext cx="38862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800600" cy="1919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62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1.38	If </a:t>
            </a:r>
            <a:r>
              <a:rPr lang="en-GB" sz="3200" b="1" dirty="0"/>
              <a:t>appropriate, I can choose to make my own </a:t>
            </a:r>
            <a:r>
              <a:rPr lang="en-GB" sz="3200" b="1" dirty="0" smtClean="0"/>
              <a:t>	meals</a:t>
            </a:r>
            <a:r>
              <a:rPr lang="en-GB" sz="3200" b="1" dirty="0"/>
              <a:t>, </a:t>
            </a:r>
            <a:r>
              <a:rPr lang="en-GB" sz="3200" b="1" dirty="0" smtClean="0"/>
              <a:t>snacks </a:t>
            </a:r>
            <a:r>
              <a:rPr lang="en-GB" sz="3200" b="1" dirty="0"/>
              <a:t>and drinks, with support if </a:t>
            </a:r>
            <a:r>
              <a:rPr lang="en-GB" sz="3200" b="1" dirty="0" smtClean="0"/>
              <a:t>I need 	it</a:t>
            </a:r>
            <a:r>
              <a:rPr lang="en-GB" sz="3200" b="1" dirty="0"/>
              <a:t>, and can </a:t>
            </a:r>
            <a:r>
              <a:rPr lang="en-GB" sz="3200" b="1" dirty="0" smtClean="0"/>
              <a:t>choose </a:t>
            </a:r>
            <a:r>
              <a:rPr lang="en-GB" sz="3200" b="1" dirty="0"/>
              <a:t>to grow, cook and eat my </a:t>
            </a:r>
            <a:r>
              <a:rPr lang="en-GB" sz="3200" b="1" dirty="0" smtClean="0"/>
              <a:t>	own </a:t>
            </a:r>
            <a:r>
              <a:rPr lang="en-GB" sz="3200" b="1" dirty="0"/>
              <a:t>food where </a:t>
            </a:r>
            <a:r>
              <a:rPr lang="en-GB" sz="3200" b="1" dirty="0" smtClean="0"/>
              <a:t>possible.</a:t>
            </a:r>
          </a:p>
          <a:p>
            <a:endParaRPr lang="en-GB" sz="3200" b="1" dirty="0"/>
          </a:p>
          <a:p>
            <a:r>
              <a:rPr lang="en-GB" sz="3200" b="1" dirty="0" smtClean="0"/>
              <a:t>1.39	I </a:t>
            </a:r>
            <a:r>
              <a:rPr lang="en-GB" sz="3200" b="1" dirty="0"/>
              <a:t>can drink fresh water at all times</a:t>
            </a:r>
            <a:r>
              <a:rPr lang="en-GB" sz="3200" b="1" dirty="0" smtClean="0"/>
              <a:t>.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204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sz="4200" b="1" dirty="0" smtClean="0"/>
              <a:t>Quality Conversation</a:t>
            </a:r>
            <a:endParaRPr lang="en-GB" sz="4200" b="1" dirty="0"/>
          </a:p>
          <a:p>
            <a:r>
              <a:rPr lang="en-GB" sz="4200" b="1" dirty="0" smtClean="0"/>
              <a:t> </a:t>
            </a:r>
          </a:p>
          <a:p>
            <a:r>
              <a:rPr lang="en-GB" sz="4200" b="1" dirty="0" smtClean="0"/>
              <a:t>Glasgow</a:t>
            </a:r>
          </a:p>
          <a:p>
            <a:endParaRPr lang="en-GB" sz="4200" b="1" dirty="0"/>
          </a:p>
          <a:p>
            <a:r>
              <a:rPr lang="en-GB" sz="4200" b="1" dirty="0" smtClean="0"/>
              <a:t>29 November 2017</a:t>
            </a:r>
            <a:endParaRPr lang="en-GB" sz="42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00" y="-18678"/>
            <a:ext cx="4915000" cy="695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mathiash\Desktop\New folder\Our creative journey cover JP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029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:\Users\mathiash\Desktop\New folder\Our creative journey cover 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2192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6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data\mathiash\A Policy Team\EY training\slider-tem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91" y="2942359"/>
            <a:ext cx="4038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" y="5250873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18" y="0"/>
            <a:ext cx="4229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43" y="5109296"/>
            <a:ext cx="3414464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87516" cy="191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-media-cache-ak0.pinimg.com/avatars/soscn_1472125457_1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85" y="20955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07" y="5203247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hub.careinspectorate.com/media/135575/scma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36" y="1775984"/>
            <a:ext cx="2771775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66" y="1917124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" y="2313708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 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35" y="3834245"/>
            <a:ext cx="1368136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thiash\Desktop\New folder\Final presentations\our creative working gr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5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enumbra.org.uk/wp-content/uploads/2015/10/Care-Inspectorate-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51442"/>
            <a:ext cx="1296144" cy="78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0" y="499801"/>
            <a:ext cx="8525822" cy="40891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3008" y="5626753"/>
            <a:ext cx="8339417" cy="990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479</Words>
  <Application>Microsoft Office PowerPoint</Application>
  <PresentationFormat>On-screen Show (4:3)</PresentationFormat>
  <Paragraphs>133</Paragraphs>
  <Slides>54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1_Office Theme</vt:lpstr>
      <vt:lpstr>Welcome to this  Quality Conversation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Care Standards in 2002</vt:lpstr>
      <vt:lpstr>National Care Standards in 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</vt:lpstr>
      <vt:lpstr>Key learning points </vt:lpstr>
      <vt:lpstr>Key learning points </vt:lpstr>
      <vt:lpstr>Healthy</vt:lpstr>
      <vt:lpstr>PowerPoint Presentation</vt:lpstr>
      <vt:lpstr>PowerPoint Presentation</vt:lpstr>
      <vt:lpstr>PowerPoint Presentation</vt:lpstr>
      <vt:lpstr>PowerPoint Presentation</vt:lpstr>
      <vt:lpstr>Achieving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Nurtured</vt:lpstr>
      <vt:lpstr>PowerPoint Presentation</vt:lpstr>
      <vt:lpstr>Active</vt:lpstr>
      <vt:lpstr>PowerPoint Presentation</vt:lpstr>
      <vt:lpstr>Respected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Tree </vt:lpstr>
      <vt:lpstr>Responsible</vt:lpstr>
      <vt:lpstr>PowerPoint Presentation</vt:lpstr>
      <vt:lpstr>PowerPoint Presentation</vt:lpstr>
      <vt:lpstr>Included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Mathias, Henry</dc:creator>
  <cp:lastModifiedBy>copelandj</cp:lastModifiedBy>
  <cp:revision>68</cp:revision>
  <dcterms:created xsi:type="dcterms:W3CDTF">2006-08-16T00:00:00Z</dcterms:created>
  <dcterms:modified xsi:type="dcterms:W3CDTF">2017-11-28T15:53:03Z</dcterms:modified>
</cp:coreProperties>
</file>