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handoutMasterIdLst>
    <p:handoutMasterId r:id="rId20"/>
  </p:handoutMasterIdLst>
  <p:sldIdLst>
    <p:sldId id="264" r:id="rId6"/>
    <p:sldId id="282" r:id="rId7"/>
    <p:sldId id="270" r:id="rId8"/>
    <p:sldId id="265" r:id="rId9"/>
    <p:sldId id="288" r:id="rId10"/>
    <p:sldId id="285" r:id="rId11"/>
    <p:sldId id="284" r:id="rId12"/>
    <p:sldId id="286" r:id="rId13"/>
    <p:sldId id="289" r:id="rId14"/>
    <p:sldId id="287" r:id="rId15"/>
    <p:sldId id="277" r:id="rId16"/>
    <p:sldId id="275" r:id="rId17"/>
    <p:sldId id="29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B3D236"/>
    <a:srgbClr val="00ABB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8" autoAdjust="0"/>
    <p:restoredTop sz="93979" autoAdjust="0"/>
  </p:normalViewPr>
  <p:slideViewPr>
    <p:cSldViewPr snapToGrid="0">
      <p:cViewPr varScale="1">
        <p:scale>
          <a:sx n="48" d="100"/>
          <a:sy n="48" d="100"/>
        </p:scale>
        <p:origin x="4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470"/>
    </p:cViewPr>
  </p:sorterViewPr>
  <p:notesViewPr>
    <p:cSldViewPr snapToGrid="0">
      <p:cViewPr varScale="1">
        <p:scale>
          <a:sx n="80" d="100"/>
          <a:sy n="80" d="100"/>
        </p:scale>
        <p:origin x="28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22/05/2020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22/05/2020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insight.com/post/supporting-post-lockdown-education-using-the-6-principles-of-nurtu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co/MVvpExPHL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94390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Advice and reflective questions: transitions within and across </a:t>
            </a:r>
            <a:r>
              <a:rPr lang="en-GB" b="1" dirty="0" err="1" smtClean="0"/>
              <a:t>ELC</a:t>
            </a:r>
            <a:r>
              <a:rPr lang="en-GB" b="1" dirty="0" smtClean="0"/>
              <a:t>- a horizontal transition</a:t>
            </a:r>
          </a:p>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6927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diagram shows how this advice links</a:t>
            </a:r>
            <a:r>
              <a:rPr lang="en-GB" b="1" baseline="0" dirty="0" smtClean="0"/>
              <a:t> to the generic principles for supporting children’s transitions in the new context and the cross cutting themes in </a:t>
            </a:r>
            <a:r>
              <a:rPr lang="en-US" b="1" dirty="0" err="1" smtClean="0"/>
              <a:t>COVID</a:t>
            </a:r>
            <a:r>
              <a:rPr lang="en-US" b="1" dirty="0" smtClean="0"/>
              <a:t> – 19 – a framework for decision making </a:t>
            </a:r>
          </a:p>
          <a:p>
            <a:r>
              <a:rPr lang="en-US" b="1" dirty="0" smtClean="0"/>
              <a:t>Scottish Government:  April 2020</a:t>
            </a:r>
          </a:p>
          <a:p>
            <a:endParaRPr lang="en-US" b="1" dirty="0" smtClean="0"/>
          </a:p>
          <a:p>
            <a:r>
              <a:rPr lang="en-US" b="1" dirty="0" smtClean="0"/>
              <a:t>The cross cutting themes are: situational poverty and stress, building</a:t>
            </a:r>
            <a:r>
              <a:rPr lang="en-US" b="1" baseline="0" dirty="0" smtClean="0"/>
              <a:t> understanding of trauma, interrupted learning, supporting parents, </a:t>
            </a:r>
            <a:r>
              <a:rPr lang="en-US" b="1" baseline="0" dirty="0" err="1" smtClean="0"/>
              <a:t>ASN</a:t>
            </a:r>
            <a:r>
              <a:rPr lang="en-US" b="1" baseline="0" dirty="0" smtClean="0"/>
              <a:t>, vulnerable children and families and the longer term consequences.</a:t>
            </a:r>
            <a:endParaRPr lang="en-US" b="1"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82748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This is a back cover page in </a:t>
            </a:r>
            <a:r>
              <a:rPr lang="en-GB" b="1"/>
              <a:t>blue</a:t>
            </a:r>
            <a:r>
              <a:rPr lang="en-GB"/>
              <a:t>. You</a:t>
            </a:r>
            <a:r>
              <a:rPr lang="en-GB" baseline="0"/>
              <a:t> may edit the address if needed only. It can only be once and at the end of the PowerPoint presentation. </a:t>
            </a:r>
            <a:r>
              <a:rPr lang="en-US"/>
              <a:t>Use the corresponding</a:t>
            </a:r>
            <a:r>
              <a:rPr lang="en-US" baseline="0"/>
              <a:t> </a:t>
            </a:r>
            <a:r>
              <a:rPr lang="en-US" b="1" baseline="0"/>
              <a:t>blue</a:t>
            </a:r>
            <a:r>
              <a:rPr lang="en-US" baseline="0"/>
              <a:t> internal and back pages if you are using this page. </a:t>
            </a:r>
            <a:endParaRPr lang="en-GB"/>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13535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Education Scotland intends to offer the best practical transitions advice and support to staff in </a:t>
            </a:r>
            <a:r>
              <a:rPr lang="en-GB" sz="1200" dirty="0" smtClean="0">
                <a:solidFill>
                  <a:schemeClr val="tx1"/>
                </a:solidFill>
              </a:rPr>
              <a:t>primary </a:t>
            </a:r>
            <a:r>
              <a:rPr lang="en-GB" sz="1200" dirty="0">
                <a:solidFill>
                  <a:schemeClr val="tx1"/>
                </a:solidFill>
              </a:rPr>
              <a:t>schools in planning children’s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emergence of the COVID-19 virus quickly changed our Scottish education system in an unexpected and unprecedented way. The impact on every child has been profound. Every life has been affected. For many this has meant real and possibly long-lasting difficulties.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It is clear we cannot expect to return to how things were such a short time ago. The task before us is not straightforward.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whole education system will clearly have to </a:t>
            </a:r>
            <a:r>
              <a:rPr lang="en-GB" sz="1200" b="1" kern="1200" dirty="0">
                <a:solidFill>
                  <a:schemeClr val="tx1"/>
                </a:solidFill>
                <a:effectLst/>
                <a:latin typeface="+mn-lt"/>
                <a:ea typeface="+mn-ea"/>
                <a:cs typeface="+mn-cs"/>
              </a:rPr>
              <a:t>engage</a:t>
            </a:r>
            <a:r>
              <a:rPr lang="en-GB" sz="1200" kern="1200" dirty="0">
                <a:solidFill>
                  <a:schemeClr val="tx1"/>
                </a:solidFill>
                <a:effectLst/>
                <a:latin typeface="+mn-lt"/>
                <a:ea typeface="+mn-ea"/>
                <a:cs typeface="+mn-cs"/>
              </a:rPr>
              <a:t> and respond </a:t>
            </a:r>
            <a:r>
              <a:rPr lang="en-GB" sz="1200" b="1" kern="1200" dirty="0">
                <a:solidFill>
                  <a:schemeClr val="tx1"/>
                </a:solidFill>
                <a:effectLst/>
                <a:latin typeface="+mn-lt"/>
                <a:ea typeface="+mn-ea"/>
                <a:cs typeface="+mn-cs"/>
              </a:rPr>
              <a:t>openly, collegiately, flexibly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transparently</a:t>
            </a:r>
            <a:r>
              <a:rPr lang="en-GB" sz="1200" kern="1200" dirty="0">
                <a:solidFill>
                  <a:schemeClr val="tx1"/>
                </a:solidFill>
                <a:effectLst/>
                <a:latin typeface="+mn-lt"/>
                <a:ea typeface="+mn-ea"/>
                <a:cs typeface="+mn-cs"/>
              </a:rPr>
              <a:t> in supporting all the transitions being made by our children and young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children move from </a:t>
            </a:r>
            <a:r>
              <a:rPr lang="en-GB" sz="1200" kern="1200" dirty="0" smtClean="0">
                <a:solidFill>
                  <a:schemeClr val="tx1"/>
                </a:solidFill>
                <a:effectLst/>
                <a:latin typeface="+mn-lt"/>
                <a:ea typeface="+mn-ea"/>
                <a:cs typeface="+mn-cs"/>
              </a:rPr>
              <a:t>primary to </a:t>
            </a:r>
            <a:r>
              <a:rPr lang="en-GB" sz="1200" kern="1200" dirty="0">
                <a:solidFill>
                  <a:schemeClr val="tx1"/>
                </a:solidFill>
                <a:effectLst/>
                <a:latin typeface="+mn-lt"/>
                <a:ea typeface="+mn-ea"/>
                <a:cs typeface="+mn-cs"/>
              </a:rPr>
              <a:t>a new environment, they will experience changes in their daily routines.  They will be required to re-establish relationships and forge new ones with their peers and the adults who look after and educate them. To start the next part of their learning journey, periods of adjustment will be required, and </a:t>
            </a:r>
            <a:r>
              <a:rPr lang="en-GB" sz="1200" b="1" kern="1200" dirty="0">
                <a:solidFill>
                  <a:schemeClr val="tx1"/>
                </a:solidFill>
                <a:effectLst/>
                <a:latin typeface="+mn-lt"/>
                <a:ea typeface="+mn-ea"/>
                <a:cs typeface="+mn-cs"/>
              </a:rPr>
              <a:t>planned for</a:t>
            </a:r>
            <a:r>
              <a:rPr lang="en-GB" sz="1200" kern="1200" dirty="0">
                <a:solidFill>
                  <a:schemeClr val="tx1"/>
                </a:solidFill>
                <a:effectLst/>
                <a:latin typeface="+mn-lt"/>
                <a:ea typeface="+mn-ea"/>
                <a:cs typeface="+mn-cs"/>
              </a:rPr>
              <a:t> in the short and longer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advice in this</a:t>
            </a:r>
            <a:r>
              <a:rPr lang="en-GB" sz="1200" kern="1200" dirty="0">
                <a:solidFill>
                  <a:schemeClr val="tx1"/>
                </a:solidFill>
                <a:effectLst/>
                <a:latin typeface="+mn-lt"/>
                <a:ea typeface="+mn-ea"/>
                <a:cs typeface="+mn-cs"/>
              </a:rPr>
              <a:t> presentation offers</a:t>
            </a:r>
            <a:r>
              <a:rPr lang="en-GB" sz="1200" kern="1200" baseline="0" dirty="0">
                <a:solidFill>
                  <a:schemeClr val="tx1"/>
                </a:solidFill>
                <a:effectLst/>
                <a:latin typeface="+mn-lt"/>
                <a:ea typeface="+mn-ea"/>
                <a:cs typeface="+mn-cs"/>
              </a:rPr>
              <a:t> practitioners, </a:t>
            </a:r>
            <a:r>
              <a:rPr lang="en-GB" sz="1200" kern="1200" baseline="0" dirty="0" smtClean="0">
                <a:solidFill>
                  <a:schemeClr val="tx1"/>
                </a:solidFill>
                <a:effectLst/>
                <a:latin typeface="+mn-lt"/>
                <a:ea typeface="+mn-ea"/>
                <a:cs typeface="+mn-cs"/>
              </a:rPr>
              <a:t>senior </a:t>
            </a:r>
            <a:r>
              <a:rPr lang="en-GB" sz="1200" kern="1200" baseline="0" dirty="0">
                <a:solidFill>
                  <a:schemeClr val="tx1"/>
                </a:solidFill>
                <a:effectLst/>
                <a:latin typeface="+mn-lt"/>
                <a:ea typeface="+mn-ea"/>
                <a:cs typeface="+mn-cs"/>
              </a:rPr>
              <a:t>leaders and others a starting point for discussions. Discussions that will require us to work together to intentionally plan for children’s transitions </a:t>
            </a:r>
            <a:r>
              <a:rPr lang="en-GB" sz="1200" kern="1200" baseline="0" dirty="0" smtClean="0">
                <a:solidFill>
                  <a:schemeClr val="tx1"/>
                </a:solidFill>
                <a:effectLst/>
                <a:latin typeface="+mn-lt"/>
                <a:ea typeface="+mn-ea"/>
                <a:cs typeface="+mn-cs"/>
              </a:rPr>
              <a:t>from one primary stage to another and from primary to secondary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are living in uncertain times, where significant concerns are rightly being expressed by parents, by policy makers, senior leaders, others, staff and children themselves, about how we can safely plan for transitions. By being solutions-focussed and responsive to the changes yet to come, transitions will be more </a:t>
            </a:r>
            <a:r>
              <a:rPr lang="en-GB" sz="1200" kern="1200" baseline="0" dirty="0" smtClean="0">
                <a:solidFill>
                  <a:schemeClr val="tx1"/>
                </a:solidFill>
                <a:effectLst/>
                <a:latin typeface="+mn-lt"/>
                <a:ea typeface="+mn-ea"/>
                <a:cs typeface="+mn-cs"/>
              </a:rPr>
              <a:t>effective</a:t>
            </a:r>
            <a:r>
              <a:rPr lang="en-GB" sz="1200" b="1" kern="1200" baseline="0" dirty="0" smtClean="0">
                <a:solidFill>
                  <a:schemeClr val="tx1"/>
                </a:solidFill>
                <a:effectLst/>
                <a:latin typeface="+mn-lt"/>
                <a:ea typeface="+mn-ea"/>
                <a:cs typeface="+mn-cs"/>
              </a:rPr>
              <a:t>.</a:t>
            </a:r>
            <a:endParaRPr lang="en-US" b="1" dirty="0"/>
          </a:p>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5144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Why </a:t>
            </a:r>
            <a:r>
              <a:rPr lang="en-GB" sz="1200" b="1" kern="1200" dirty="0">
                <a:solidFill>
                  <a:schemeClr val="tx1"/>
                </a:solidFill>
                <a:effectLst/>
                <a:latin typeface="+mn-lt"/>
                <a:ea typeface="+mn-ea"/>
                <a:cs typeface="+mn-cs"/>
              </a:rPr>
              <a:t>is this</a:t>
            </a:r>
            <a:r>
              <a:rPr lang="en-GB" sz="1200" b="1" kern="1200" baseline="0" dirty="0">
                <a:solidFill>
                  <a:schemeClr val="tx1"/>
                </a:solidFill>
                <a:effectLst/>
                <a:latin typeface="+mn-lt"/>
                <a:ea typeface="+mn-ea"/>
                <a:cs typeface="+mn-cs"/>
              </a:rPr>
              <a:t> advice needed?</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March children and young people across Scotland left their familiar educational settings facing a period of significant change and uncertainty that </a:t>
            </a:r>
            <a:r>
              <a:rPr lang="en-GB" sz="1200" kern="1200" dirty="0" smtClean="0">
                <a:solidFill>
                  <a:schemeClr val="tx1"/>
                </a:solidFill>
                <a:effectLst/>
                <a:latin typeface="+mn-lt"/>
                <a:ea typeface="+mn-ea"/>
                <a:cs typeface="+mn-cs"/>
              </a:rPr>
              <a:t>may have </a:t>
            </a:r>
            <a:r>
              <a:rPr lang="en-GB" sz="1200" kern="1200" dirty="0">
                <a:solidFill>
                  <a:schemeClr val="tx1"/>
                </a:solidFill>
                <a:effectLst/>
                <a:latin typeface="+mn-lt"/>
                <a:ea typeface="+mn-ea"/>
                <a:cs typeface="+mn-cs"/>
              </a:rPr>
              <a:t>a lasting effect on their future lives. The full impact of these system-wide changes on the</a:t>
            </a:r>
            <a:r>
              <a:rPr lang="en-GB" sz="1200" kern="1200" baseline="0" dirty="0">
                <a:solidFill>
                  <a:schemeClr val="tx1"/>
                </a:solidFill>
                <a:effectLst/>
                <a:latin typeface="+mn-lt"/>
                <a:ea typeface="+mn-ea"/>
                <a:cs typeface="+mn-cs"/>
              </a:rPr>
              <a:t> wellbeing</a:t>
            </a:r>
            <a:r>
              <a:rPr lang="en-GB" sz="1200" kern="1200" dirty="0">
                <a:solidFill>
                  <a:schemeClr val="tx1"/>
                </a:solidFill>
                <a:effectLst/>
                <a:latin typeface="+mn-lt"/>
                <a:ea typeface="+mn-ea"/>
                <a:cs typeface="+mn-cs"/>
              </a:rPr>
              <a:t> of children, families and their communities, is as yet, unknown.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Transition is a complex and dynamic process. To better understand this complexity, particularly in the current climate, we need to be aware of the shifting social and cultural </a:t>
            </a:r>
            <a:r>
              <a:rPr lang="en-GB" sz="1200" kern="1200" dirty="0" smtClean="0">
                <a:solidFill>
                  <a:schemeClr val="tx1"/>
                </a:solidFill>
                <a:effectLst/>
                <a:latin typeface="+mn-lt"/>
                <a:ea typeface="+mn-ea"/>
                <a:cs typeface="+mn-cs"/>
              </a:rPr>
              <a:t>contexts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kern="1200" dirty="0">
                <a:solidFill>
                  <a:schemeClr val="tx1"/>
                </a:solidFill>
                <a:effectLst/>
                <a:latin typeface="+mn-lt"/>
                <a:ea typeface="+mn-ea"/>
                <a:cs typeface="+mn-cs"/>
              </a:rPr>
              <a:t>are a reality for our children, young people and their families. More specifically, being responsive through intentional</a:t>
            </a:r>
            <a:r>
              <a:rPr lang="en-GB" sz="1200" kern="1200" baseline="0" dirty="0">
                <a:solidFill>
                  <a:schemeClr val="tx1"/>
                </a:solidFill>
                <a:effectLst/>
                <a:latin typeface="+mn-lt"/>
                <a:ea typeface="+mn-ea"/>
                <a:cs typeface="+mn-cs"/>
              </a:rPr>
              <a:t> transition </a:t>
            </a:r>
            <a:r>
              <a:rPr lang="en-GB" sz="1200" kern="1200" dirty="0">
                <a:solidFill>
                  <a:schemeClr val="tx1"/>
                </a:solidFill>
                <a:effectLst/>
                <a:latin typeface="+mn-lt"/>
                <a:ea typeface="+mn-ea"/>
                <a:cs typeface="+mn-cs"/>
              </a:rPr>
              <a:t>planning for the needs of those most at risk, and who may show symptoms of traumatic stress.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Reassurance is needed</a:t>
            </a:r>
            <a:r>
              <a:rPr lang="en-GB" sz="1200" kern="1200" baseline="0" dirty="0">
                <a:solidFill>
                  <a:schemeClr val="tx1"/>
                </a:solidFill>
                <a:effectLst/>
                <a:latin typeface="+mn-lt"/>
                <a:ea typeface="+mn-ea"/>
                <a:cs typeface="+mn-cs"/>
              </a:rPr>
              <a:t> in these challenging times.  Advice that is practical, flexible and achievable is offered here.  We offer advice that is </a:t>
            </a:r>
            <a:r>
              <a:rPr lang="en-GB" sz="1200" kern="1200" baseline="0" dirty="0" smtClean="0">
                <a:solidFill>
                  <a:schemeClr val="tx1"/>
                </a:solidFill>
                <a:effectLst/>
                <a:latin typeface="+mn-lt"/>
                <a:ea typeface="+mn-ea"/>
                <a:cs typeface="+mn-cs"/>
              </a:rPr>
              <a:t>considered, reasonable</a:t>
            </a:r>
            <a:r>
              <a:rPr lang="en-GB" sz="1200" kern="1200" baseline="0" dirty="0">
                <a:solidFill>
                  <a:schemeClr val="tx1"/>
                </a:solidFill>
                <a:effectLst/>
                <a:latin typeface="+mn-lt"/>
                <a:ea typeface="+mn-ea"/>
                <a:cs typeface="+mn-cs"/>
              </a:rPr>
              <a:t>, fair and equitable.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Much of the advice applies generically to transitions in and across </a:t>
            </a:r>
            <a:r>
              <a:rPr lang="en-GB" sz="1200" kern="1200" baseline="0" dirty="0" smtClean="0">
                <a:solidFill>
                  <a:schemeClr val="tx1"/>
                </a:solidFill>
                <a:effectLst/>
                <a:latin typeface="+mn-lt"/>
                <a:ea typeface="+mn-ea"/>
                <a:cs typeface="+mn-cs"/>
              </a:rPr>
              <a:t>primary</a:t>
            </a:r>
            <a:r>
              <a:rPr lang="en-GB" sz="1200" kern="1200" baseline="0" dirty="0">
                <a:solidFill>
                  <a:schemeClr val="tx1"/>
                </a:solidFill>
                <a:effectLst/>
                <a:latin typeface="+mn-lt"/>
                <a:ea typeface="+mn-ea"/>
                <a:cs typeface="+mn-cs"/>
              </a:rPr>
              <a:t>. Where it is useful to do so specific advice is outlined in later slides.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advice will be updated </a:t>
            </a:r>
            <a:r>
              <a:rPr lang="en-GB" sz="1200" kern="1200" baseline="0" dirty="0" smtClean="0">
                <a:solidFill>
                  <a:schemeClr val="tx1"/>
                </a:solidFill>
                <a:effectLst/>
                <a:latin typeface="+mn-lt"/>
                <a:ea typeface="+mn-ea"/>
                <a:cs typeface="+mn-cs"/>
              </a:rPr>
              <a:t>and extended to </a:t>
            </a:r>
            <a:r>
              <a:rPr lang="en-GB" sz="1200" kern="1200" baseline="0" dirty="0">
                <a:solidFill>
                  <a:schemeClr val="tx1"/>
                </a:solidFill>
                <a:effectLst/>
                <a:latin typeface="+mn-lt"/>
                <a:ea typeface="+mn-ea"/>
                <a:cs typeface="+mn-cs"/>
              </a:rPr>
              <a:t>reflect emerging scientific data and changes to the lockdown and social distancing arrangements as set out by SG to tackle the impact of COVID-19 on our children and families.</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9031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marR="0" lvl="1" indent="-342900" algn="l" defTabSz="914400" rtl="0" eaLnBrk="1" fontAlgn="auto" latinLnBrk="0" hangingPunct="1">
              <a:lnSpc>
                <a:spcPct val="100000"/>
              </a:lnSpc>
              <a:spcBef>
                <a:spcPts val="0"/>
              </a:spcBef>
              <a:spcAft>
                <a:spcPts val="0"/>
              </a:spcAft>
              <a:buClrTx/>
              <a:buSzTx/>
              <a:buFontTx/>
              <a:buNone/>
              <a:tabLst/>
              <a:defRPr/>
            </a:pPr>
            <a:endParaRPr lang="en-GB" u="sng" dirty="0">
              <a:hlinkClick r:id="rId3"/>
            </a:endParaRPr>
          </a:p>
          <a:p>
            <a:pPr marL="1085850" marR="0" lvl="1" indent="-342900" algn="l" defTabSz="914400" rtl="0" eaLnBrk="1" fontAlgn="auto" latinLnBrk="0" hangingPunct="1">
              <a:lnSpc>
                <a:spcPct val="100000"/>
              </a:lnSpc>
              <a:spcBef>
                <a:spcPts val="0"/>
              </a:spcBef>
              <a:spcAft>
                <a:spcPts val="0"/>
              </a:spcAft>
              <a:buClrTx/>
              <a:buSzTx/>
              <a:buFontTx/>
              <a:buNone/>
              <a:tabLst/>
              <a:defRPr/>
            </a:pPr>
            <a:r>
              <a:rPr lang="en-GB" u="sng" dirty="0">
                <a:hlinkClick r:id="rId3"/>
              </a:rPr>
              <a:t>https://www.epinsight.com/post/supporting-post-lockdown-education-using-the-6-principles-of-nurture</a:t>
            </a:r>
            <a:endParaRPr lang="en-GB" dirty="0"/>
          </a:p>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338063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Supporting children’s multiple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We can begin by reflecting on our own policies and practice. How relevant</a:t>
            </a:r>
            <a:r>
              <a:rPr lang="en-GB" sz="1200" baseline="0" dirty="0" smtClean="0">
                <a:solidFill>
                  <a:schemeClr val="tx1"/>
                </a:solidFill>
              </a:rPr>
              <a:t> are they now? How will you redesign curriculum programmes. This is especially important for  P1 teachers who may want to reconsider the content of their early level programmes of study. There is surely an opportunity here to reflect with </a:t>
            </a:r>
            <a:r>
              <a:rPr lang="en-GB" sz="1200" baseline="0" dirty="0" err="1" smtClean="0">
                <a:solidFill>
                  <a:schemeClr val="tx1"/>
                </a:solidFill>
              </a:rPr>
              <a:t>ELC</a:t>
            </a:r>
            <a:r>
              <a:rPr lang="en-GB" sz="1200" baseline="0" dirty="0" smtClean="0">
                <a:solidFill>
                  <a:schemeClr val="tx1"/>
                </a:solidFill>
              </a:rPr>
              <a:t> colleagues on curriculum continuity and progression in learning across the early level. </a:t>
            </a: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We advise a strong focus on promoting nurturing relationships by considering the</a:t>
            </a:r>
            <a:r>
              <a:rPr lang="en-GB" sz="1200" baseline="0" dirty="0" smtClean="0">
                <a:solidFill>
                  <a:schemeClr val="tx1"/>
                </a:solidFill>
              </a:rPr>
              <a:t> type of</a:t>
            </a:r>
            <a:r>
              <a:rPr lang="en-GB" sz="1200" dirty="0" smtClean="0">
                <a:solidFill>
                  <a:schemeClr val="tx1"/>
                </a:solidFill>
              </a:rPr>
              <a:t> interactions, experiences and spaces that</a:t>
            </a:r>
            <a:r>
              <a:rPr lang="en-GB" sz="1200" baseline="0" dirty="0" smtClean="0">
                <a:solidFill>
                  <a:schemeClr val="tx1"/>
                </a:solidFill>
              </a:rPr>
              <a:t> children will encounter as they transition </a:t>
            </a:r>
            <a:r>
              <a:rPr lang="en-GB" sz="1200" b="1" baseline="0" dirty="0" smtClean="0">
                <a:solidFill>
                  <a:schemeClr val="tx1"/>
                </a:solidFill>
              </a:rPr>
              <a:t>vertically</a:t>
            </a:r>
            <a:r>
              <a:rPr lang="en-GB" sz="1200" baseline="0" dirty="0" smtClean="0">
                <a:solidFill>
                  <a:schemeClr val="tx1"/>
                </a:solidFill>
              </a:rPr>
              <a:t> from home learning to </a:t>
            </a:r>
            <a:r>
              <a:rPr lang="en-GB" sz="1200" baseline="0" dirty="0" err="1" smtClean="0">
                <a:solidFill>
                  <a:schemeClr val="tx1"/>
                </a:solidFill>
              </a:rPr>
              <a:t>ELC</a:t>
            </a:r>
            <a:r>
              <a:rPr lang="en-GB" sz="1200" baseline="0" dirty="0" smtClean="0">
                <a:solidFill>
                  <a:schemeClr val="tx1"/>
                </a:solidFill>
              </a:rPr>
              <a:t> and from </a:t>
            </a:r>
            <a:r>
              <a:rPr lang="en-GB" sz="1200" baseline="0" dirty="0" err="1" smtClean="0">
                <a:solidFill>
                  <a:schemeClr val="tx1"/>
                </a:solidFill>
              </a:rPr>
              <a:t>ELC</a:t>
            </a:r>
            <a:r>
              <a:rPr lang="en-GB" sz="1200" baseline="0" dirty="0" smtClean="0">
                <a:solidFill>
                  <a:schemeClr val="tx1"/>
                </a:solidFill>
              </a:rPr>
              <a:t> to P1. And </a:t>
            </a:r>
            <a:r>
              <a:rPr lang="en-GB" sz="1200" b="1" baseline="0" dirty="0" smtClean="0">
                <a:solidFill>
                  <a:schemeClr val="tx1"/>
                </a:solidFill>
              </a:rPr>
              <a:t>horizontally </a:t>
            </a:r>
            <a:r>
              <a:rPr lang="en-GB" sz="1200" baseline="0" dirty="0" smtClean="0">
                <a:solidFill>
                  <a:schemeClr val="tx1"/>
                </a:solidFill>
              </a:rPr>
              <a:t>at different times in their day: the small routines such as handwashing and mealtimes. (see also </a:t>
            </a:r>
            <a:r>
              <a:rPr lang="en-GB" sz="1200" baseline="0" dirty="0" err="1" smtClean="0">
                <a:solidFill>
                  <a:schemeClr val="tx1"/>
                </a:solidFill>
              </a:rPr>
              <a:t>RTA</a:t>
            </a:r>
            <a:r>
              <a:rPr lang="en-GB" sz="1200" baseline="0" dirty="0" smtClean="0">
                <a:solidFill>
                  <a:schemeClr val="tx1"/>
                </a:solidFill>
              </a:rPr>
              <a:t>, pages 89 and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The next three slides offer some advice, some of it is applicable to vertical and horizontal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415499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64074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44067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Advice </a:t>
            </a:r>
            <a:r>
              <a:rPr lang="en-GB" b="1" dirty="0"/>
              <a:t>and reflective questions from </a:t>
            </a:r>
            <a:r>
              <a:rPr lang="en-GB" b="1" dirty="0" err="1"/>
              <a:t>ELC</a:t>
            </a:r>
            <a:r>
              <a:rPr lang="en-GB" b="1" dirty="0"/>
              <a:t> to P1 </a:t>
            </a:r>
            <a:r>
              <a:rPr lang="en-GB" b="1" dirty="0" smtClean="0"/>
              <a:t>– a vertical</a:t>
            </a:r>
            <a:r>
              <a:rPr lang="en-GB" b="1" baseline="0" dirty="0" smtClean="0"/>
              <a:t> transition</a:t>
            </a:r>
            <a:endParaRPr lang="en-GB" b="1" dirty="0"/>
          </a:p>
          <a:p>
            <a:endParaRPr lang="en-GB" dirty="0"/>
          </a:p>
          <a:p>
            <a:r>
              <a:rPr lang="en-GB" dirty="0"/>
              <a:t>Advice on making a memory</a:t>
            </a:r>
            <a:r>
              <a:rPr lang="en-GB" baseline="0" dirty="0"/>
              <a:t> box from Midlothian -Rannoch </a:t>
            </a:r>
            <a:r>
              <a:rPr lang="en-GB" baseline="0" dirty="0" err="1"/>
              <a:t>ELC</a:t>
            </a:r>
            <a:endParaRPr lang="en-GB" dirty="0"/>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drive.google.com/file/d/</a:t>
            </a:r>
            <a:r>
              <a:rPr lang="en-GB" sz="1200" u="sng" kern="1200" dirty="0" err="1">
                <a:solidFill>
                  <a:schemeClr val="tx1"/>
                </a:solidFill>
                <a:effectLst/>
                <a:latin typeface="+mn-lt"/>
                <a:ea typeface="+mn-ea"/>
                <a:cs typeface="+mn-cs"/>
                <a:hlinkClick r:id="rId3"/>
              </a:rPr>
              <a:t>1R8_61Q</a:t>
            </a:r>
            <a:r>
              <a:rPr lang="en-GB" sz="1200" u="sng" kern="1200" dirty="0">
                <a:solidFill>
                  <a:schemeClr val="tx1"/>
                </a:solidFill>
                <a:effectLst/>
                <a:latin typeface="+mn-lt"/>
                <a:ea typeface="+mn-ea"/>
                <a:cs typeface="+mn-cs"/>
                <a:hlinkClick r:id="rId3"/>
              </a:rPr>
              <a:t>…</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99312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2" y="6307284"/>
            <a:ext cx="6221624" cy="276999"/>
          </a:xfrm>
          <a:prstGeom prst="rect">
            <a:avLst/>
          </a:prstGeom>
          <a:noFill/>
        </p:spPr>
        <p:txBody>
          <a:bodyPr wrap="square" rtlCol="0">
            <a:spAutoFit/>
          </a:bodyPr>
          <a:lstStyle/>
          <a:p>
            <a:r>
              <a:rPr lang="en-GB" sz="1200" dirty="0">
                <a:solidFill>
                  <a:schemeClr val="bg1">
                    <a:lumMod val="50000"/>
                  </a:schemeClr>
                </a:solidFill>
                <a:latin typeface="+mn-lt"/>
              </a:rPr>
              <a:t>COVID-19 - Supporting </a:t>
            </a:r>
            <a:r>
              <a:rPr lang="en-GB" sz="1200" dirty="0" smtClean="0">
                <a:solidFill>
                  <a:schemeClr val="bg1">
                    <a:lumMod val="50000"/>
                  </a:schemeClr>
                </a:solidFill>
                <a:latin typeface="+mn-lt"/>
              </a:rPr>
              <a:t>primary</a:t>
            </a:r>
            <a:r>
              <a:rPr lang="en-GB" sz="1200" baseline="0" dirty="0" smtClean="0">
                <a:solidFill>
                  <a:schemeClr val="bg1">
                    <a:lumMod val="50000"/>
                  </a:schemeClr>
                </a:solidFill>
                <a:latin typeface="+mn-lt"/>
              </a:rPr>
              <a:t> </a:t>
            </a:r>
            <a:r>
              <a:rPr lang="en-GB" sz="1200" dirty="0" smtClean="0">
                <a:solidFill>
                  <a:schemeClr val="bg1">
                    <a:lumMod val="50000"/>
                  </a:schemeClr>
                </a:solidFill>
                <a:latin typeface="+mn-lt"/>
              </a:rPr>
              <a:t>children </a:t>
            </a:r>
            <a:r>
              <a:rPr lang="en-GB" sz="1200" dirty="0">
                <a:solidFill>
                  <a:schemeClr val="bg1">
                    <a:lumMod val="50000"/>
                  </a:schemeClr>
                </a:solidFill>
                <a:latin typeface="+mn-lt"/>
              </a:rPr>
              <a:t>at points of transition </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0708" y="203273"/>
            <a:ext cx="9144003" cy="4574383"/>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21110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ascd.org/publications/books/109074/chapters/Understanding-the-Nature-of-Poverty.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thecompassschool.com/blog/who-is-loris-malaguzzi/"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autism.org.uk/about/strategies/social-stories-comic-strips.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0"/>
            <a:ext cx="9965305" cy="954107"/>
          </a:xfrm>
          <a:prstGeom prst="rect">
            <a:avLst/>
          </a:prstGeom>
        </p:spPr>
        <p:txBody>
          <a:bodyPr wrap="square">
            <a:spAutoFit/>
          </a:bodyPr>
          <a:lstStyle/>
          <a:p>
            <a:r>
              <a:rPr lang="en-GB" sz="2800" b="1" dirty="0"/>
              <a:t>Coronavirus (COVID-19) </a:t>
            </a:r>
          </a:p>
          <a:p>
            <a:r>
              <a:rPr lang="en-GB" sz="2800" b="1" dirty="0"/>
              <a:t>Supporting </a:t>
            </a:r>
            <a:r>
              <a:rPr lang="en-GB" sz="2800" b="1" dirty="0" smtClean="0"/>
              <a:t>primary children at points </a:t>
            </a:r>
            <a:r>
              <a:rPr lang="en-GB" sz="2800" b="1" dirty="0"/>
              <a:t>of transition</a:t>
            </a:r>
            <a:endParaRPr lang="en-US" sz="2800" dirty="0"/>
          </a:p>
        </p:txBody>
      </p:sp>
      <p:sp>
        <p:nvSpPr>
          <p:cNvPr id="8" name="Rectangle 7"/>
          <p:cNvSpPr/>
          <p:nvPr/>
        </p:nvSpPr>
        <p:spPr>
          <a:xfrm>
            <a:off x="658157" y="3361541"/>
            <a:ext cx="10641632" cy="400110"/>
          </a:xfrm>
          <a:prstGeom prst="rect">
            <a:avLst/>
          </a:prstGeom>
        </p:spPr>
        <p:txBody>
          <a:bodyPr wrap="square">
            <a:spAutoFit/>
          </a:bodyPr>
          <a:lstStyle/>
          <a:p>
            <a:r>
              <a:rPr lang="en-GB" sz="2000" b="1" dirty="0">
                <a:solidFill>
                  <a:srgbClr val="B3D236"/>
                </a:solidFill>
              </a:rPr>
              <a:t>Advice for </a:t>
            </a:r>
            <a:r>
              <a:rPr lang="en-GB" sz="2000" b="1" dirty="0" smtClean="0">
                <a:solidFill>
                  <a:srgbClr val="B3D236"/>
                </a:solidFill>
              </a:rPr>
              <a:t>primary </a:t>
            </a:r>
            <a:r>
              <a:rPr lang="en-GB" sz="2000" b="1" dirty="0">
                <a:solidFill>
                  <a:srgbClr val="B3D236"/>
                </a:solidFill>
              </a:rPr>
              <a:t>colleagues</a:t>
            </a:r>
            <a:endParaRPr lang="en-US" sz="2000" b="1" dirty="0">
              <a:solidFill>
                <a:srgbClr val="B3D236"/>
              </a:solidFill>
            </a:endParaRP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2942" y="0"/>
            <a:ext cx="11586335" cy="6858000"/>
          </a:xfrm>
        </p:spPr>
        <p:txBody>
          <a:bodyPr/>
          <a:lstStyle/>
          <a:p>
            <a:pPr>
              <a:buClr>
                <a:srgbClr val="00ABB5"/>
              </a:buClr>
            </a:pPr>
            <a:r>
              <a:rPr lang="en-GB" sz="2400" b="1" dirty="0" smtClean="0">
                <a:solidFill>
                  <a:srgbClr val="00C4C4"/>
                </a:solidFill>
              </a:rPr>
              <a:t>Moving from one primary stage to another – what you might do …..</a:t>
            </a:r>
          </a:p>
          <a:p>
            <a:pPr marL="285750" lvl="0" indent="-285750">
              <a:buFont typeface="Arial" panose="020B0604020202020204" pitchFamily="34" charset="0"/>
              <a:buChar char="•"/>
            </a:pPr>
            <a:r>
              <a:rPr lang="en-GB" sz="1600" dirty="0"/>
              <a:t>There are obvious benefits, if it is possible, to avoid unnecessary changes to classroom and teacher</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Inviting children’s views remotely on changes and plans for the new session would help to give them ownership of their learning environment and address the issue of moving forward rather than going back to what they knew before lockdown – aiming for a balance of continuity and progression.  </a:t>
            </a:r>
            <a:endParaRPr lang="en-GB" sz="1600" dirty="0" smtClean="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Photos and videos can be used effectively to help to introduce, familiarise or remind the children of their classroom and the staff who will be working alongside them. Schools often take this approach to supporting children with additional needs and it can be adapted for wider use. </a:t>
            </a:r>
            <a:endParaRPr lang="en-GB" sz="1600" dirty="0" smtClean="0"/>
          </a:p>
          <a:p>
            <a:pPr lvl="0"/>
            <a:endParaRPr lang="en-GB" sz="1600" dirty="0"/>
          </a:p>
          <a:p>
            <a:pPr marL="285750" lvl="0" indent="-285750">
              <a:buFont typeface="Arial" panose="020B0604020202020204" pitchFamily="34" charset="0"/>
              <a:buChar char="•"/>
            </a:pPr>
            <a:r>
              <a:rPr lang="en-GB" sz="1600" dirty="0"/>
              <a:t>Electronic leaflets or emails with key information around class </a:t>
            </a:r>
            <a:r>
              <a:rPr lang="en-GB" sz="1600" dirty="0" smtClean="0"/>
              <a:t>composition </a:t>
            </a:r>
            <a:r>
              <a:rPr lang="en-GB" sz="1600" dirty="0"/>
              <a:t>could be circulated to all parents to help to inform them about the process and reduce related anxiety</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Perhaps a FAQ resource would provide answers to the most common queries, with a designated staff member addressing any individual concerns via phone or email. </a:t>
            </a:r>
            <a:endParaRPr lang="en-GB" sz="1600" dirty="0" smtClean="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School staff will be able to share their most up to date knowledge of children’s attainment in person or electronically prior to </a:t>
            </a:r>
            <a:r>
              <a:rPr lang="en-GB" sz="1600" dirty="0" smtClean="0"/>
              <a:t>return. It </a:t>
            </a:r>
            <a:r>
              <a:rPr lang="en-GB" sz="1600" dirty="0"/>
              <a:t>will be essential that staff use their full range of assessment strategies to ascertain </a:t>
            </a:r>
            <a:r>
              <a:rPr lang="en-GB" sz="1600" dirty="0" smtClean="0"/>
              <a:t>current attainment levels in </a:t>
            </a:r>
            <a:r>
              <a:rPr lang="en-GB" sz="1600" dirty="0"/>
              <a:t>order to plan future learning.  However, children’s wellbeing will be at the forefront of all decisions and it may be useful to audit and plan for enhanced professional learning around areas such as nurture, resilience, trauma, bereavement and anxiety. This will help schools to respond to the wide range of needs which may be presented when schools return.</a:t>
            </a:r>
          </a:p>
          <a:p>
            <a:pPr>
              <a:buClr>
                <a:srgbClr val="00ABB5"/>
              </a:buClr>
            </a:pPr>
            <a:endParaRPr lang="en-GB" sz="2400" b="1" dirty="0" smtClean="0">
              <a:solidFill>
                <a:srgbClr val="00C4C4"/>
              </a:solidFill>
            </a:endParaRPr>
          </a:p>
          <a:p>
            <a:pPr>
              <a:buClr>
                <a:srgbClr val="00ABB5"/>
              </a:buClr>
            </a:pPr>
            <a:endParaRPr lang="en-GB" sz="2200" dirty="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34986"/>
            <a:ext cx="12209384" cy="842120"/>
          </a:xfrm>
          <a:prstGeom prst="rect">
            <a:avLst/>
          </a:prstGeom>
        </p:spPr>
      </p:pic>
      <p:sp>
        <p:nvSpPr>
          <p:cNvPr id="7" name="Text Box 8"/>
          <p:cNvSpPr txBox="1"/>
          <p:nvPr/>
        </p:nvSpPr>
        <p:spPr>
          <a:xfrm>
            <a:off x="7162800" y="6645349"/>
            <a:ext cx="5029200" cy="43942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35452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 y="243840"/>
            <a:ext cx="11320843" cy="1297623"/>
          </a:xfrm>
        </p:spPr>
        <p:txBody>
          <a:bodyPr/>
          <a:lstStyle/>
          <a:p>
            <a:r>
              <a:rPr lang="en-GB" dirty="0">
                <a:latin typeface="+mn-lt"/>
              </a:rPr>
              <a:t>Advice and reflective questions: transitions </a:t>
            </a:r>
            <a:r>
              <a:rPr lang="en-GB" dirty="0" smtClean="0">
                <a:latin typeface="+mn-lt"/>
              </a:rPr>
              <a:t>from one primary stage to another</a:t>
            </a:r>
            <a:endParaRPr lang="en-GB" dirty="0">
              <a:latin typeface="+mn-lt"/>
            </a:endParaRPr>
          </a:p>
        </p:txBody>
      </p:sp>
      <p:sp>
        <p:nvSpPr>
          <p:cNvPr id="2" name="Content Placeholder 1"/>
          <p:cNvSpPr>
            <a:spLocks noGrp="1"/>
          </p:cNvSpPr>
          <p:nvPr>
            <p:ph sz="half" idx="1"/>
          </p:nvPr>
        </p:nvSpPr>
        <p:spPr>
          <a:xfrm>
            <a:off x="182880" y="1541463"/>
            <a:ext cx="5887720" cy="4574857"/>
          </a:xfrm>
        </p:spPr>
        <p:txBody>
          <a:bodyPr/>
          <a:lstStyle/>
          <a:p>
            <a:r>
              <a:rPr lang="en-GB" dirty="0" smtClean="0">
                <a:solidFill>
                  <a:schemeClr val="tx1"/>
                </a:solidFill>
              </a:rPr>
              <a:t>Advice</a:t>
            </a:r>
          </a:p>
          <a:p>
            <a:r>
              <a:rPr lang="en-GB" sz="1800" dirty="0">
                <a:solidFill>
                  <a:schemeClr val="tx1"/>
                </a:solidFill>
              </a:rPr>
              <a:t>Early </a:t>
            </a:r>
            <a:r>
              <a:rPr lang="en-GB" sz="1800" b="1" dirty="0">
                <a:solidFill>
                  <a:schemeClr val="tx1"/>
                </a:solidFill>
              </a:rPr>
              <a:t>communication</a:t>
            </a:r>
            <a:r>
              <a:rPr lang="en-GB" sz="1800" dirty="0">
                <a:solidFill>
                  <a:schemeClr val="tx1"/>
                </a:solidFill>
              </a:rPr>
              <a:t> with parents by phone, email, face to face using digital media. </a:t>
            </a:r>
          </a:p>
          <a:p>
            <a:r>
              <a:rPr lang="en-GB" sz="1800" b="1" dirty="0">
                <a:solidFill>
                  <a:schemeClr val="tx1"/>
                </a:solidFill>
              </a:rPr>
              <a:t>Involvement-</a:t>
            </a:r>
            <a:r>
              <a:rPr lang="en-GB" sz="1800" dirty="0">
                <a:solidFill>
                  <a:schemeClr val="tx1"/>
                </a:solidFill>
              </a:rPr>
              <a:t>include parents in any arrangements-seek their views and use these to shape revised transition programmes. </a:t>
            </a:r>
            <a:r>
              <a:rPr lang="en-GB" sz="1800" b="1" dirty="0" smtClean="0">
                <a:solidFill>
                  <a:schemeClr val="tx1"/>
                </a:solidFill>
              </a:rPr>
              <a:t>Planning </a:t>
            </a:r>
            <a:r>
              <a:rPr lang="en-GB" sz="1800" dirty="0">
                <a:solidFill>
                  <a:schemeClr val="tx1"/>
                </a:solidFill>
              </a:rPr>
              <a:t>ahead, be transparent about the need to change arrangements. </a:t>
            </a:r>
          </a:p>
          <a:p>
            <a:r>
              <a:rPr lang="en-GB" sz="1800" b="1" dirty="0">
                <a:solidFill>
                  <a:schemeClr val="tx1"/>
                </a:solidFill>
              </a:rPr>
              <a:t>Respond </a:t>
            </a:r>
            <a:r>
              <a:rPr lang="en-GB" sz="1800" dirty="0">
                <a:solidFill>
                  <a:schemeClr val="tx1"/>
                </a:solidFill>
              </a:rPr>
              <a:t>to concerns and acknowledge you don’t have all the answers, </a:t>
            </a:r>
          </a:p>
          <a:p>
            <a:r>
              <a:rPr lang="en-GB" sz="1800" dirty="0">
                <a:solidFill>
                  <a:schemeClr val="tx1"/>
                </a:solidFill>
              </a:rPr>
              <a:t>Be </a:t>
            </a:r>
            <a:r>
              <a:rPr lang="en-GB" sz="1800" b="1" dirty="0">
                <a:solidFill>
                  <a:schemeClr val="tx1"/>
                </a:solidFill>
              </a:rPr>
              <a:t>transparent</a:t>
            </a:r>
            <a:r>
              <a:rPr lang="en-GB" sz="1800" dirty="0">
                <a:solidFill>
                  <a:schemeClr val="tx1"/>
                </a:solidFill>
              </a:rPr>
              <a:t> about what can and cannot be done safely to the environments (inside and outside) </a:t>
            </a:r>
            <a:r>
              <a:rPr lang="en-GB" sz="1800" dirty="0" smtClean="0">
                <a:solidFill>
                  <a:schemeClr val="tx1"/>
                </a:solidFill>
              </a:rPr>
              <a:t>pupils </a:t>
            </a:r>
            <a:r>
              <a:rPr lang="en-GB" sz="1800" dirty="0">
                <a:solidFill>
                  <a:schemeClr val="tx1"/>
                </a:solidFill>
              </a:rPr>
              <a:t>will access-strive for </a:t>
            </a:r>
            <a:r>
              <a:rPr lang="en-GB" sz="1800" b="1" dirty="0">
                <a:solidFill>
                  <a:schemeClr val="tx1"/>
                </a:solidFill>
              </a:rPr>
              <a:t>consistency</a:t>
            </a:r>
            <a:r>
              <a:rPr lang="en-GB" sz="1800" dirty="0">
                <a:solidFill>
                  <a:schemeClr val="tx1"/>
                </a:solidFill>
              </a:rPr>
              <a:t> of approach with the needs of the individual in mind.</a:t>
            </a:r>
          </a:p>
          <a:p>
            <a:endParaRPr lang="en-GB" dirty="0"/>
          </a:p>
        </p:txBody>
      </p:sp>
      <p:sp>
        <p:nvSpPr>
          <p:cNvPr id="3" name="Content Placeholder 2"/>
          <p:cNvSpPr>
            <a:spLocks noGrp="1"/>
          </p:cNvSpPr>
          <p:nvPr>
            <p:ph sz="half" idx="2"/>
          </p:nvPr>
        </p:nvSpPr>
        <p:spPr>
          <a:xfrm>
            <a:off x="6070600" y="1541462"/>
            <a:ext cx="5588000" cy="4574857"/>
          </a:xfrm>
        </p:spPr>
        <p:txBody>
          <a:bodyPr/>
          <a:lstStyle/>
          <a:p>
            <a:r>
              <a:rPr lang="en-GB" dirty="0">
                <a:solidFill>
                  <a:schemeClr val="tx1"/>
                </a:solidFill>
              </a:rPr>
              <a:t>Reflective </a:t>
            </a:r>
            <a:r>
              <a:rPr lang="en-GB" dirty="0" smtClean="0">
                <a:solidFill>
                  <a:schemeClr val="tx1"/>
                </a:solidFill>
              </a:rPr>
              <a:t>questions</a:t>
            </a:r>
          </a:p>
          <a:p>
            <a:r>
              <a:rPr lang="en-GB" sz="1800" dirty="0">
                <a:solidFill>
                  <a:schemeClr val="tx1"/>
                </a:solidFill>
              </a:rPr>
              <a:t>Are there </a:t>
            </a:r>
            <a:r>
              <a:rPr lang="en-GB" sz="1800" b="1" dirty="0">
                <a:solidFill>
                  <a:schemeClr val="tx1"/>
                </a:solidFill>
              </a:rPr>
              <a:t>communication</a:t>
            </a:r>
            <a:r>
              <a:rPr lang="en-GB" sz="1800" dirty="0">
                <a:solidFill>
                  <a:schemeClr val="tx1"/>
                </a:solidFill>
              </a:rPr>
              <a:t> systems that keep parents </a:t>
            </a:r>
            <a:r>
              <a:rPr lang="en-GB" sz="1800" dirty="0" smtClean="0">
                <a:solidFill>
                  <a:schemeClr val="tx1"/>
                </a:solidFill>
              </a:rPr>
              <a:t>and children well </a:t>
            </a:r>
            <a:r>
              <a:rPr lang="en-GB" sz="1800" dirty="0">
                <a:solidFill>
                  <a:schemeClr val="tx1"/>
                </a:solidFill>
              </a:rPr>
              <a:t>informed about </a:t>
            </a:r>
            <a:r>
              <a:rPr lang="en-GB" sz="1800" dirty="0" smtClean="0">
                <a:solidFill>
                  <a:schemeClr val="tx1"/>
                </a:solidFill>
              </a:rPr>
              <a:t>likely moves of classrooms and changes of teachers. </a:t>
            </a:r>
          </a:p>
          <a:p>
            <a:endParaRPr lang="en-GB" sz="1800" dirty="0">
              <a:solidFill>
                <a:schemeClr val="tx1"/>
              </a:solidFill>
            </a:endParaRPr>
          </a:p>
          <a:p>
            <a:r>
              <a:rPr lang="en-GB" sz="1800" dirty="0">
                <a:solidFill>
                  <a:schemeClr val="tx1"/>
                </a:solidFill>
              </a:rPr>
              <a:t>How will you adjust </a:t>
            </a:r>
            <a:r>
              <a:rPr lang="en-GB" sz="1800" dirty="0" smtClean="0">
                <a:solidFill>
                  <a:schemeClr val="tx1"/>
                </a:solidFill>
              </a:rPr>
              <a:t>practice to </a:t>
            </a:r>
            <a:r>
              <a:rPr lang="en-GB" sz="1800" dirty="0">
                <a:solidFill>
                  <a:schemeClr val="tx1"/>
                </a:solidFill>
              </a:rPr>
              <a:t>include </a:t>
            </a:r>
            <a:r>
              <a:rPr lang="en-GB" sz="1800" b="1" dirty="0" smtClean="0">
                <a:solidFill>
                  <a:schemeClr val="tx1"/>
                </a:solidFill>
              </a:rPr>
              <a:t>involvement</a:t>
            </a:r>
            <a:r>
              <a:rPr lang="en-GB" sz="1800" dirty="0" smtClean="0">
                <a:solidFill>
                  <a:schemeClr val="tx1"/>
                </a:solidFill>
              </a:rPr>
              <a:t> </a:t>
            </a:r>
            <a:r>
              <a:rPr lang="en-GB" sz="1800" dirty="0">
                <a:solidFill>
                  <a:schemeClr val="tx1"/>
                </a:solidFill>
              </a:rPr>
              <a:t>from parents, relevant health care specialists and others who can provide targeted and universal support for parents of children with additional support needs, with </a:t>
            </a:r>
            <a:r>
              <a:rPr lang="en-GB" sz="1800" dirty="0" err="1">
                <a:solidFill>
                  <a:schemeClr val="tx1"/>
                </a:solidFill>
              </a:rPr>
              <a:t>EAL</a:t>
            </a:r>
            <a:r>
              <a:rPr lang="en-GB" sz="1800" dirty="0">
                <a:solidFill>
                  <a:schemeClr val="tx1"/>
                </a:solidFill>
              </a:rPr>
              <a:t>, and for families facing multiple barriers including </a:t>
            </a:r>
            <a:r>
              <a:rPr lang="en-GB" sz="1800" dirty="0" smtClean="0">
                <a:solidFill>
                  <a:schemeClr val="tx1"/>
                </a:solidFill>
                <a:hlinkClick r:id="rId3"/>
              </a:rPr>
              <a:t>situational poverty </a:t>
            </a:r>
            <a:r>
              <a:rPr lang="en-GB" sz="1800" dirty="0">
                <a:solidFill>
                  <a:schemeClr val="tx1"/>
                </a:solidFill>
              </a:rPr>
              <a:t>related challenges linked to Covid-19?</a:t>
            </a:r>
          </a:p>
          <a:p>
            <a:endParaRPr lang="en-GB" dirty="0"/>
          </a:p>
        </p:txBody>
      </p:sp>
    </p:spTree>
    <p:extLst>
      <p:ext uri="{BB962C8B-B14F-4D97-AF65-F5344CB8AC3E}">
        <p14:creationId xmlns:p14="http://schemas.microsoft.com/office/powerpoint/2010/main" val="3532792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automatically generated"/>
          <p:cNvPicPr/>
          <p:nvPr/>
        </p:nvPicPr>
        <p:blipFill>
          <a:blip r:embed="rId3" cstate="email">
            <a:extLst>
              <a:ext uri="{28A0092B-C50C-407E-A947-70E740481C1C}">
                <a14:useLocalDpi xmlns:a14="http://schemas.microsoft.com/office/drawing/2010/main"/>
              </a:ext>
            </a:extLst>
          </a:blip>
          <a:stretch>
            <a:fillRect/>
          </a:stretch>
        </p:blipFill>
        <p:spPr>
          <a:xfrm>
            <a:off x="1786270" y="960120"/>
            <a:ext cx="8952614" cy="4972847"/>
          </a:xfrm>
          <a:prstGeom prst="rect">
            <a:avLst/>
          </a:prstGeom>
        </p:spPr>
      </p:pic>
      <p:sp>
        <p:nvSpPr>
          <p:cNvPr id="3" name="TextBox 2"/>
          <p:cNvSpPr txBox="1"/>
          <p:nvPr/>
        </p:nvSpPr>
        <p:spPr>
          <a:xfrm>
            <a:off x="667512" y="512064"/>
            <a:ext cx="9400032" cy="553998"/>
          </a:xfrm>
          <a:prstGeom prst="rect">
            <a:avLst/>
          </a:prstGeom>
          <a:noFill/>
        </p:spPr>
        <p:txBody>
          <a:bodyPr wrap="square" rtlCol="0">
            <a:spAutoFit/>
          </a:bodyPr>
          <a:lstStyle/>
          <a:p>
            <a:r>
              <a:rPr lang="en-GB" sz="3000" b="1" dirty="0" smtClean="0">
                <a:solidFill>
                  <a:srgbClr val="00C4C4"/>
                </a:solidFill>
                <a:latin typeface="+mj-lt"/>
              </a:rPr>
              <a:t>Considerations for primary transitions</a:t>
            </a:r>
            <a:endParaRPr lang="en-GB" sz="3000" b="1" dirty="0">
              <a:solidFill>
                <a:srgbClr val="00C4C4"/>
              </a:solidFill>
              <a:latin typeface="+mj-lt"/>
            </a:endParaRPr>
          </a:p>
        </p:txBody>
      </p:sp>
    </p:spTree>
    <p:extLst>
      <p:ext uri="{BB962C8B-B14F-4D97-AF65-F5344CB8AC3E}">
        <p14:creationId xmlns:p14="http://schemas.microsoft.com/office/powerpoint/2010/main" val="268548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a:t>Education Scotland</a:t>
            </a:r>
          </a:p>
          <a:p>
            <a:r>
              <a:rPr lang="en-US" sz="1400" err="1"/>
              <a:t>Denholm</a:t>
            </a:r>
            <a:r>
              <a:rPr lang="en-US" sz="1400"/>
              <a:t> House</a:t>
            </a:r>
            <a:endParaRPr lang="en-GB" sz="1400"/>
          </a:p>
          <a:p>
            <a:r>
              <a:rPr lang="en-US" sz="1400" err="1"/>
              <a:t>Almondvale</a:t>
            </a:r>
            <a:r>
              <a:rPr lang="en-US" sz="1400"/>
              <a:t> Business Park</a:t>
            </a:r>
            <a:endParaRPr lang="en-GB" sz="1400"/>
          </a:p>
          <a:p>
            <a:r>
              <a:rPr lang="en-US" sz="1400" err="1"/>
              <a:t>Almondvale</a:t>
            </a:r>
            <a:r>
              <a:rPr lang="en-US" sz="1400"/>
              <a:t> Way</a:t>
            </a:r>
            <a:endParaRPr lang="en-GB" sz="1400"/>
          </a:p>
          <a:p>
            <a:r>
              <a:rPr lang="en-US" sz="1400"/>
              <a:t>Livingston EH54 6GA</a:t>
            </a:r>
            <a:endParaRPr lang="en-GB" sz="1400"/>
          </a:p>
          <a:p>
            <a:endParaRPr lang="en-GB" sz="1400"/>
          </a:p>
          <a:p>
            <a:r>
              <a:rPr lang="en-US" sz="1400" b="1"/>
              <a:t>T   </a:t>
            </a:r>
            <a:r>
              <a:rPr lang="en-US" sz="1400"/>
              <a:t>+44 (0)131 244 5000</a:t>
            </a:r>
            <a:endParaRPr lang="en-GB" sz="1400"/>
          </a:p>
          <a:p>
            <a:r>
              <a:rPr lang="en-US" sz="1400" b="1"/>
              <a:t>E   </a:t>
            </a:r>
            <a:r>
              <a:rPr lang="en-US" sz="1400"/>
              <a:t>enquiries@educationscotland.gsi.gov.uk</a:t>
            </a:r>
            <a:endParaRPr lang="en-GB" sz="1400"/>
          </a:p>
          <a:p>
            <a:r>
              <a:rPr lang="en-US" sz="1400"/>
              <a:t> </a:t>
            </a:r>
            <a:endParaRPr lang="en-GB" sz="1400"/>
          </a:p>
        </p:txBody>
      </p:sp>
      <p:pic>
        <p:nvPicPr>
          <p:cNvPr id="4" name="Picture 3"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0705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Box 9">
            <a:extLst>
              <a:ext uri="{FF2B5EF4-FFF2-40B4-BE49-F238E27FC236}">
                <a16:creationId xmlns:a16="http://schemas.microsoft.com/office/drawing/2014/main" id="{6109EC77-71E2-794E-A55E-D8AC4DC2AB64}"/>
              </a:ext>
            </a:extLst>
          </p:cNvPr>
          <p:cNvSpPr txBox="1"/>
          <p:nvPr/>
        </p:nvSpPr>
        <p:spPr>
          <a:xfrm>
            <a:off x="6104692" y="5119421"/>
            <a:ext cx="5381202" cy="646331"/>
          </a:xfrm>
          <a:prstGeom prst="rect">
            <a:avLst/>
          </a:prstGeom>
          <a:noFill/>
        </p:spPr>
        <p:txBody>
          <a:bodyPr wrap="square" rtlCol="0">
            <a:spAutoFit/>
          </a:bodyPr>
          <a:lstStyle/>
          <a:p>
            <a:r>
              <a:rPr lang="en-US" b="1" dirty="0"/>
              <a:t>COVID – 19 – a framework for decision making </a:t>
            </a:r>
          </a:p>
          <a:p>
            <a:r>
              <a:rPr lang="en-US" b="1" dirty="0"/>
              <a:t>Scottish Government:  April 2020</a:t>
            </a:r>
          </a:p>
        </p:txBody>
      </p:sp>
      <p:sp>
        <p:nvSpPr>
          <p:cNvPr id="13" name="TextBox 12">
            <a:extLst>
              <a:ext uri="{FF2B5EF4-FFF2-40B4-BE49-F238E27FC236}">
                <a16:creationId xmlns:a16="http://schemas.microsoft.com/office/drawing/2014/main" id="{53F2DDB6-A66F-A449-8D85-3300FBD4CDC3}"/>
              </a:ext>
            </a:extLst>
          </p:cNvPr>
          <p:cNvSpPr txBox="1"/>
          <p:nvPr/>
        </p:nvSpPr>
        <p:spPr>
          <a:xfrm>
            <a:off x="5912286" y="670792"/>
            <a:ext cx="5711146" cy="3539430"/>
          </a:xfrm>
          <a:prstGeom prst="rect">
            <a:avLst/>
          </a:prstGeom>
          <a:noFill/>
        </p:spPr>
        <p:txBody>
          <a:bodyPr wrap="square" rtlCol="0">
            <a:spAutoFit/>
          </a:bodyPr>
          <a:lstStyle/>
          <a:p>
            <a:r>
              <a:rPr lang="en-US" sz="3200" dirty="0"/>
              <a:t>”The path before us is through uncharted territory and will need careful navigation.</a:t>
            </a:r>
          </a:p>
          <a:p>
            <a:endParaRPr lang="en-US" sz="3200" dirty="0"/>
          </a:p>
          <a:p>
            <a:r>
              <a:rPr lang="en-US" sz="3200" dirty="0"/>
              <a:t>Our guiding values should be kindness, compassion, openness and transparency.”</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416" y="375781"/>
            <a:ext cx="5523979" cy="5558587"/>
          </a:xfrm>
          <a:prstGeom prst="rect">
            <a:avLst/>
          </a:prstGeom>
        </p:spPr>
      </p:pic>
    </p:spTree>
    <p:extLst>
      <p:ext uri="{BB962C8B-B14F-4D97-AF65-F5344CB8AC3E}">
        <p14:creationId xmlns:p14="http://schemas.microsoft.com/office/powerpoint/2010/main" val="283327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233917"/>
            <a:ext cx="11384862" cy="369198"/>
          </a:xfrm>
        </p:spPr>
        <p:txBody>
          <a:bodyPr/>
          <a:lstStyle/>
          <a:p>
            <a:r>
              <a:rPr lang="en-GB" sz="3200" dirty="0" smtClean="0"/>
              <a:t>Primary transitions </a:t>
            </a:r>
            <a:r>
              <a:rPr lang="en-GB" sz="3200" dirty="0"/>
              <a:t>in the new context</a:t>
            </a:r>
            <a:endParaRPr lang="en-US" sz="3200" dirty="0"/>
          </a:p>
        </p:txBody>
      </p:sp>
      <p:sp>
        <p:nvSpPr>
          <p:cNvPr id="3" name="Content Placeholder 2"/>
          <p:cNvSpPr>
            <a:spLocks noGrp="1"/>
          </p:cNvSpPr>
          <p:nvPr>
            <p:ph idx="1"/>
          </p:nvPr>
        </p:nvSpPr>
        <p:spPr>
          <a:xfrm>
            <a:off x="276447" y="982119"/>
            <a:ext cx="9319846" cy="5175115"/>
          </a:xfrm>
        </p:spPr>
        <p:txBody>
          <a:bodyPr/>
          <a:lstStyle/>
          <a:p>
            <a:pPr>
              <a:buClr>
                <a:srgbClr val="00ABB5"/>
              </a:buClr>
            </a:pPr>
            <a:r>
              <a:rPr lang="en-GB" sz="2100" b="1" dirty="0">
                <a:solidFill>
                  <a:schemeClr val="tx1"/>
                </a:solidFill>
              </a:rPr>
              <a:t>Why is this advice needed for </a:t>
            </a:r>
            <a:r>
              <a:rPr lang="en-GB" sz="2100" b="1" dirty="0" smtClean="0">
                <a:solidFill>
                  <a:schemeClr val="tx1"/>
                </a:solidFill>
              </a:rPr>
              <a:t>the primary sector?</a:t>
            </a:r>
            <a:endParaRPr lang="en-GB" sz="2100" b="1" dirty="0">
              <a:solidFill>
                <a:schemeClr val="tx1"/>
              </a:solidFill>
            </a:endParaRPr>
          </a:p>
          <a:p>
            <a:pPr>
              <a:buClr>
                <a:srgbClr val="00ABB5"/>
              </a:buClr>
            </a:pPr>
            <a:endParaRPr lang="en-GB" b="1"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ensure practitioners </a:t>
            </a:r>
            <a:r>
              <a:rPr lang="en-GB" sz="1900" dirty="0" smtClean="0">
                <a:solidFill>
                  <a:schemeClr val="tx1"/>
                </a:solidFill>
              </a:rPr>
              <a:t>have </a:t>
            </a:r>
            <a:r>
              <a:rPr lang="en-GB" sz="1900" dirty="0">
                <a:solidFill>
                  <a:schemeClr val="tx1"/>
                </a:solidFill>
              </a:rPr>
              <a:t>access to </a:t>
            </a:r>
            <a:r>
              <a:rPr lang="en-GB" sz="1900" b="1" dirty="0">
                <a:solidFill>
                  <a:schemeClr val="tx1"/>
                </a:solidFill>
              </a:rPr>
              <a:t>practical advice </a:t>
            </a:r>
            <a:r>
              <a:rPr lang="en-GB" sz="1900" dirty="0">
                <a:solidFill>
                  <a:schemeClr val="tx1"/>
                </a:solidFill>
              </a:rPr>
              <a:t>based on what we currently know about best transitions practice, learning from others, and applying this in a Scottish context,</a:t>
            </a:r>
          </a:p>
          <a:p>
            <a:pPr marL="285750" indent="-285750">
              <a:buClr>
                <a:srgbClr val="00ABB5"/>
              </a:buClr>
              <a:buFont typeface="Arial" panose="020B0604020202020204" pitchFamily="34" charset="0"/>
              <a:buChar char="•"/>
            </a:pPr>
            <a:endParaRPr lang="en-GB" sz="1900"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a:t>
            </a:r>
            <a:r>
              <a:rPr lang="en-GB" sz="1900" b="1" dirty="0">
                <a:solidFill>
                  <a:schemeClr val="tx1"/>
                </a:solidFill>
              </a:rPr>
              <a:t>intentionally plan </a:t>
            </a:r>
            <a:r>
              <a:rPr lang="en-GB" sz="1900" dirty="0">
                <a:solidFill>
                  <a:schemeClr val="tx1"/>
                </a:solidFill>
              </a:rPr>
              <a:t>for a safe transition that builds on the learning children bring with them from </a:t>
            </a:r>
            <a:r>
              <a:rPr lang="en-GB" sz="1900" dirty="0" smtClean="0">
                <a:solidFill>
                  <a:schemeClr val="tx1"/>
                </a:solidFill>
              </a:rPr>
              <a:t>primary, </a:t>
            </a:r>
            <a:endParaRPr lang="en-GB" sz="1900" dirty="0">
              <a:solidFill>
                <a:schemeClr val="tx1"/>
              </a:solidFill>
            </a:endParaRPr>
          </a:p>
          <a:p>
            <a:pPr marL="285750" indent="-285750">
              <a:buClr>
                <a:srgbClr val="00ABB5"/>
              </a:buClr>
              <a:buFont typeface="Arial" panose="020B0604020202020204" pitchFamily="34" charset="0"/>
              <a:buChar char="•"/>
            </a:pPr>
            <a:endParaRPr lang="en-GB" sz="1900"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a:t>
            </a:r>
            <a:r>
              <a:rPr lang="en-GB" sz="1900" b="1" dirty="0">
                <a:solidFill>
                  <a:schemeClr val="tx1"/>
                </a:solidFill>
              </a:rPr>
              <a:t>provide reassurance </a:t>
            </a:r>
            <a:r>
              <a:rPr lang="en-GB" sz="1900" dirty="0">
                <a:solidFill>
                  <a:schemeClr val="tx1"/>
                </a:solidFill>
              </a:rPr>
              <a:t>that despite the significant impact that Covid-19 is having on all of our lives, we will be doing the right thing for our children if we adopt </a:t>
            </a:r>
            <a:r>
              <a:rPr lang="en-GB" sz="1900" dirty="0" smtClean="0">
                <a:solidFill>
                  <a:schemeClr val="tx1"/>
                </a:solidFill>
              </a:rPr>
              <a:t>approaches </a:t>
            </a:r>
            <a:r>
              <a:rPr lang="en-GB" sz="1900" dirty="0">
                <a:solidFill>
                  <a:schemeClr val="tx1"/>
                </a:solidFill>
              </a:rPr>
              <a:t>which are grounded in nurturing </a:t>
            </a:r>
            <a:r>
              <a:rPr lang="en-GB" sz="1900" dirty="0" smtClean="0">
                <a:solidFill>
                  <a:schemeClr val="tx1"/>
                </a:solidFill>
              </a:rPr>
              <a:t>principles</a:t>
            </a:r>
            <a:r>
              <a:rPr lang="en-GB" sz="1900" dirty="0">
                <a:solidFill>
                  <a:schemeClr val="tx1"/>
                </a:solidFill>
              </a:rPr>
              <a:t>.</a:t>
            </a:r>
          </a:p>
          <a:p>
            <a:pPr marL="285750" indent="-285750">
              <a:buClr>
                <a:srgbClr val="00ABB5"/>
              </a:buClr>
              <a:buFont typeface="Arial" panose="020B0604020202020204" pitchFamily="34" charset="0"/>
              <a:buChar char="•"/>
            </a:pPr>
            <a:endParaRPr lang="en-GB" sz="1900" dirty="0">
              <a:solidFill>
                <a:schemeClr val="tx1"/>
              </a:solidFill>
            </a:endParaRPr>
          </a:p>
          <a:p>
            <a:pPr>
              <a:buClr>
                <a:srgbClr val="00ABB5"/>
              </a:buClr>
            </a:pPr>
            <a:endParaRPr lang="en-GB" sz="2400" b="1" dirty="0">
              <a:solidFill>
                <a:srgbClr val="FFFF00"/>
              </a:solidFill>
            </a:endParaRPr>
          </a:p>
          <a:p>
            <a:pPr>
              <a:buClr>
                <a:srgbClr val="00ABB5"/>
              </a:buClr>
            </a:pPr>
            <a:endParaRPr lang="en-GB" sz="2400" dirty="0">
              <a:solidFill>
                <a:schemeClr val="tx1"/>
              </a:solidFill>
            </a:endParaRPr>
          </a:p>
          <a:p>
            <a:pPr>
              <a:buClr>
                <a:srgbClr val="00ABB5"/>
              </a:buClr>
            </a:pPr>
            <a:endParaRPr lang="en-GB" sz="2400" dirty="0">
              <a:solidFill>
                <a:schemeClr val="tx1"/>
              </a:solidFill>
            </a:endParaRPr>
          </a:p>
          <a:p>
            <a:pPr>
              <a:buClr>
                <a:srgbClr val="00ABB5"/>
              </a:buClr>
            </a:pPr>
            <a:endParaRPr lang="en-GB" dirty="0"/>
          </a:p>
          <a:p>
            <a:pPr>
              <a:buClr>
                <a:srgbClr val="00ABB5"/>
              </a:buClr>
            </a:pPr>
            <a:r>
              <a:rPr lang="en-GB" dirty="0"/>
              <a:t/>
            </a:r>
            <a:br>
              <a:rPr lang="en-GB" dirty="0"/>
            </a:br>
            <a:endParaRPr lang="en-GB" dirty="0"/>
          </a:p>
          <a:p>
            <a:pPr>
              <a:buClr>
                <a:srgbClr val="00ABB5"/>
              </a:buClr>
            </a:pPr>
            <a:endParaRPr lang="en-GB" b="1" dirty="0"/>
          </a:p>
        </p:txBody>
      </p:sp>
    </p:spTree>
    <p:extLst>
      <p:ext uri="{BB962C8B-B14F-4D97-AF65-F5344CB8AC3E}">
        <p14:creationId xmlns:p14="http://schemas.microsoft.com/office/powerpoint/2010/main" val="348687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9651" y="155643"/>
            <a:ext cx="6980718" cy="1656374"/>
          </a:xfrm>
        </p:spPr>
        <p:txBody>
          <a:bodyPr/>
          <a:lstStyle/>
          <a:p>
            <a:r>
              <a:rPr lang="en-GB" sz="3200" dirty="0" smtClean="0"/>
              <a:t>Transitions </a:t>
            </a:r>
            <a:r>
              <a:rPr lang="en-GB" sz="3200" dirty="0"/>
              <a:t>matter - to me</a:t>
            </a:r>
            <a:endParaRPr lang="en-GB" sz="3200" dirty="0">
              <a:solidFill>
                <a:srgbClr val="00ABB5"/>
              </a:solidFill>
            </a:endParaRPr>
          </a:p>
        </p:txBody>
      </p:sp>
      <p:sp>
        <p:nvSpPr>
          <p:cNvPr id="3" name="Content Placeholder 2"/>
          <p:cNvSpPr>
            <a:spLocks noGrp="1"/>
          </p:cNvSpPr>
          <p:nvPr>
            <p:ph idx="1"/>
          </p:nvPr>
        </p:nvSpPr>
        <p:spPr>
          <a:xfrm>
            <a:off x="398196" y="1931122"/>
            <a:ext cx="6030948" cy="5045984"/>
          </a:xfrm>
        </p:spPr>
        <p:txBody>
          <a:bodyPr/>
          <a:lstStyle/>
          <a:p>
            <a:pPr>
              <a:buClr>
                <a:srgbClr val="00ABB5"/>
              </a:buClr>
            </a:pPr>
            <a:r>
              <a:rPr lang="en-GB" dirty="0">
                <a:solidFill>
                  <a:schemeClr val="tx1"/>
                </a:solidFill>
              </a:rPr>
              <a:t/>
            </a:r>
            <a:br>
              <a:rPr lang="en-GB" dirty="0">
                <a:solidFill>
                  <a:schemeClr val="tx1"/>
                </a:solidFill>
              </a:rPr>
            </a:br>
            <a:r>
              <a:rPr lang="en-GB" b="1" dirty="0">
                <a:solidFill>
                  <a:schemeClr val="tx1"/>
                </a:solidFill>
              </a:rPr>
              <a:t>Transitions do matter to children and families, in the new context they matter even more.</a:t>
            </a:r>
          </a:p>
          <a:p>
            <a:pPr>
              <a:buClr>
                <a:srgbClr val="00ABB5"/>
              </a:buClr>
            </a:pPr>
            <a:endParaRPr lang="en-GB" dirty="0">
              <a:solidFill>
                <a:schemeClr val="tx1"/>
              </a:solidFill>
            </a:endParaRPr>
          </a:p>
          <a:p>
            <a:pPr>
              <a:buClr>
                <a:srgbClr val="00ABB5"/>
              </a:buClr>
            </a:pPr>
            <a:r>
              <a:rPr lang="en-GB" dirty="0">
                <a:solidFill>
                  <a:schemeClr val="tx1"/>
                </a:solidFill>
              </a:rPr>
              <a:t>The traditional induction processes no longer fit with the challenges of Covid-19 but we can still support children’s transition from </a:t>
            </a:r>
            <a:r>
              <a:rPr lang="en-GB" dirty="0" smtClean="0">
                <a:solidFill>
                  <a:schemeClr val="tx1"/>
                </a:solidFill>
              </a:rPr>
              <a:t>primary to secondary school.</a:t>
            </a:r>
            <a:endParaRPr lang="en-GB" dirty="0">
              <a:solidFill>
                <a:schemeClr val="tx1"/>
              </a:solidFill>
            </a:endParaRPr>
          </a:p>
          <a:p>
            <a:pPr>
              <a:buClr>
                <a:srgbClr val="00ABB5"/>
              </a:buClr>
            </a:pPr>
            <a:endParaRPr lang="en-GB" dirty="0">
              <a:solidFill>
                <a:schemeClr val="tx1"/>
              </a:solidFill>
            </a:endParaRPr>
          </a:p>
          <a:p>
            <a:pPr>
              <a:buClr>
                <a:srgbClr val="00ABB5"/>
              </a:buClr>
            </a:pPr>
            <a:r>
              <a:rPr lang="en-GB" b="1" dirty="0">
                <a:solidFill>
                  <a:schemeClr val="tx1"/>
                </a:solidFill>
              </a:rPr>
              <a:t>We will be doing the right thing for children if </a:t>
            </a:r>
            <a:r>
              <a:rPr lang="en-GB" b="1" dirty="0" err="1" smtClean="0">
                <a:solidFill>
                  <a:schemeClr val="tx1"/>
                </a:solidFill>
              </a:rPr>
              <a:t>HWB</a:t>
            </a:r>
            <a:r>
              <a:rPr lang="en-GB" b="1" dirty="0" smtClean="0">
                <a:solidFill>
                  <a:schemeClr val="tx1"/>
                </a:solidFill>
              </a:rPr>
              <a:t> and nurturing </a:t>
            </a:r>
            <a:r>
              <a:rPr lang="en-GB" b="1" dirty="0">
                <a:solidFill>
                  <a:schemeClr val="tx1"/>
                </a:solidFill>
              </a:rPr>
              <a:t>principles permeate all of our transitions planning.</a:t>
            </a:r>
          </a:p>
          <a:p>
            <a:pPr>
              <a:buClr>
                <a:srgbClr val="00ABB5"/>
              </a:buClr>
            </a:pPr>
            <a:endParaRPr lang="en-GB" dirty="0">
              <a:solidFill>
                <a:schemeClr val="tx1"/>
              </a:solidFill>
            </a:endParaRPr>
          </a:p>
          <a:p>
            <a:pPr>
              <a:buClr>
                <a:srgbClr val="00ABB5"/>
              </a:buCl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3286" y="529980"/>
            <a:ext cx="5453932" cy="5256753"/>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8" y="175099"/>
            <a:ext cx="11328625" cy="875489"/>
          </a:xfrm>
        </p:spPr>
        <p:txBody>
          <a:bodyPr/>
          <a:lstStyle/>
          <a:p>
            <a:r>
              <a:rPr lang="en-GB" sz="3600" dirty="0"/>
              <a:t>Communication</a:t>
            </a:r>
            <a:r>
              <a:rPr lang="en-GB" dirty="0"/>
              <a:t>: connecting and reconnecting</a:t>
            </a:r>
          </a:p>
        </p:txBody>
      </p:sp>
      <p:sp>
        <p:nvSpPr>
          <p:cNvPr id="3" name="Content Placeholder 2"/>
          <p:cNvSpPr>
            <a:spLocks noGrp="1"/>
          </p:cNvSpPr>
          <p:nvPr>
            <p:ph idx="1"/>
          </p:nvPr>
        </p:nvSpPr>
        <p:spPr>
          <a:xfrm>
            <a:off x="311285" y="1050588"/>
            <a:ext cx="7425946" cy="5525310"/>
          </a:xfrm>
        </p:spPr>
        <p:txBody>
          <a:bodyPr/>
          <a:lstStyle/>
          <a:p>
            <a:r>
              <a:rPr lang="en-GB" sz="1800" dirty="0">
                <a:solidFill>
                  <a:schemeClr val="tx1"/>
                </a:solidFill>
              </a:rPr>
              <a:t>Communicating visually through digital technology offers children and families an immediate connection. </a:t>
            </a:r>
          </a:p>
          <a:p>
            <a:endParaRPr lang="en-GB" sz="1800" dirty="0">
              <a:solidFill>
                <a:schemeClr val="tx1"/>
              </a:solidFill>
            </a:endParaRPr>
          </a:p>
          <a:p>
            <a:r>
              <a:rPr lang="en-GB" sz="1800" dirty="0">
                <a:solidFill>
                  <a:schemeClr val="tx1"/>
                </a:solidFill>
              </a:rPr>
              <a:t>Staying connected and making connections at times of transition can promote children’s confidence and self esteem. Children will be </a:t>
            </a:r>
            <a:r>
              <a:rPr lang="en-GB" sz="1800" dirty="0" smtClean="0">
                <a:solidFill>
                  <a:schemeClr val="tx1"/>
                </a:solidFill>
              </a:rPr>
              <a:t>curious and </a:t>
            </a:r>
            <a:r>
              <a:rPr lang="en-GB" sz="1800" dirty="0">
                <a:solidFill>
                  <a:schemeClr val="tx1"/>
                </a:solidFill>
              </a:rPr>
              <a:t>ask </a:t>
            </a:r>
            <a:r>
              <a:rPr lang="en-GB" sz="1800" dirty="0" smtClean="0">
                <a:solidFill>
                  <a:schemeClr val="tx1"/>
                </a:solidFill>
              </a:rPr>
              <a:t>questions, they will want to know who their new teacher(s) may be, will they keep the same friends etc.…we </a:t>
            </a:r>
            <a:r>
              <a:rPr lang="en-GB" sz="1800" dirty="0">
                <a:solidFill>
                  <a:schemeClr val="tx1"/>
                </a:solidFill>
              </a:rPr>
              <a:t>need to listen to their voices. </a:t>
            </a:r>
            <a:r>
              <a:rPr lang="en-GB" sz="1800" dirty="0" smtClean="0">
                <a:solidFill>
                  <a:schemeClr val="tx1"/>
                </a:solidFill>
              </a:rPr>
              <a:t>As proposed in the context of early years education, how </a:t>
            </a:r>
            <a:r>
              <a:rPr lang="en-GB" sz="1800" dirty="0">
                <a:solidFill>
                  <a:schemeClr val="tx1"/>
                </a:solidFill>
              </a:rPr>
              <a:t>do we create a </a:t>
            </a:r>
            <a:r>
              <a:rPr lang="en-GB" sz="1800" i="1" dirty="0">
                <a:solidFill>
                  <a:schemeClr val="tx1"/>
                </a:solidFill>
              </a:rPr>
              <a:t>pedagogy of dialogue </a:t>
            </a:r>
            <a:r>
              <a:rPr lang="en-GB" sz="1800" dirty="0">
                <a:solidFill>
                  <a:schemeClr val="tx1"/>
                </a:solidFill>
              </a:rPr>
              <a:t>(</a:t>
            </a:r>
            <a:r>
              <a:rPr lang="en-GB" sz="1800" dirty="0">
                <a:solidFill>
                  <a:schemeClr val="tx1"/>
                </a:solidFill>
                <a:hlinkClick r:id="rId3"/>
              </a:rPr>
              <a:t>Malaguzzi</a:t>
            </a:r>
            <a:r>
              <a:rPr lang="en-GB" sz="1800" dirty="0">
                <a:solidFill>
                  <a:schemeClr val="tx1"/>
                </a:solidFill>
              </a:rPr>
              <a:t>) </a:t>
            </a:r>
            <a:r>
              <a:rPr lang="en-GB" sz="1800" dirty="0" smtClean="0">
                <a:solidFill>
                  <a:schemeClr val="tx1"/>
                </a:solidFill>
              </a:rPr>
              <a:t>for transitioning primary pupils that </a:t>
            </a:r>
            <a:r>
              <a:rPr lang="en-GB" sz="1800" dirty="0">
                <a:solidFill>
                  <a:schemeClr val="tx1"/>
                </a:solidFill>
              </a:rPr>
              <a:t>includes the voice of the child?</a:t>
            </a:r>
          </a:p>
          <a:p>
            <a:endParaRPr lang="en-GB" sz="1800" dirty="0">
              <a:solidFill>
                <a:schemeClr val="tx1"/>
              </a:solidFill>
            </a:endParaRPr>
          </a:p>
          <a:p>
            <a:r>
              <a:rPr lang="en-GB" sz="1800" b="1" dirty="0">
                <a:solidFill>
                  <a:schemeClr val="tx1"/>
                </a:solidFill>
              </a:rPr>
              <a:t>Things to think </a:t>
            </a:r>
            <a:r>
              <a:rPr lang="en-GB" sz="1800" b="1" dirty="0" smtClean="0">
                <a:solidFill>
                  <a:schemeClr val="tx1"/>
                </a:solidFill>
              </a:rPr>
              <a:t>about:</a:t>
            </a:r>
            <a:endParaRPr lang="en-GB" sz="1800" dirty="0">
              <a:solidFill>
                <a:schemeClr val="tx1"/>
              </a:solidFill>
            </a:endParaRPr>
          </a:p>
          <a:p>
            <a:r>
              <a:rPr lang="en-GB" sz="1800" dirty="0">
                <a:solidFill>
                  <a:schemeClr val="tx1"/>
                </a:solidFill>
              </a:rPr>
              <a:t>Not all of our families will have Wi-Fi and the necessary hardware to keep up in touch with practitioners and teachers.  </a:t>
            </a:r>
          </a:p>
          <a:p>
            <a:endParaRPr lang="en-GB" sz="1800" dirty="0">
              <a:solidFill>
                <a:schemeClr val="tx1"/>
              </a:solidFill>
            </a:endParaRPr>
          </a:p>
          <a:p>
            <a:r>
              <a:rPr lang="en-GB" sz="1800" dirty="0" smtClean="0">
                <a:solidFill>
                  <a:schemeClr val="tx1"/>
                </a:solidFill>
              </a:rPr>
              <a:t>Could we use </a:t>
            </a:r>
            <a:r>
              <a:rPr lang="en-GB" sz="1800" dirty="0" smtClean="0">
                <a:solidFill>
                  <a:schemeClr val="tx1"/>
                </a:solidFill>
                <a:hlinkClick r:id="rId4"/>
              </a:rPr>
              <a:t>social stories </a:t>
            </a:r>
            <a:r>
              <a:rPr lang="en-GB" sz="1800" dirty="0" smtClean="0">
                <a:solidFill>
                  <a:schemeClr val="tx1"/>
                </a:solidFill>
              </a:rPr>
              <a:t>for all/some transitioning pupils to connect </a:t>
            </a:r>
            <a:r>
              <a:rPr lang="en-GB" sz="1800" dirty="0">
                <a:solidFill>
                  <a:schemeClr val="tx1"/>
                </a:solidFill>
              </a:rPr>
              <a:t>and reconnect previously established communication networks?</a:t>
            </a:r>
          </a:p>
          <a:p>
            <a:endParaRPr lang="en-GB"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3418" y="1050588"/>
            <a:ext cx="4193322" cy="4723911"/>
          </a:xfrm>
          <a:prstGeom prst="rect">
            <a:avLst/>
          </a:prstGeom>
        </p:spPr>
      </p:pic>
    </p:spTree>
    <p:extLst>
      <p:ext uri="{BB962C8B-B14F-4D97-AF65-F5344CB8AC3E}">
        <p14:creationId xmlns:p14="http://schemas.microsoft.com/office/powerpoint/2010/main" val="167346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432263"/>
            <a:ext cx="6384174" cy="1109200"/>
          </a:xfrm>
        </p:spPr>
        <p:txBody>
          <a:bodyPr/>
          <a:lstStyle/>
          <a:p>
            <a:r>
              <a:rPr lang="en-GB" dirty="0" smtClean="0"/>
              <a:t>Supporting children’s multiple transitions</a:t>
            </a:r>
            <a:endParaRPr lang="en-GB" dirty="0"/>
          </a:p>
        </p:txBody>
      </p:sp>
      <p:pic>
        <p:nvPicPr>
          <p:cNvPr id="4" name="Content Placeholder 3" descr="A close up of a piece of paper&#10;&#10;Description automatically generated"/>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3040912" y="1214108"/>
            <a:ext cx="5560828" cy="4965405"/>
          </a:xfrm>
          <a:prstGeom prst="rect">
            <a:avLst/>
          </a:prstGeom>
        </p:spPr>
      </p:pic>
      <p:sp>
        <p:nvSpPr>
          <p:cNvPr id="5" name="TextBox 4"/>
          <p:cNvSpPr txBox="1"/>
          <p:nvPr/>
        </p:nvSpPr>
        <p:spPr>
          <a:xfrm>
            <a:off x="7220881" y="986863"/>
            <a:ext cx="3258589" cy="2031325"/>
          </a:xfrm>
          <a:prstGeom prst="rect">
            <a:avLst/>
          </a:prstGeom>
          <a:noFill/>
        </p:spPr>
        <p:txBody>
          <a:bodyPr wrap="square" rtlCol="0">
            <a:spAutoFit/>
          </a:bodyPr>
          <a:lstStyle/>
          <a:p>
            <a:r>
              <a:rPr lang="en-GB" dirty="0"/>
              <a:t>C</a:t>
            </a:r>
            <a:r>
              <a:rPr lang="en-GB" dirty="0" smtClean="0"/>
              <a:t>hildren may experience more than one </a:t>
            </a:r>
            <a:r>
              <a:rPr lang="en-GB" b="1" dirty="0" smtClean="0"/>
              <a:t>horizontal</a:t>
            </a:r>
            <a:r>
              <a:rPr lang="en-GB" dirty="0" smtClean="0"/>
              <a:t> transition in the course of their day-these transitions are part of everyday life. For example, from classroom to dining hall or from school to home</a:t>
            </a:r>
            <a:endParaRPr lang="en-GB" dirty="0"/>
          </a:p>
        </p:txBody>
      </p:sp>
      <p:sp>
        <p:nvSpPr>
          <p:cNvPr id="6" name="TextBox 5"/>
          <p:cNvSpPr txBox="1"/>
          <p:nvPr/>
        </p:nvSpPr>
        <p:spPr>
          <a:xfrm>
            <a:off x="465513" y="2958146"/>
            <a:ext cx="2826327" cy="1477328"/>
          </a:xfrm>
          <a:prstGeom prst="rect">
            <a:avLst/>
          </a:prstGeom>
          <a:noFill/>
        </p:spPr>
        <p:txBody>
          <a:bodyPr wrap="square" rtlCol="0">
            <a:spAutoFit/>
          </a:bodyPr>
          <a:lstStyle/>
          <a:p>
            <a:r>
              <a:rPr lang="en-GB" dirty="0" smtClean="0"/>
              <a:t>As children move from primary to secondary school, this is considered a major </a:t>
            </a:r>
            <a:r>
              <a:rPr lang="en-GB" b="1" dirty="0" smtClean="0"/>
              <a:t>vertical</a:t>
            </a:r>
            <a:r>
              <a:rPr lang="en-GB" dirty="0" smtClean="0"/>
              <a:t> transition. </a:t>
            </a:r>
            <a:endParaRPr lang="en-GB" dirty="0"/>
          </a:p>
        </p:txBody>
      </p:sp>
      <p:sp>
        <p:nvSpPr>
          <p:cNvPr id="7" name="TextBox 6"/>
          <p:cNvSpPr txBox="1"/>
          <p:nvPr/>
        </p:nvSpPr>
        <p:spPr>
          <a:xfrm>
            <a:off x="8601740" y="3601248"/>
            <a:ext cx="2826327" cy="1477328"/>
          </a:xfrm>
          <a:prstGeom prst="rect">
            <a:avLst/>
          </a:prstGeom>
          <a:noFill/>
        </p:spPr>
        <p:txBody>
          <a:bodyPr wrap="square" rtlCol="0">
            <a:spAutoFit/>
          </a:bodyPr>
          <a:lstStyle/>
          <a:p>
            <a:r>
              <a:rPr lang="en-GB" dirty="0" smtClean="0"/>
              <a:t>In these challenging times we need to consider how best to support children’s horizontal and vertical transitions. </a:t>
            </a:r>
            <a:endParaRPr lang="en-GB" dirty="0"/>
          </a:p>
        </p:txBody>
      </p:sp>
    </p:spTree>
    <p:extLst>
      <p:ext uri="{BB962C8B-B14F-4D97-AF65-F5344CB8AC3E}">
        <p14:creationId xmlns:p14="http://schemas.microsoft.com/office/powerpoint/2010/main" val="255042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2942" y="0"/>
            <a:ext cx="11586335" cy="6374080"/>
          </a:xfrm>
        </p:spPr>
        <p:txBody>
          <a:bodyPr/>
          <a:lstStyle/>
          <a:p>
            <a:pPr>
              <a:buClr>
                <a:srgbClr val="00ABB5"/>
              </a:buClr>
            </a:pPr>
            <a:r>
              <a:rPr lang="en-GB" sz="2400" b="1" dirty="0" smtClean="0">
                <a:solidFill>
                  <a:srgbClr val="00C4C4"/>
                </a:solidFill>
                <a:latin typeface="+mj-lt"/>
              </a:rPr>
              <a:t>Sharing information for </a:t>
            </a:r>
            <a:r>
              <a:rPr lang="en-GB" sz="2400" b="1" dirty="0" err="1" smtClean="0">
                <a:solidFill>
                  <a:srgbClr val="00C4C4"/>
                </a:solidFill>
                <a:latin typeface="+mj-lt"/>
              </a:rPr>
              <a:t>P7</a:t>
            </a:r>
            <a:r>
              <a:rPr lang="en-GB" sz="2400" b="1" dirty="0" smtClean="0">
                <a:solidFill>
                  <a:srgbClr val="00C4C4"/>
                </a:solidFill>
                <a:latin typeface="+mj-lt"/>
              </a:rPr>
              <a:t> – </a:t>
            </a:r>
            <a:r>
              <a:rPr lang="en-GB" sz="2400" b="1" dirty="0" err="1" smtClean="0">
                <a:solidFill>
                  <a:srgbClr val="00C4C4"/>
                </a:solidFill>
                <a:latin typeface="+mj-lt"/>
              </a:rPr>
              <a:t>S1</a:t>
            </a:r>
            <a:r>
              <a:rPr lang="en-GB" sz="2400" b="1" dirty="0" smtClean="0">
                <a:solidFill>
                  <a:srgbClr val="00C4C4"/>
                </a:solidFill>
                <a:latin typeface="+mj-lt"/>
              </a:rPr>
              <a:t> transition – what you might do …..</a:t>
            </a:r>
            <a:endParaRPr lang="en-GB" sz="2400" b="1" dirty="0">
              <a:solidFill>
                <a:srgbClr val="00C4C4"/>
              </a:solidFill>
              <a:latin typeface="+mj-lt"/>
            </a:endParaRPr>
          </a:p>
          <a:p>
            <a:pPr marL="285750" indent="-285750">
              <a:buClr>
                <a:srgbClr val="00ABB5"/>
              </a:buClr>
              <a:buFont typeface="Arial" panose="020B0604020202020204" pitchFamily="34" charset="0"/>
              <a:buChar char="•"/>
            </a:pPr>
            <a:r>
              <a:rPr lang="en-GB" sz="1600" dirty="0" smtClean="0">
                <a:solidFill>
                  <a:schemeClr val="tx1"/>
                </a:solidFill>
              </a:rPr>
              <a:t>The </a:t>
            </a:r>
            <a:r>
              <a:rPr lang="en-GB" sz="1600" dirty="0">
                <a:solidFill>
                  <a:schemeClr val="tx1"/>
                </a:solidFill>
              </a:rPr>
              <a:t>use of digital platforms and video conferencing can be utilised to allow staff to have ‘face to face’ discussions about the children transitioning to high school. This is an approach that many schools have started to use successfully. It is important to ensure that all staff involved have access to professional learning and support around use of these platforms if required. </a:t>
            </a:r>
            <a:endParaRPr lang="en-GB" sz="1600" dirty="0" smtClean="0">
              <a:solidFill>
                <a:schemeClr val="tx1"/>
              </a:solidFill>
            </a:endParaRPr>
          </a:p>
          <a:p>
            <a:pPr marL="285750" indent="-285750">
              <a:buClr>
                <a:srgbClr val="00ABB5"/>
              </a:buClr>
              <a:buFont typeface="Arial" panose="020B0604020202020204" pitchFamily="34" charset="0"/>
              <a:buChar char="•"/>
            </a:pPr>
            <a:endParaRPr lang="en-GB" sz="1600" dirty="0">
              <a:solidFill>
                <a:schemeClr val="tx1"/>
              </a:solidFill>
            </a:endParaRPr>
          </a:p>
          <a:p>
            <a:pPr marL="285750" indent="-285750">
              <a:buClr>
                <a:srgbClr val="00ABB5"/>
              </a:buClr>
              <a:buFont typeface="Arial" panose="020B0604020202020204" pitchFamily="34" charset="0"/>
              <a:buChar char="•"/>
            </a:pPr>
            <a:r>
              <a:rPr lang="en-GB" sz="1600" dirty="0" smtClean="0">
                <a:solidFill>
                  <a:schemeClr val="tx1"/>
                </a:solidFill>
              </a:rPr>
              <a:t>Parents </a:t>
            </a:r>
            <a:r>
              <a:rPr lang="en-GB" sz="1600" dirty="0">
                <a:solidFill>
                  <a:schemeClr val="tx1"/>
                </a:solidFill>
              </a:rPr>
              <a:t>may be able to give updates of the wellbeing of their children and make staff aware of changes to their social and emotional needs. This is particularly crucial given the current context and as always, staff should ensure that conversations around wellbeing are dealt with sensitively</a:t>
            </a:r>
            <a:r>
              <a:rPr lang="en-GB" sz="1600" dirty="0" smtClean="0">
                <a:solidFill>
                  <a:schemeClr val="tx1"/>
                </a:solidFill>
              </a:rPr>
              <a:t>.</a:t>
            </a:r>
          </a:p>
          <a:p>
            <a:pPr marL="285750" indent="-285750">
              <a:buClr>
                <a:srgbClr val="00ABB5"/>
              </a:buClr>
              <a:buFont typeface="Arial" panose="020B0604020202020204" pitchFamily="34" charset="0"/>
              <a:buChar char="•"/>
            </a:pPr>
            <a:endParaRPr lang="en-GB" sz="1600" dirty="0">
              <a:solidFill>
                <a:schemeClr val="tx1"/>
              </a:solidFill>
            </a:endParaRPr>
          </a:p>
          <a:p>
            <a:pPr marL="285750" indent="-285750">
              <a:buClr>
                <a:srgbClr val="00ABB5"/>
              </a:buClr>
              <a:buFont typeface="Arial" panose="020B0604020202020204" pitchFamily="34" charset="0"/>
              <a:buChar char="•"/>
            </a:pPr>
            <a:r>
              <a:rPr lang="en-GB" sz="1600" dirty="0" smtClean="0">
                <a:solidFill>
                  <a:schemeClr val="tx1"/>
                </a:solidFill>
              </a:rPr>
              <a:t>Focused </a:t>
            </a:r>
            <a:r>
              <a:rPr lang="en-GB" sz="1600" dirty="0">
                <a:solidFill>
                  <a:schemeClr val="tx1"/>
                </a:solidFill>
              </a:rPr>
              <a:t>discussion around the wellbeing indicators, close observation and opportunities to link up with a designated staff member may help. </a:t>
            </a:r>
            <a:endParaRPr lang="en-GB" sz="1600" dirty="0" smtClean="0">
              <a:solidFill>
                <a:schemeClr val="tx1"/>
              </a:solidFill>
            </a:endParaRPr>
          </a:p>
          <a:p>
            <a:pPr marL="285750" indent="-285750">
              <a:buClr>
                <a:srgbClr val="00ABB5"/>
              </a:buClr>
              <a:buFont typeface="Arial" panose="020B0604020202020204" pitchFamily="34" charset="0"/>
              <a:buChar char="•"/>
            </a:pPr>
            <a:endParaRPr lang="en-GB" sz="1600" dirty="0">
              <a:solidFill>
                <a:schemeClr val="tx1"/>
              </a:solidFill>
            </a:endParaRPr>
          </a:p>
          <a:p>
            <a:pPr marL="285750" indent="-285750">
              <a:buClr>
                <a:srgbClr val="00ABB5"/>
              </a:buClr>
              <a:buFont typeface="Arial" panose="020B0604020202020204" pitchFamily="34" charset="0"/>
              <a:buChar char="•"/>
            </a:pPr>
            <a:r>
              <a:rPr lang="en-GB" sz="1600" dirty="0" smtClean="0">
                <a:solidFill>
                  <a:schemeClr val="tx1"/>
                </a:solidFill>
              </a:rPr>
              <a:t>In </a:t>
            </a:r>
            <a:r>
              <a:rPr lang="en-GB" sz="1600" dirty="0">
                <a:solidFill>
                  <a:schemeClr val="tx1"/>
                </a:solidFill>
              </a:rPr>
              <a:t>relation to academic progress, schools should continue to use a range of formative and summative assessment strategies to build up an accurate picture of strengths, gaps and areas for further development</a:t>
            </a:r>
            <a:r>
              <a:rPr lang="en-GB" sz="1600" dirty="0" smtClean="0">
                <a:solidFill>
                  <a:schemeClr val="tx1"/>
                </a:solidFill>
              </a:rPr>
              <a:t>.</a:t>
            </a:r>
          </a:p>
          <a:p>
            <a:pPr marL="285750" indent="-285750">
              <a:buClr>
                <a:srgbClr val="00ABB5"/>
              </a:buClr>
              <a:buFont typeface="Arial" panose="020B0604020202020204" pitchFamily="34" charset="0"/>
              <a:buChar char="•"/>
            </a:pPr>
            <a:endParaRPr lang="en-GB" sz="1600" dirty="0">
              <a:solidFill>
                <a:schemeClr val="tx1"/>
              </a:solidFill>
            </a:endParaRPr>
          </a:p>
          <a:p>
            <a:pPr marL="285750" indent="-285750">
              <a:buClr>
                <a:srgbClr val="00ABB5"/>
              </a:buClr>
              <a:buFont typeface="Arial" panose="020B0604020202020204" pitchFamily="34" charset="0"/>
              <a:buChar char="•"/>
            </a:pPr>
            <a:r>
              <a:rPr lang="en-GB" sz="1600" dirty="0" smtClean="0">
                <a:solidFill>
                  <a:schemeClr val="tx1"/>
                </a:solidFill>
              </a:rPr>
              <a:t>Children </a:t>
            </a:r>
            <a:r>
              <a:rPr lang="en-GB" sz="1600" dirty="0">
                <a:solidFill>
                  <a:schemeClr val="tx1"/>
                </a:solidFill>
              </a:rPr>
              <a:t>may have already started to gather information about their interests, strengths and individual circumstances in a portfolio. They may need support and time to complete this</a:t>
            </a:r>
            <a:r>
              <a:rPr lang="en-GB" sz="1600" dirty="0" smtClean="0">
                <a:solidFill>
                  <a:schemeClr val="tx1"/>
                </a:solidFill>
              </a:rPr>
              <a:t>.</a:t>
            </a:r>
          </a:p>
          <a:p>
            <a:pPr marL="285750" indent="-285750">
              <a:buClr>
                <a:srgbClr val="00ABB5"/>
              </a:buClr>
              <a:buFont typeface="Arial" panose="020B0604020202020204" pitchFamily="34" charset="0"/>
              <a:buChar char="•"/>
            </a:pPr>
            <a:endParaRPr lang="en-GB" sz="1600" dirty="0">
              <a:solidFill>
                <a:schemeClr val="tx1"/>
              </a:solidFill>
            </a:endParaRPr>
          </a:p>
          <a:p>
            <a:pPr marL="285750" indent="-285750">
              <a:buClr>
                <a:srgbClr val="00ABB5"/>
              </a:buClr>
              <a:buFont typeface="Arial" panose="020B0604020202020204" pitchFamily="34" charset="0"/>
              <a:buChar char="•"/>
            </a:pPr>
            <a:r>
              <a:rPr lang="en-GB" sz="1600" dirty="0" smtClean="0">
                <a:solidFill>
                  <a:schemeClr val="tx1"/>
                </a:solidFill>
              </a:rPr>
              <a:t>For </a:t>
            </a:r>
            <a:r>
              <a:rPr lang="en-GB" sz="1600" dirty="0">
                <a:solidFill>
                  <a:schemeClr val="tx1"/>
                </a:solidFill>
              </a:rPr>
              <a:t>children who do not have this, they could start to create a </a:t>
            </a:r>
            <a:r>
              <a:rPr lang="en-GB" sz="1600" dirty="0" err="1">
                <a:solidFill>
                  <a:schemeClr val="tx1"/>
                </a:solidFill>
              </a:rPr>
              <a:t>P7</a:t>
            </a:r>
            <a:r>
              <a:rPr lang="en-GB" sz="1600" dirty="0">
                <a:solidFill>
                  <a:schemeClr val="tx1"/>
                </a:solidFill>
              </a:rPr>
              <a:t> to </a:t>
            </a:r>
            <a:r>
              <a:rPr lang="en-GB" sz="1600" dirty="0" err="1">
                <a:solidFill>
                  <a:schemeClr val="tx1"/>
                </a:solidFill>
              </a:rPr>
              <a:t>S1</a:t>
            </a:r>
            <a:r>
              <a:rPr lang="en-GB" sz="1600" dirty="0">
                <a:solidFill>
                  <a:schemeClr val="tx1"/>
                </a:solidFill>
              </a:rPr>
              <a:t> passport detailing areas as outlined above. This could be done on paper or in digital form. OneNote could be used for a whole cohort with dedicated areas for each child to complete.</a:t>
            </a:r>
          </a:p>
          <a:p>
            <a:pPr marL="342900" indent="-342900">
              <a:buClr>
                <a:srgbClr val="00ABB5"/>
              </a:buClr>
              <a:buFont typeface="Arial" panose="020B0604020202020204" pitchFamily="34" charset="0"/>
              <a:buChar char="•"/>
            </a:pPr>
            <a:endParaRPr lang="en-GB" sz="2200" dirty="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55114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2942" y="0"/>
            <a:ext cx="11586335" cy="6561036"/>
          </a:xfrm>
        </p:spPr>
        <p:txBody>
          <a:bodyPr/>
          <a:lstStyle/>
          <a:p>
            <a:pPr>
              <a:buClr>
                <a:srgbClr val="00ABB5"/>
              </a:buClr>
            </a:pPr>
            <a:r>
              <a:rPr lang="en-GB" sz="2400" b="1" dirty="0" smtClean="0">
                <a:solidFill>
                  <a:srgbClr val="00C4C4"/>
                </a:solidFill>
                <a:latin typeface="+mj-lt"/>
              </a:rPr>
              <a:t>Emotional Support and enhanced transition </a:t>
            </a:r>
            <a:r>
              <a:rPr lang="en-GB" sz="2400" b="1" dirty="0" err="1" smtClean="0">
                <a:solidFill>
                  <a:srgbClr val="00C4C4"/>
                </a:solidFill>
                <a:latin typeface="+mj-lt"/>
              </a:rPr>
              <a:t>P7-S1</a:t>
            </a:r>
            <a:r>
              <a:rPr lang="en-GB" sz="2400" b="1" dirty="0" smtClean="0">
                <a:solidFill>
                  <a:srgbClr val="00C4C4"/>
                </a:solidFill>
                <a:latin typeface="+mj-lt"/>
              </a:rPr>
              <a:t> – what you might do </a:t>
            </a:r>
            <a:r>
              <a:rPr lang="en-GB" sz="2400" b="1" dirty="0" smtClean="0">
                <a:solidFill>
                  <a:srgbClr val="00C4C4"/>
                </a:solidFill>
              </a:rPr>
              <a:t>…..</a:t>
            </a:r>
          </a:p>
          <a:p>
            <a:r>
              <a:rPr lang="en-GB" sz="1600" dirty="0" smtClean="0"/>
              <a:t>There </a:t>
            </a:r>
            <a:r>
              <a:rPr lang="en-GB" sz="1600" dirty="0"/>
              <a:t>are numerous ways that formal and informal information sharing and collaborative planning can take place</a:t>
            </a:r>
            <a:r>
              <a:rPr lang="en-GB" sz="1600" dirty="0" smtClean="0"/>
              <a:t>:</a:t>
            </a:r>
            <a:endParaRPr lang="en-GB" sz="1600" dirty="0"/>
          </a:p>
          <a:p>
            <a:pPr marL="285750" lvl="0" indent="-285750">
              <a:buFont typeface="Arial" panose="020B0604020202020204" pitchFamily="34" charset="0"/>
              <a:buChar char="•"/>
            </a:pPr>
            <a:r>
              <a:rPr lang="en-GB" sz="1600" dirty="0"/>
              <a:t>Phone calls, video conferencing, team pages and emails are being used effectively by many schools at this time to ensure that all parties have access to relevant information and can share expertise. It will be important to keep parents fully involved in collaborative planning as much as possible. </a:t>
            </a:r>
            <a:endParaRPr lang="en-GB" sz="1600" dirty="0" smtClean="0"/>
          </a:p>
          <a:p>
            <a:pPr lvl="0"/>
            <a:endParaRPr lang="en-GB" sz="1600" dirty="0"/>
          </a:p>
          <a:p>
            <a:pPr marL="285750" indent="-285750">
              <a:buFont typeface="Arial" panose="020B0604020202020204" pitchFamily="34" charset="0"/>
              <a:buChar char="•"/>
            </a:pPr>
            <a:r>
              <a:rPr lang="en-GB" sz="1600" dirty="0"/>
              <a:t>Many parents/carers will be anxious about their child’s transition to secondary school and will require reassurance and clarity about the support which will be provided. </a:t>
            </a:r>
            <a:endParaRPr lang="en-GB" sz="1600" dirty="0" smtClean="0"/>
          </a:p>
          <a:p>
            <a:endParaRPr lang="en-GB" sz="1600" dirty="0"/>
          </a:p>
          <a:p>
            <a:pPr marL="285750" lvl="0" indent="-285750">
              <a:buFont typeface="Arial" panose="020B0604020202020204" pitchFamily="34" charset="0"/>
              <a:buChar char="•"/>
            </a:pPr>
            <a:r>
              <a:rPr lang="en-GB" sz="1600" dirty="0"/>
              <a:t>Approaches to help children to become familiar with, for example, new </a:t>
            </a:r>
            <a:r>
              <a:rPr lang="en-GB" sz="1600" dirty="0" smtClean="0"/>
              <a:t>staff </a:t>
            </a:r>
            <a:r>
              <a:rPr lang="en-GB" sz="1600" dirty="0"/>
              <a:t>and children and the physical environment can be addressed in the ways outlined in the </a:t>
            </a:r>
            <a:r>
              <a:rPr lang="en-GB" sz="1600" dirty="0" err="1"/>
              <a:t>P7</a:t>
            </a:r>
            <a:r>
              <a:rPr lang="en-GB" sz="1600" dirty="0"/>
              <a:t> to </a:t>
            </a:r>
            <a:r>
              <a:rPr lang="en-GB" sz="1600" dirty="0" err="1"/>
              <a:t>S1</a:t>
            </a:r>
            <a:r>
              <a:rPr lang="en-GB" sz="1600" dirty="0"/>
              <a:t> transition section. </a:t>
            </a:r>
            <a:endParaRPr lang="en-GB" sz="1600" dirty="0" smtClean="0"/>
          </a:p>
          <a:p>
            <a:pPr lvl="0"/>
            <a:endParaRPr lang="en-GB" sz="1600" dirty="0"/>
          </a:p>
          <a:p>
            <a:pPr marL="285750" lvl="0" indent="-285750">
              <a:buFont typeface="Arial" panose="020B0604020202020204" pitchFamily="34" charset="0"/>
              <a:buChar char="•"/>
            </a:pPr>
            <a:r>
              <a:rPr lang="en-GB" sz="1600" dirty="0"/>
              <a:t>Developing social stories related to transition could help support children</a:t>
            </a:r>
            <a:r>
              <a:rPr lang="en-GB" sz="1600" dirty="0" smtClean="0"/>
              <a:t>.</a:t>
            </a:r>
          </a:p>
          <a:p>
            <a:pPr lvl="0"/>
            <a:endParaRPr lang="en-GB" sz="1600" dirty="0"/>
          </a:p>
          <a:p>
            <a:pPr marL="285750" indent="-285750">
              <a:buFont typeface="Arial" panose="020B0604020202020204" pitchFamily="34" charset="0"/>
              <a:buChar char="•"/>
            </a:pPr>
            <a:r>
              <a:rPr lang="en-GB" sz="1600" dirty="0"/>
              <a:t>It will be important that the professional needs of staff in relation to supporting pupil wellbeing are audited. </a:t>
            </a:r>
            <a:endParaRPr lang="en-GB" sz="1600" dirty="0" smtClean="0"/>
          </a:p>
          <a:p>
            <a:endParaRPr lang="en-GB" sz="1600" dirty="0"/>
          </a:p>
          <a:p>
            <a:pPr marL="285750" lvl="0" indent="-285750">
              <a:buFont typeface="Arial" panose="020B0604020202020204" pitchFamily="34" charset="0"/>
              <a:buChar char="•"/>
            </a:pPr>
            <a:r>
              <a:rPr lang="en-GB" sz="1600" dirty="0"/>
              <a:t>Schools may also want to work with different partners to support enhanced transitions, for example, Community Learning and Development. </a:t>
            </a:r>
            <a:endParaRPr lang="en-GB" sz="1600" dirty="0" smtClean="0"/>
          </a:p>
          <a:p>
            <a:pPr lvl="0"/>
            <a:endParaRPr lang="en-GB" sz="1600" dirty="0"/>
          </a:p>
          <a:p>
            <a:pPr marL="285750" indent="-285750">
              <a:buFont typeface="Arial" panose="020B0604020202020204" pitchFamily="34" charset="0"/>
              <a:buChar char="•"/>
            </a:pPr>
            <a:r>
              <a:rPr lang="en-GB" sz="1600" dirty="0"/>
              <a:t>Retrospective celebrations of primary school achievements can be organised at a </a:t>
            </a:r>
            <a:r>
              <a:rPr lang="en-GB" sz="1600" dirty="0" smtClean="0"/>
              <a:t>safe time, </a:t>
            </a:r>
            <a:r>
              <a:rPr lang="en-GB" sz="1600" dirty="0"/>
              <a:t>and many schools have already used online platforms to collate, share and acknowledge the significance of children’s time at primary school.  </a:t>
            </a:r>
          </a:p>
          <a:p>
            <a:pPr>
              <a:buClr>
                <a:srgbClr val="00ABB5"/>
              </a:buClr>
            </a:pPr>
            <a:endParaRPr lang="en-GB" sz="2200" dirty="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34986"/>
            <a:ext cx="12209384" cy="842120"/>
          </a:xfrm>
          <a:prstGeom prst="rect">
            <a:avLst/>
          </a:prstGeom>
        </p:spPr>
      </p:pic>
      <p:sp>
        <p:nvSpPr>
          <p:cNvPr id="7" name="Text Box 8"/>
          <p:cNvSpPr txBox="1"/>
          <p:nvPr/>
        </p:nvSpPr>
        <p:spPr>
          <a:xfrm>
            <a:off x="7162800" y="6645349"/>
            <a:ext cx="5029200" cy="43942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140318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201168"/>
            <a:ext cx="11259883" cy="753873"/>
          </a:xfrm>
        </p:spPr>
        <p:txBody>
          <a:bodyPr/>
          <a:lstStyle/>
          <a:p>
            <a:r>
              <a:rPr lang="en-GB" sz="2500" dirty="0"/>
              <a:t>Advice and reflective questions: transitions from </a:t>
            </a:r>
            <a:r>
              <a:rPr lang="en-GB" sz="2500" dirty="0" smtClean="0"/>
              <a:t>primary </a:t>
            </a:r>
            <a:r>
              <a:rPr lang="en-GB" sz="2500" dirty="0" err="1" smtClean="0"/>
              <a:t>P7</a:t>
            </a:r>
            <a:r>
              <a:rPr lang="en-GB" sz="2500" dirty="0" smtClean="0"/>
              <a:t> to secondary </a:t>
            </a:r>
            <a:r>
              <a:rPr lang="en-GB" sz="2500" dirty="0" err="1" smtClean="0"/>
              <a:t>S1</a:t>
            </a:r>
            <a:r>
              <a:rPr lang="en-GB" sz="2500" dirty="0" smtClean="0"/>
              <a:t> - a vertical transition</a:t>
            </a:r>
            <a:endParaRPr lang="en-GB" sz="2500" dirty="0"/>
          </a:p>
        </p:txBody>
      </p:sp>
      <p:sp>
        <p:nvSpPr>
          <p:cNvPr id="2" name="Content Placeholder 1"/>
          <p:cNvSpPr>
            <a:spLocks noGrp="1"/>
          </p:cNvSpPr>
          <p:nvPr>
            <p:ph sz="half" idx="1"/>
          </p:nvPr>
        </p:nvSpPr>
        <p:spPr>
          <a:xfrm>
            <a:off x="243840" y="1178560"/>
            <a:ext cx="5826760" cy="5019039"/>
          </a:xfrm>
        </p:spPr>
        <p:txBody>
          <a:bodyPr/>
          <a:lstStyle/>
          <a:p>
            <a:r>
              <a:rPr lang="en-GB" dirty="0" smtClean="0">
                <a:solidFill>
                  <a:schemeClr val="tx1"/>
                </a:solidFill>
              </a:rPr>
              <a:t>Advice</a:t>
            </a:r>
          </a:p>
          <a:p>
            <a:r>
              <a:rPr lang="en-GB" sz="1600" dirty="0">
                <a:solidFill>
                  <a:schemeClr val="tx1"/>
                </a:solidFill>
              </a:rPr>
              <a:t>Early </a:t>
            </a:r>
            <a:r>
              <a:rPr lang="en-GB" sz="1600" b="1" dirty="0">
                <a:solidFill>
                  <a:schemeClr val="tx1"/>
                </a:solidFill>
              </a:rPr>
              <a:t>communication</a:t>
            </a:r>
            <a:r>
              <a:rPr lang="en-GB" sz="1600" dirty="0">
                <a:solidFill>
                  <a:schemeClr val="tx1"/>
                </a:solidFill>
              </a:rPr>
              <a:t> with parents by phone, email, face to face using digital media. Regular check-ins with families to share concerns, issues etc.</a:t>
            </a:r>
          </a:p>
          <a:p>
            <a:r>
              <a:rPr lang="en-GB" sz="1600" dirty="0">
                <a:solidFill>
                  <a:schemeClr val="tx1"/>
                </a:solidFill>
              </a:rPr>
              <a:t>Develop a communications plan across clusters, agree a </a:t>
            </a:r>
            <a:r>
              <a:rPr lang="en-GB" sz="1600" b="1" dirty="0">
                <a:solidFill>
                  <a:schemeClr val="tx1"/>
                </a:solidFill>
              </a:rPr>
              <a:t>consistent</a:t>
            </a:r>
            <a:r>
              <a:rPr lang="en-GB" sz="1600" dirty="0">
                <a:solidFill>
                  <a:schemeClr val="tx1"/>
                </a:solidFill>
              </a:rPr>
              <a:t> message and </a:t>
            </a:r>
            <a:r>
              <a:rPr lang="en-GB" sz="1600" b="1" dirty="0">
                <a:solidFill>
                  <a:schemeClr val="tx1"/>
                </a:solidFill>
              </a:rPr>
              <a:t>protocols for sharing information-collaborate </a:t>
            </a:r>
            <a:r>
              <a:rPr lang="en-GB" sz="1600" dirty="0">
                <a:solidFill>
                  <a:schemeClr val="tx1"/>
                </a:solidFill>
              </a:rPr>
              <a:t>with key players and agencies.</a:t>
            </a:r>
          </a:p>
          <a:p>
            <a:r>
              <a:rPr lang="en-GB" sz="1600" b="1" dirty="0">
                <a:solidFill>
                  <a:schemeClr val="tx1"/>
                </a:solidFill>
              </a:rPr>
              <a:t>Involvement-</a:t>
            </a:r>
            <a:r>
              <a:rPr lang="en-GB" sz="1600" dirty="0">
                <a:solidFill>
                  <a:schemeClr val="tx1"/>
                </a:solidFill>
              </a:rPr>
              <a:t>include parents in any arrangements-seek their views and use these to shape revised transition programmes.</a:t>
            </a:r>
          </a:p>
          <a:p>
            <a:r>
              <a:rPr lang="en-GB" sz="1600" b="1" dirty="0">
                <a:solidFill>
                  <a:schemeClr val="tx1"/>
                </a:solidFill>
              </a:rPr>
              <a:t>Planning </a:t>
            </a:r>
            <a:r>
              <a:rPr lang="en-GB" sz="1600" dirty="0">
                <a:solidFill>
                  <a:schemeClr val="tx1"/>
                </a:solidFill>
              </a:rPr>
              <a:t>ahead, be transparent about the need to change arrangements, responsive and intentional plans.</a:t>
            </a:r>
          </a:p>
          <a:p>
            <a:r>
              <a:rPr lang="en-GB" sz="1600" b="1" dirty="0">
                <a:solidFill>
                  <a:schemeClr val="tx1"/>
                </a:solidFill>
              </a:rPr>
              <a:t>Respond </a:t>
            </a:r>
            <a:r>
              <a:rPr lang="en-GB" sz="1600" dirty="0">
                <a:solidFill>
                  <a:schemeClr val="tx1"/>
                </a:solidFill>
              </a:rPr>
              <a:t>to concerns and acknowledge you don’t have all the answers, </a:t>
            </a:r>
          </a:p>
          <a:p>
            <a:r>
              <a:rPr lang="en-GB" sz="1600" dirty="0">
                <a:solidFill>
                  <a:schemeClr val="tx1"/>
                </a:solidFill>
              </a:rPr>
              <a:t>Be </a:t>
            </a:r>
            <a:r>
              <a:rPr lang="en-GB" sz="1600" b="1" dirty="0">
                <a:solidFill>
                  <a:schemeClr val="tx1"/>
                </a:solidFill>
              </a:rPr>
              <a:t>transparent</a:t>
            </a:r>
            <a:r>
              <a:rPr lang="en-GB" sz="1600" dirty="0">
                <a:solidFill>
                  <a:schemeClr val="tx1"/>
                </a:solidFill>
              </a:rPr>
              <a:t> about what can and cannot be done safely to environments</a:t>
            </a:r>
          </a:p>
          <a:p>
            <a:r>
              <a:rPr lang="en-GB" sz="1600" b="1" dirty="0">
                <a:solidFill>
                  <a:schemeClr val="tx1"/>
                </a:solidFill>
              </a:rPr>
              <a:t>Adjust</a:t>
            </a:r>
            <a:r>
              <a:rPr lang="en-GB" sz="1600" dirty="0">
                <a:solidFill>
                  <a:schemeClr val="tx1"/>
                </a:solidFill>
              </a:rPr>
              <a:t> </a:t>
            </a:r>
            <a:r>
              <a:rPr lang="en-GB" sz="1600" dirty="0" err="1" smtClean="0">
                <a:solidFill>
                  <a:schemeClr val="tx1"/>
                </a:solidFill>
              </a:rPr>
              <a:t>curriculuar</a:t>
            </a:r>
            <a:r>
              <a:rPr lang="en-GB" sz="1600" dirty="0" smtClean="0">
                <a:solidFill>
                  <a:schemeClr val="tx1"/>
                </a:solidFill>
              </a:rPr>
              <a:t> </a:t>
            </a:r>
            <a:r>
              <a:rPr lang="en-GB" sz="1600" dirty="0">
                <a:solidFill>
                  <a:schemeClr val="tx1"/>
                </a:solidFill>
              </a:rPr>
              <a:t>programmes to ensure </a:t>
            </a:r>
            <a:r>
              <a:rPr lang="en-GB" sz="1600" dirty="0" smtClean="0">
                <a:solidFill>
                  <a:schemeClr val="tx1"/>
                </a:solidFill>
              </a:rPr>
              <a:t>there is enough time for vital post lockdown </a:t>
            </a:r>
            <a:r>
              <a:rPr lang="en-GB" sz="1600" dirty="0" err="1" smtClean="0">
                <a:solidFill>
                  <a:schemeClr val="tx1"/>
                </a:solidFill>
              </a:rPr>
              <a:t>HWB</a:t>
            </a:r>
            <a:r>
              <a:rPr lang="en-GB" sz="1600" dirty="0" smtClean="0">
                <a:solidFill>
                  <a:schemeClr val="tx1"/>
                </a:solidFill>
              </a:rPr>
              <a:t> check ins.</a:t>
            </a:r>
            <a:endParaRPr lang="en-GB" sz="1600" dirty="0">
              <a:solidFill>
                <a:schemeClr val="tx1"/>
              </a:solidFill>
            </a:endParaRPr>
          </a:p>
          <a:p>
            <a:endParaRPr lang="en-GB" dirty="0"/>
          </a:p>
          <a:p>
            <a:endParaRPr lang="en-GB" dirty="0"/>
          </a:p>
        </p:txBody>
      </p:sp>
      <p:sp>
        <p:nvSpPr>
          <p:cNvPr id="3" name="Content Placeholder 2"/>
          <p:cNvSpPr>
            <a:spLocks noGrp="1"/>
          </p:cNvSpPr>
          <p:nvPr>
            <p:ph sz="half" idx="2"/>
          </p:nvPr>
        </p:nvSpPr>
        <p:spPr>
          <a:xfrm>
            <a:off x="6070600" y="1178559"/>
            <a:ext cx="5588000" cy="5019039"/>
          </a:xfrm>
        </p:spPr>
        <p:txBody>
          <a:bodyPr/>
          <a:lstStyle/>
          <a:p>
            <a:r>
              <a:rPr lang="en-GB" dirty="0">
                <a:solidFill>
                  <a:schemeClr val="tx1"/>
                </a:solidFill>
              </a:rPr>
              <a:t>Reflective </a:t>
            </a:r>
            <a:r>
              <a:rPr lang="en-GB" dirty="0" smtClean="0">
                <a:solidFill>
                  <a:schemeClr val="tx1"/>
                </a:solidFill>
              </a:rPr>
              <a:t>questions</a:t>
            </a:r>
          </a:p>
          <a:p>
            <a:r>
              <a:rPr lang="en-GB" sz="1600" dirty="0">
                <a:solidFill>
                  <a:schemeClr val="tx1"/>
                </a:solidFill>
              </a:rPr>
              <a:t>How do you provide opportunities for </a:t>
            </a:r>
            <a:r>
              <a:rPr lang="en-GB" sz="1600" dirty="0" smtClean="0">
                <a:solidFill>
                  <a:schemeClr val="tx1"/>
                </a:solidFill>
              </a:rPr>
              <a:t>young people </a:t>
            </a:r>
            <a:r>
              <a:rPr lang="en-GB" sz="1600" dirty="0">
                <a:solidFill>
                  <a:schemeClr val="tx1"/>
                </a:solidFill>
              </a:rPr>
              <a:t>to talk </a:t>
            </a:r>
            <a:r>
              <a:rPr lang="en-GB" sz="1600" dirty="0" smtClean="0">
                <a:solidFill>
                  <a:schemeClr val="tx1"/>
                </a:solidFill>
              </a:rPr>
              <a:t>and </a:t>
            </a:r>
            <a:r>
              <a:rPr lang="en-GB" sz="1600" b="1" dirty="0">
                <a:solidFill>
                  <a:schemeClr val="tx1"/>
                </a:solidFill>
              </a:rPr>
              <a:t>communicate</a:t>
            </a:r>
            <a:r>
              <a:rPr lang="en-GB" sz="1600" dirty="0">
                <a:solidFill>
                  <a:schemeClr val="tx1"/>
                </a:solidFill>
              </a:rPr>
              <a:t> their feelings and needs? What changes to practice in your situation do you need to make to ensure that children/parents are well supported </a:t>
            </a:r>
            <a:r>
              <a:rPr lang="en-GB" sz="1600" dirty="0" smtClean="0">
                <a:solidFill>
                  <a:schemeClr val="tx1"/>
                </a:solidFill>
              </a:rPr>
              <a:t>?</a:t>
            </a:r>
          </a:p>
          <a:p>
            <a:endParaRPr lang="en-GB" sz="1600" dirty="0">
              <a:solidFill>
                <a:schemeClr val="tx1"/>
              </a:solidFill>
            </a:endParaRPr>
          </a:p>
          <a:p>
            <a:r>
              <a:rPr lang="en-GB" sz="1600" dirty="0">
                <a:solidFill>
                  <a:schemeClr val="tx1"/>
                </a:solidFill>
              </a:rPr>
              <a:t>How are you </a:t>
            </a:r>
            <a:r>
              <a:rPr lang="en-GB" sz="1600" b="1" dirty="0">
                <a:solidFill>
                  <a:schemeClr val="tx1"/>
                </a:solidFill>
              </a:rPr>
              <a:t>involving</a:t>
            </a:r>
            <a:r>
              <a:rPr lang="en-GB" sz="1600" dirty="0">
                <a:solidFill>
                  <a:schemeClr val="tx1"/>
                </a:solidFill>
              </a:rPr>
              <a:t> parents in determining reasonable adjustments to the physical environment to ensure </a:t>
            </a:r>
            <a:r>
              <a:rPr lang="en-GB" sz="1600" dirty="0" smtClean="0">
                <a:solidFill>
                  <a:schemeClr val="tx1"/>
                </a:solidFill>
              </a:rPr>
              <a:t>pupils are </a:t>
            </a:r>
            <a:r>
              <a:rPr lang="en-GB" sz="1600" dirty="0">
                <a:solidFill>
                  <a:schemeClr val="tx1"/>
                </a:solidFill>
              </a:rPr>
              <a:t>able to adhere to physical distancing and can still access resources inside and outdoors? </a:t>
            </a:r>
            <a:endParaRPr lang="en-GB" sz="1600" dirty="0" smtClean="0">
              <a:solidFill>
                <a:schemeClr val="tx1"/>
              </a:solidFill>
            </a:endParaRPr>
          </a:p>
          <a:p>
            <a:endParaRPr lang="en-GB" sz="1600" dirty="0">
              <a:solidFill>
                <a:schemeClr val="tx1"/>
              </a:solidFill>
            </a:endParaRPr>
          </a:p>
          <a:p>
            <a:r>
              <a:rPr lang="en-GB" sz="1600" dirty="0">
                <a:solidFill>
                  <a:schemeClr val="tx1"/>
                </a:solidFill>
              </a:rPr>
              <a:t>To what extent is there </a:t>
            </a:r>
            <a:r>
              <a:rPr lang="en-GB" sz="1600" b="1" dirty="0">
                <a:solidFill>
                  <a:schemeClr val="tx1"/>
                </a:solidFill>
              </a:rPr>
              <a:t>collaboration</a:t>
            </a:r>
            <a:r>
              <a:rPr lang="en-GB" sz="1600" dirty="0">
                <a:solidFill>
                  <a:schemeClr val="tx1"/>
                </a:solidFill>
              </a:rPr>
              <a:t> between </a:t>
            </a:r>
            <a:r>
              <a:rPr lang="en-GB" sz="1600" dirty="0" smtClean="0">
                <a:solidFill>
                  <a:schemeClr val="tx1"/>
                </a:solidFill>
              </a:rPr>
              <a:t>primary and secondary practitioners which </a:t>
            </a:r>
            <a:r>
              <a:rPr lang="en-GB" sz="1600" dirty="0">
                <a:solidFill>
                  <a:schemeClr val="tx1"/>
                </a:solidFill>
              </a:rPr>
              <a:t>is focused on </a:t>
            </a:r>
            <a:r>
              <a:rPr lang="en-GB" sz="1600" b="1" dirty="0">
                <a:solidFill>
                  <a:schemeClr val="tx1"/>
                </a:solidFill>
              </a:rPr>
              <a:t>planning</a:t>
            </a:r>
            <a:r>
              <a:rPr lang="en-GB" sz="1600" dirty="0">
                <a:solidFill>
                  <a:schemeClr val="tx1"/>
                </a:solidFill>
              </a:rPr>
              <a:t> a continuous </a:t>
            </a:r>
            <a:r>
              <a:rPr lang="en-GB" sz="1600" dirty="0" err="1" smtClean="0">
                <a:solidFill>
                  <a:schemeClr val="tx1"/>
                </a:solidFill>
              </a:rPr>
              <a:t>CfE</a:t>
            </a:r>
            <a:r>
              <a:rPr lang="en-GB" sz="1600" dirty="0" smtClean="0">
                <a:solidFill>
                  <a:schemeClr val="tx1"/>
                </a:solidFill>
              </a:rPr>
              <a:t> curriculum </a:t>
            </a:r>
            <a:r>
              <a:rPr lang="en-GB" sz="1600" dirty="0">
                <a:solidFill>
                  <a:schemeClr val="tx1"/>
                </a:solidFill>
              </a:rPr>
              <a:t>experience</a:t>
            </a:r>
            <a:r>
              <a:rPr lang="en-GB" sz="1600" dirty="0" smtClean="0">
                <a:solidFill>
                  <a:schemeClr val="tx1"/>
                </a:solidFill>
              </a:rPr>
              <a:t>.</a:t>
            </a:r>
          </a:p>
          <a:p>
            <a:endParaRPr lang="en-GB" sz="1600" dirty="0">
              <a:solidFill>
                <a:schemeClr val="tx1"/>
              </a:solidFill>
            </a:endParaRPr>
          </a:p>
          <a:p>
            <a:r>
              <a:rPr lang="en-GB" sz="1600" dirty="0">
                <a:solidFill>
                  <a:schemeClr val="tx1"/>
                </a:solidFill>
              </a:rPr>
              <a:t>Have you </a:t>
            </a:r>
            <a:r>
              <a:rPr lang="en-GB" sz="1600" b="1" dirty="0">
                <a:solidFill>
                  <a:schemeClr val="tx1"/>
                </a:solidFill>
              </a:rPr>
              <a:t>adjusted</a:t>
            </a:r>
            <a:r>
              <a:rPr lang="en-GB" sz="1600" dirty="0">
                <a:solidFill>
                  <a:schemeClr val="tx1"/>
                </a:solidFill>
              </a:rPr>
              <a:t> the </a:t>
            </a:r>
            <a:r>
              <a:rPr lang="en-GB" sz="1600" dirty="0" err="1" smtClean="0">
                <a:solidFill>
                  <a:schemeClr val="tx1"/>
                </a:solidFill>
              </a:rPr>
              <a:t>CfE</a:t>
            </a:r>
            <a:r>
              <a:rPr lang="en-GB" sz="1600" dirty="0" smtClean="0">
                <a:solidFill>
                  <a:schemeClr val="tx1"/>
                </a:solidFill>
              </a:rPr>
              <a:t> </a:t>
            </a:r>
            <a:r>
              <a:rPr lang="en-GB" sz="1600" dirty="0">
                <a:solidFill>
                  <a:schemeClr val="tx1"/>
                </a:solidFill>
              </a:rPr>
              <a:t>level planners to ensure </a:t>
            </a:r>
            <a:r>
              <a:rPr lang="en-GB" sz="1600" dirty="0" smtClean="0">
                <a:solidFill>
                  <a:schemeClr val="tx1"/>
                </a:solidFill>
              </a:rPr>
              <a:t>young people have </a:t>
            </a:r>
            <a:r>
              <a:rPr lang="en-GB" sz="1600" dirty="0">
                <a:solidFill>
                  <a:schemeClr val="tx1"/>
                </a:solidFill>
              </a:rPr>
              <a:t>increased possibilities to talk, to </a:t>
            </a:r>
            <a:r>
              <a:rPr lang="en-GB" sz="1600" dirty="0" smtClean="0">
                <a:solidFill>
                  <a:schemeClr val="tx1"/>
                </a:solidFill>
              </a:rPr>
              <a:t>learn and play </a:t>
            </a:r>
            <a:r>
              <a:rPr lang="en-GB" sz="1600" dirty="0">
                <a:solidFill>
                  <a:schemeClr val="tx1"/>
                </a:solidFill>
              </a:rPr>
              <a:t>outside more often </a:t>
            </a:r>
            <a:r>
              <a:rPr lang="en-GB" sz="1600" dirty="0" smtClean="0">
                <a:solidFill>
                  <a:schemeClr val="tx1"/>
                </a:solidFill>
              </a:rPr>
              <a:t>than </a:t>
            </a:r>
            <a:r>
              <a:rPr lang="en-GB" sz="1600" dirty="0">
                <a:solidFill>
                  <a:schemeClr val="tx1"/>
                </a:solidFill>
              </a:rPr>
              <a:t>inside?</a:t>
            </a:r>
          </a:p>
          <a:p>
            <a:endParaRPr lang="en-GB" dirty="0"/>
          </a:p>
        </p:txBody>
      </p:sp>
    </p:spTree>
    <p:extLst>
      <p:ext uri="{BB962C8B-B14F-4D97-AF65-F5344CB8AC3E}">
        <p14:creationId xmlns:p14="http://schemas.microsoft.com/office/powerpoint/2010/main" val="3402972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etadata xmlns="http://www.objective.com/ecm/document/metadata/53D26341A57B383EE0540010E0463CCA" version="1.0.0">
  <systemFields>
    <field name="Objective-Id">
      <value order="0">A28387481</value>
    </field>
    <field name="Objective-Title">
      <value order="0">Early Years-Transitions-supporting in the new contextLTMBv4</value>
    </field>
    <field name="Objective-Description">
      <value order="0"/>
    </field>
    <field name="Objective-CreationStamp">
      <value order="0">2020-05-15T13:33:26Z</value>
    </field>
    <field name="Objective-IsApproved">
      <value order="0">false</value>
    </field>
    <field name="Objective-IsPublished">
      <value order="0">false</value>
    </field>
    <field name="Objective-DatePublished">
      <value order="0"/>
    </field>
    <field name="Objective-ModificationStamp">
      <value order="0">2020-05-15T14:19:11Z</value>
    </field>
    <field name="Objective-Owner">
      <value order="0">Chalmers, Lauren   L  (U445949)</value>
    </field>
    <field name="Objective-Path">
      <value order="0">Objective Global Folder:SG File Plan:Administration:Corporate strategy:Strategy and change:Corporate strategy: Strategy and change:Education Scotland: Corporate Services and Governance: Covid 19: ES Recovery Plan 2020-21: Workstream F - Transitions in the new context: 2020-2025</value>
    </field>
    <field name="Objective-Parent">
      <value order="0">Education Scotland: Corporate Services and Governance: Covid 19: ES Recovery Plan 2020-21: Workstream F - Transitions in the new context: 2020-2025</value>
    </field>
    <field name="Objective-State">
      <value order="0">Being Drafted</value>
    </field>
    <field name="Objective-VersionId">
      <value order="0">vA41182303</value>
    </field>
    <field name="Objective-Version">
      <value order="0">0.1</value>
    </field>
    <field name="Objective-VersionNumber">
      <value order="0">1</value>
    </field>
    <field name="Objective-VersionComment">
      <value order="0">First version</value>
    </field>
    <field name="Objective-FileNumber">
      <value order="0">PROJ/40662</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Props1.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673</TotalTime>
  <Words>2629</Words>
  <Application>Microsoft Office PowerPoint</Application>
  <PresentationFormat>Widescreen</PresentationFormat>
  <Paragraphs>184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Primary transitions in the new context</vt:lpstr>
      <vt:lpstr>Transitions matter - to me</vt:lpstr>
      <vt:lpstr>Communication: connecting and reconnecting</vt:lpstr>
      <vt:lpstr>Supporting children’s multiple transitions</vt:lpstr>
      <vt:lpstr>PowerPoint Presentation</vt:lpstr>
      <vt:lpstr>PowerPoint Presentation</vt:lpstr>
      <vt:lpstr>Advice and reflective questions: transitions from primary P7 to secondary S1 - a vertical transition</vt:lpstr>
      <vt:lpstr>PowerPoint Presentation</vt:lpstr>
      <vt:lpstr>Advice and reflective questions: transitions from one primary stage to another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Taylor</dc:creator>
  <cp:lastModifiedBy>Stevenson J (Jeremy)</cp:lastModifiedBy>
  <cp:revision>51</cp:revision>
  <dcterms:created xsi:type="dcterms:W3CDTF">2020-05-10T19:24:00Z</dcterms:created>
  <dcterms:modified xsi:type="dcterms:W3CDTF">2020-05-22T09:41:03Z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A28387481</vt:lpwstr>
  </property>
  <property fmtid="{D5CDD505-2E9C-101B-9397-08002B2CF9AE}" pid="4" name="Objective-Title">
    <vt:lpwstr>Early Years-Transitions-supporting in the new contextLTMBv4</vt:lpwstr>
  </property>
  <property fmtid="{D5CDD505-2E9C-101B-9397-08002B2CF9AE}" pid="5" name="Objective-Description">
    <vt:lpwstr/>
  </property>
  <property fmtid="{D5CDD505-2E9C-101B-9397-08002B2CF9AE}" pid="6" name="Objective-CreationStamp">
    <vt:filetime>2020-05-15T13:33:26Z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2020-05-15T14:19:11Z</vt:filetime>
  </property>
  <property fmtid="{D5CDD505-2E9C-101B-9397-08002B2CF9AE}" pid="11" name="Objective-Owner">
    <vt:lpwstr>Chalmers, Lauren   L  (U445949)</vt:lpwstr>
  </property>
  <property fmtid="{D5CDD505-2E9C-101B-9397-08002B2CF9AE}" pid="12" name="Objective-Path">
    <vt:lpwstr>Objective Global Folder:SG File Plan:Administration:Corporate strategy:Strategy and change:Corporate strategy: Strategy and change:Education Scotland: Corporate Services and Governance: Covid 19: ES Recovery Plan 2020-21: Workstream F - Transitions in the</vt:lpwstr>
  </property>
  <property fmtid="{D5CDD505-2E9C-101B-9397-08002B2CF9AE}" pid="13" name="Objective-Parent">
    <vt:lpwstr>Education Scotland: Corporate Services and Governance: Covid 19: ES Recovery Plan 2020-21: Workstream F - Transitions in the new context: 2020-2025</vt:lpwstr>
  </property>
  <property fmtid="{D5CDD505-2E9C-101B-9397-08002B2CF9AE}" pid="14" name="Objective-State">
    <vt:lpwstr>Being Drafted</vt:lpwstr>
  </property>
  <property fmtid="{D5CDD505-2E9C-101B-9397-08002B2CF9AE}" pid="15" name="Objective-VersionId">
    <vt:lpwstr>vA41182303</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PROJ/40662</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ies>
</file>