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6" r:id="rId2"/>
    <p:sldId id="257" r:id="rId3"/>
    <p:sldId id="258" r:id="rId4"/>
    <p:sldId id="259" r:id="rId5"/>
    <p:sldId id="273" r:id="rId6"/>
    <p:sldId id="260" r:id="rId7"/>
    <p:sldId id="268" r:id="rId8"/>
    <p:sldId id="261" r:id="rId9"/>
    <p:sldId id="262" r:id="rId10"/>
    <p:sldId id="263" r:id="rId11"/>
    <p:sldId id="264" r:id="rId12"/>
    <p:sldId id="265" r:id="rId13"/>
    <p:sldId id="266" r:id="rId14"/>
    <p:sldId id="269" r:id="rId15"/>
    <p:sldId id="270" r:id="rId16"/>
    <p:sldId id="271" r:id="rId17"/>
    <p:sldId id="274" r:id="rId18"/>
    <p:sldId id="272" r:id="rId19"/>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58261" autoAdjust="0"/>
  </p:normalViewPr>
  <p:slideViewPr>
    <p:cSldViewPr>
      <p:cViewPr>
        <p:scale>
          <a:sx n="42" d="100"/>
          <a:sy n="42" d="100"/>
        </p:scale>
        <p:origin x="-1968"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161B10D6-DCDA-427D-93E0-B68BF12C499A}" type="datetimeFigureOut">
              <a:rPr lang="en-GB" smtClean="0"/>
              <a:pPr/>
              <a:t>16/10/2018</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ED6B490E-76DB-4D26-8BAC-2F5EE01111AE}" type="slidenum">
              <a:rPr lang="en-GB" smtClean="0"/>
              <a:pPr/>
              <a:t>‹#›</a:t>
            </a:fld>
            <a:endParaRPr lang="en-GB"/>
          </a:p>
        </p:txBody>
      </p:sp>
    </p:spTree>
    <p:extLst>
      <p:ext uri="{BB962C8B-B14F-4D97-AF65-F5344CB8AC3E}">
        <p14:creationId xmlns:p14="http://schemas.microsoft.com/office/powerpoint/2010/main" val="20443308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ED6B490E-76DB-4D26-8BAC-2F5EE01111AE}" type="slidenum">
              <a:rPr lang="en-GB" smtClean="0"/>
              <a:pPr/>
              <a:t>1</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b="1" dirty="0" smtClean="0">
                <a:solidFill>
                  <a:srgbClr val="FF0000"/>
                </a:solidFill>
              </a:rPr>
              <a:t>Louise</a:t>
            </a:r>
          </a:p>
          <a:p>
            <a:endParaRPr lang="en-GB" dirty="0" smtClean="0"/>
          </a:p>
          <a:p>
            <a:r>
              <a:rPr lang="en-GB" b="1" dirty="0" smtClean="0"/>
              <a:t>Why &amp; Who</a:t>
            </a:r>
            <a:r>
              <a:rPr lang="en-GB" dirty="0" smtClean="0"/>
              <a:t>: Takes overall responsibility to ensure all paperwork completed etc.</a:t>
            </a:r>
            <a:r>
              <a:rPr lang="en-GB" baseline="0" dirty="0" smtClean="0"/>
              <a:t> Should not always be most experienced person – must allow for development of newer interviewers.</a:t>
            </a:r>
          </a:p>
          <a:p>
            <a:endParaRPr lang="en-GB" dirty="0" smtClean="0"/>
          </a:p>
          <a:p>
            <a:r>
              <a:rPr lang="en-GB" sz="1200" b="1" kern="1200" dirty="0" smtClean="0">
                <a:solidFill>
                  <a:schemeClr val="tx1"/>
                </a:solidFill>
                <a:latin typeface="+mn-lt"/>
                <a:ea typeface="+mn-ea"/>
                <a:cs typeface="+mn-cs"/>
              </a:rPr>
              <a:t>Discussion</a:t>
            </a:r>
            <a:r>
              <a:rPr lang="en-GB" sz="1200" kern="1200" dirty="0" smtClean="0">
                <a:solidFill>
                  <a:schemeClr val="tx1"/>
                </a:solidFill>
                <a:latin typeface="+mn-lt"/>
                <a:ea typeface="+mn-ea"/>
                <a:cs typeface="+mn-cs"/>
              </a:rPr>
              <a:t>: use flip chart. What do people think are the pros and cons of interviewing with their own ATM/ TM/ DM.</a:t>
            </a:r>
          </a:p>
          <a:p>
            <a:r>
              <a:rPr lang="en-GB" sz="1200" b="0" kern="1200" dirty="0" smtClean="0">
                <a:solidFill>
                  <a:schemeClr val="tx1"/>
                </a:solidFill>
                <a:latin typeface="+mn-lt"/>
                <a:ea typeface="+mn-ea"/>
                <a:cs typeface="+mn-cs"/>
              </a:rPr>
              <a:t>Examples</a:t>
            </a:r>
            <a:r>
              <a:rPr lang="en-GB" sz="1200" kern="1200" baseline="0" dirty="0" smtClean="0">
                <a:solidFill>
                  <a:schemeClr val="tx1"/>
                </a:solidFill>
                <a:latin typeface="+mn-lt"/>
                <a:ea typeface="+mn-ea"/>
                <a:cs typeface="+mn-cs"/>
              </a:rPr>
              <a:t>: </a:t>
            </a:r>
            <a:r>
              <a:rPr lang="en-GB" sz="1200" kern="1200" dirty="0" smtClean="0">
                <a:solidFill>
                  <a:schemeClr val="tx1"/>
                </a:solidFill>
                <a:latin typeface="+mn-lt"/>
                <a:ea typeface="+mn-ea"/>
                <a:cs typeface="+mn-cs"/>
              </a:rPr>
              <a:t>Pros – person knows the team when recruiting for specific team, know each other – increased confidence,</a:t>
            </a:r>
            <a:r>
              <a:rPr lang="en-GB" sz="1200" kern="1200" baseline="0" dirty="0" smtClean="0">
                <a:solidFill>
                  <a:schemeClr val="tx1"/>
                </a:solidFill>
                <a:latin typeface="+mn-lt"/>
                <a:ea typeface="+mn-ea"/>
                <a:cs typeface="+mn-cs"/>
              </a:rPr>
              <a:t> able to ‘bounce’ off each other to get best from candidate etc. Cons - </a:t>
            </a:r>
            <a:r>
              <a:rPr lang="en-GB" sz="1200" kern="1200" dirty="0" smtClean="0">
                <a:solidFill>
                  <a:schemeClr val="tx1"/>
                </a:solidFill>
                <a:latin typeface="+mn-lt"/>
                <a:ea typeface="+mn-ea"/>
                <a:cs typeface="+mn-cs"/>
              </a:rPr>
              <a:t>power dynamic (some may feel they need to do as their manager says, </a:t>
            </a:r>
            <a:r>
              <a:rPr lang="en-GB" sz="1200" kern="1200" dirty="0" err="1" smtClean="0">
                <a:solidFill>
                  <a:schemeClr val="tx1"/>
                </a:solidFill>
                <a:latin typeface="+mn-lt"/>
                <a:ea typeface="+mn-ea"/>
                <a:cs typeface="+mn-cs"/>
              </a:rPr>
              <a:t>ie</a:t>
            </a:r>
            <a:r>
              <a:rPr lang="en-GB" sz="1200" kern="1200" dirty="0" smtClean="0">
                <a:solidFill>
                  <a:schemeClr val="tx1"/>
                </a:solidFill>
                <a:latin typeface="+mn-lt"/>
                <a:ea typeface="+mn-ea"/>
                <a:cs typeface="+mn-cs"/>
              </a:rPr>
              <a:t> when disagreements</a:t>
            </a:r>
            <a:r>
              <a:rPr lang="en-GB" sz="1200" kern="1200" baseline="0" dirty="0" smtClean="0">
                <a:solidFill>
                  <a:schemeClr val="tx1"/>
                </a:solidFill>
                <a:latin typeface="+mn-lt"/>
                <a:ea typeface="+mn-ea"/>
                <a:cs typeface="+mn-cs"/>
              </a:rPr>
              <a:t> re scores)</a:t>
            </a:r>
            <a:r>
              <a:rPr lang="en-GB" sz="1200" kern="1200" dirty="0" smtClean="0">
                <a:solidFill>
                  <a:schemeClr val="tx1"/>
                </a:solidFill>
                <a:latin typeface="+mn-lt"/>
                <a:ea typeface="+mn-ea"/>
                <a:cs typeface="+mn-cs"/>
              </a:rPr>
              <a:t>, don’t get the experience of interviewing with others (new ideas, confidence building) </a:t>
            </a:r>
          </a:p>
          <a:p>
            <a:endParaRPr lang="en-GB" sz="1200" kern="1200" dirty="0" smtClean="0">
              <a:solidFill>
                <a:schemeClr val="tx1"/>
              </a:solidFill>
              <a:latin typeface="+mn-lt"/>
              <a:ea typeface="+mn-ea"/>
              <a:cs typeface="+mn-cs"/>
            </a:endParaRPr>
          </a:p>
          <a:p>
            <a:r>
              <a:rPr lang="en-GB" sz="1200" b="1" kern="1200" dirty="0" smtClean="0">
                <a:solidFill>
                  <a:schemeClr val="tx1"/>
                </a:solidFill>
                <a:latin typeface="+mn-lt"/>
                <a:ea typeface="+mn-ea"/>
                <a:cs typeface="+mn-cs"/>
              </a:rPr>
              <a:t>Lead interviewer responsible for</a:t>
            </a:r>
            <a:r>
              <a:rPr lang="en-GB" sz="1200" kern="1200" dirty="0" smtClean="0">
                <a:solidFill>
                  <a:schemeClr val="tx1"/>
                </a:solidFill>
                <a:latin typeface="+mn-lt"/>
                <a:ea typeface="+mn-ea"/>
                <a:cs typeface="+mn-cs"/>
              </a:rPr>
              <a:t>: ensuring consistent marking, all sections completed</a:t>
            </a:r>
            <a:r>
              <a:rPr lang="en-GB" sz="1200" kern="1200" baseline="0" dirty="0" smtClean="0">
                <a:solidFill>
                  <a:schemeClr val="tx1"/>
                </a:solidFill>
                <a:latin typeface="+mn-lt"/>
                <a:ea typeface="+mn-ea"/>
                <a:cs typeface="+mn-cs"/>
              </a:rPr>
              <a:t> </a:t>
            </a:r>
            <a:r>
              <a:rPr lang="en-GB" sz="1200" kern="1200" dirty="0" smtClean="0">
                <a:solidFill>
                  <a:schemeClr val="tx1"/>
                </a:solidFill>
                <a:latin typeface="+mn-lt"/>
                <a:ea typeface="+mn-ea"/>
                <a:cs typeface="+mn-cs"/>
              </a:rPr>
              <a:t>throughout interview pack, feedback completed at the back (give reasons why important), legal reasons behind why paperwork must be completed fully.</a:t>
            </a:r>
          </a:p>
          <a:p>
            <a:r>
              <a:rPr lang="en-GB" sz="1200" kern="1200" dirty="0" smtClean="0">
                <a:solidFill>
                  <a:schemeClr val="tx1"/>
                </a:solidFill>
                <a:latin typeface="+mn-lt"/>
                <a:ea typeface="+mn-ea"/>
                <a:cs typeface="+mn-cs"/>
              </a:rPr>
              <a:t>Deciding which option questions to ask – final decision.</a:t>
            </a:r>
          </a:p>
          <a:p>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smtClean="0"/>
              <a:t>Remember any delay in getting completed paperwork to HR could result in a delay to checks being started. Scoring must be filled out on the back, added up correctly.</a:t>
            </a:r>
          </a:p>
          <a:p>
            <a:endParaRPr lang="en-GB" dirty="0"/>
          </a:p>
        </p:txBody>
      </p:sp>
      <p:sp>
        <p:nvSpPr>
          <p:cNvPr id="4" name="Slide Number Placeholder 3"/>
          <p:cNvSpPr>
            <a:spLocks noGrp="1"/>
          </p:cNvSpPr>
          <p:nvPr>
            <p:ph type="sldNum" sz="quarter" idx="10"/>
          </p:nvPr>
        </p:nvSpPr>
        <p:spPr/>
        <p:txBody>
          <a:bodyPr/>
          <a:lstStyle/>
          <a:p>
            <a:fld id="{ED6B490E-76DB-4D26-8BAC-2F5EE01111AE}" type="slidenum">
              <a:rPr lang="en-GB" smtClean="0"/>
              <a:pPr/>
              <a:t>10</a:t>
            </a:fld>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pPr>
              <a:buFont typeface="Arial" pitchFamily="34" charset="0"/>
              <a:buNone/>
            </a:pPr>
            <a:r>
              <a:rPr lang="en-GB" b="1" dirty="0" smtClean="0">
                <a:solidFill>
                  <a:srgbClr val="FF0000"/>
                </a:solidFill>
              </a:rPr>
              <a:t>Louise</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b="1" kern="1200" dirty="0" smtClean="0">
                <a:solidFill>
                  <a:schemeClr val="tx1"/>
                </a:solidFill>
                <a:latin typeface="+mn-lt"/>
                <a:ea typeface="+mn-ea"/>
                <a:cs typeface="+mn-cs"/>
              </a:rPr>
              <a:t>Small talk &amp; reassurance</a:t>
            </a:r>
            <a:r>
              <a:rPr lang="en-GB" sz="1200" kern="1200" dirty="0" smtClean="0">
                <a:solidFill>
                  <a:schemeClr val="tx1"/>
                </a:solidFill>
                <a:latin typeface="+mn-lt"/>
                <a:ea typeface="+mn-ea"/>
                <a:cs typeface="+mn-cs"/>
              </a:rPr>
              <a:t>:</a:t>
            </a:r>
          </a:p>
          <a:p>
            <a:pPr>
              <a:buFont typeface="Arial" pitchFamily="34" charset="0"/>
              <a:buChar char="•"/>
            </a:pPr>
            <a:r>
              <a:rPr lang="en-GB" sz="1200" kern="1200" dirty="0" smtClean="0">
                <a:solidFill>
                  <a:schemeClr val="tx1"/>
                </a:solidFill>
                <a:latin typeface="+mn-lt"/>
                <a:ea typeface="+mn-ea"/>
                <a:cs typeface="+mn-cs"/>
              </a:rPr>
              <a:t>Be welcoming. Collecting</a:t>
            </a:r>
            <a:r>
              <a:rPr lang="en-GB" sz="1200" kern="1200" baseline="0" dirty="0" smtClean="0">
                <a:solidFill>
                  <a:schemeClr val="tx1"/>
                </a:solidFill>
                <a:latin typeface="+mn-lt"/>
                <a:ea typeface="+mn-ea"/>
                <a:cs typeface="+mn-cs"/>
              </a:rPr>
              <a:t> the person from reception – important to reassure if nervous, make small talk, prepare them for other person in room etc.</a:t>
            </a:r>
            <a:endParaRPr lang="en-GB" sz="1200" kern="1200" dirty="0" smtClean="0">
              <a:solidFill>
                <a:schemeClr val="tx1"/>
              </a:solidFill>
              <a:latin typeface="+mn-lt"/>
              <a:ea typeface="+mn-ea"/>
              <a:cs typeface="+mn-cs"/>
            </a:endParaRPr>
          </a:p>
          <a:p>
            <a:pPr>
              <a:buFont typeface="Arial" pitchFamily="34" charset="0"/>
              <a:buChar char="•"/>
            </a:pPr>
            <a:r>
              <a:rPr lang="en-GB" sz="1200" kern="1200" dirty="0" smtClean="0">
                <a:solidFill>
                  <a:schemeClr val="tx1"/>
                </a:solidFill>
                <a:latin typeface="+mn-lt"/>
                <a:ea typeface="+mn-ea"/>
                <a:cs typeface="+mn-cs"/>
              </a:rPr>
              <a:t>Maintain eye contact as much as possible and demonstrate that you’re interested in what the person has to say (this</a:t>
            </a:r>
            <a:r>
              <a:rPr lang="en-GB" sz="1200" kern="1200" baseline="0" dirty="0" smtClean="0">
                <a:solidFill>
                  <a:schemeClr val="tx1"/>
                </a:solidFill>
                <a:latin typeface="+mn-lt"/>
                <a:ea typeface="+mn-ea"/>
                <a:cs typeface="+mn-cs"/>
              </a:rPr>
              <a:t> comes into when asking questions too – don’t just look down at your notes, write the whole time a person is answering. If you can’t take bullet points notes do you need to write everything down if the other person is?)</a:t>
            </a:r>
            <a:endParaRPr lang="en-GB" sz="1200" kern="1200" dirty="0" smtClean="0">
              <a:solidFill>
                <a:schemeClr val="tx1"/>
              </a:solidFill>
              <a:latin typeface="+mn-lt"/>
              <a:ea typeface="+mn-ea"/>
              <a:cs typeface="+mn-cs"/>
            </a:endParaRPr>
          </a:p>
          <a:p>
            <a:pPr>
              <a:buFont typeface="Arial" pitchFamily="34" charset="0"/>
              <a:buChar char="•"/>
            </a:pPr>
            <a:r>
              <a:rPr lang="en-GB" sz="1200" kern="1200" dirty="0" smtClean="0">
                <a:solidFill>
                  <a:schemeClr val="tx1"/>
                </a:solidFill>
                <a:latin typeface="+mn-lt"/>
                <a:ea typeface="+mn-ea"/>
                <a:cs typeface="+mn-cs"/>
              </a:rPr>
              <a:t>The ability to conduct a formal interview in an informal style is important – it allows the candidate to be put at their ease.</a:t>
            </a:r>
            <a:r>
              <a:rPr lang="en-GB" sz="1200" kern="1200" baseline="0" dirty="0" smtClean="0">
                <a:solidFill>
                  <a:schemeClr val="tx1"/>
                </a:solidFill>
                <a:latin typeface="+mn-lt"/>
                <a:ea typeface="+mn-ea"/>
                <a:cs typeface="+mn-cs"/>
              </a:rPr>
              <a:t> Try to demonstrate and </a:t>
            </a:r>
            <a:r>
              <a:rPr lang="en-GB" sz="1200" kern="1200" dirty="0" smtClean="0">
                <a:solidFill>
                  <a:schemeClr val="tx1"/>
                </a:solidFill>
                <a:latin typeface="+mn-lt"/>
                <a:ea typeface="+mn-ea"/>
                <a:cs typeface="+mn-cs"/>
              </a:rPr>
              <a:t>have empathy with their nerves.</a:t>
            </a:r>
            <a:r>
              <a:rPr lang="en-GB" sz="1200" kern="1200" baseline="0" dirty="0" smtClean="0">
                <a:solidFill>
                  <a:schemeClr val="tx1"/>
                </a:solidFill>
                <a:latin typeface="+mn-lt"/>
                <a:ea typeface="+mn-ea"/>
                <a:cs typeface="+mn-cs"/>
              </a:rPr>
              <a:t> Find a way of </a:t>
            </a:r>
            <a:r>
              <a:rPr lang="en-GB" sz="1200" kern="1200" dirty="0" smtClean="0">
                <a:solidFill>
                  <a:schemeClr val="tx1"/>
                </a:solidFill>
                <a:latin typeface="+mn-lt"/>
                <a:ea typeface="+mn-ea"/>
                <a:cs typeface="+mn-cs"/>
              </a:rPr>
              <a:t>bringing them out of themselves if they are struggling due to nerves - asking them about what they like about their current job/how</a:t>
            </a:r>
            <a:r>
              <a:rPr lang="en-GB" sz="1200" kern="1200" baseline="0" dirty="0" smtClean="0">
                <a:solidFill>
                  <a:schemeClr val="tx1"/>
                </a:solidFill>
                <a:latin typeface="+mn-lt"/>
                <a:ea typeface="+mn-ea"/>
                <a:cs typeface="+mn-cs"/>
              </a:rPr>
              <a:t> they got here – anything.</a:t>
            </a:r>
            <a:r>
              <a:rPr lang="en-GB" sz="1200" kern="1200" dirty="0" smtClean="0">
                <a:solidFill>
                  <a:schemeClr val="tx1"/>
                </a:solidFill>
                <a:latin typeface="+mn-lt"/>
                <a:ea typeface="+mn-ea"/>
                <a:cs typeface="+mn-cs"/>
              </a:rPr>
              <a:t> </a:t>
            </a:r>
          </a:p>
          <a:p>
            <a:pPr>
              <a:buFont typeface="Arial" pitchFamily="34" charset="0"/>
              <a:buChar char="•"/>
            </a:pPr>
            <a:r>
              <a:rPr lang="en-GB" sz="1200" kern="1200" dirty="0" smtClean="0">
                <a:solidFill>
                  <a:schemeClr val="tx1"/>
                </a:solidFill>
                <a:latin typeface="+mn-lt"/>
                <a:ea typeface="+mn-ea"/>
                <a:cs typeface="+mn-cs"/>
              </a:rPr>
              <a:t>All</a:t>
            </a:r>
            <a:r>
              <a:rPr lang="en-GB" sz="1200" kern="1200" baseline="0" dirty="0" smtClean="0">
                <a:solidFill>
                  <a:schemeClr val="tx1"/>
                </a:solidFill>
                <a:latin typeface="+mn-lt"/>
                <a:ea typeface="+mn-ea"/>
                <a:cs typeface="+mn-cs"/>
              </a:rPr>
              <a:t> interviewers should be a</a:t>
            </a:r>
            <a:r>
              <a:rPr lang="en-GB" sz="1200" kern="1200" dirty="0" smtClean="0">
                <a:solidFill>
                  <a:schemeClr val="tx1"/>
                </a:solidFill>
                <a:latin typeface="+mn-lt"/>
                <a:ea typeface="+mn-ea"/>
                <a:cs typeface="+mn-cs"/>
              </a:rPr>
              <a:t>ble to project a confidence and passion for what we do/the job/our</a:t>
            </a:r>
            <a:r>
              <a:rPr lang="en-GB" sz="1200" kern="1200" baseline="0" dirty="0" smtClean="0">
                <a:solidFill>
                  <a:schemeClr val="tx1"/>
                </a:solidFill>
                <a:latin typeface="+mn-lt"/>
                <a:ea typeface="+mn-ea"/>
                <a:cs typeface="+mn-cs"/>
              </a:rPr>
              <a:t> service </a:t>
            </a:r>
            <a:r>
              <a:rPr lang="en-GB" sz="1200" kern="1200" dirty="0" smtClean="0">
                <a:solidFill>
                  <a:schemeClr val="tx1"/>
                </a:solidFill>
                <a:latin typeface="+mn-lt"/>
                <a:ea typeface="+mn-ea"/>
                <a:cs typeface="+mn-cs"/>
              </a:rPr>
              <a:t>users – this will help the person feel at ease and that ‘they have come to the right place’.</a:t>
            </a:r>
          </a:p>
          <a:p>
            <a:r>
              <a:rPr lang="en-GB" sz="1200" kern="1200" dirty="0" smtClean="0">
                <a:solidFill>
                  <a:schemeClr val="tx1"/>
                </a:solidFill>
                <a:latin typeface="+mn-lt"/>
                <a:ea typeface="+mn-ea"/>
                <a:cs typeface="+mn-cs"/>
              </a:rPr>
              <a:t>We</a:t>
            </a:r>
            <a:r>
              <a:rPr lang="en-GB" sz="1200" kern="1200" baseline="0" dirty="0" smtClean="0">
                <a:solidFill>
                  <a:schemeClr val="tx1"/>
                </a:solidFill>
                <a:latin typeface="+mn-lt"/>
                <a:ea typeface="+mn-ea"/>
                <a:cs typeface="+mn-cs"/>
              </a:rPr>
              <a:t>, as interviewers, need to be able to </a:t>
            </a:r>
            <a:r>
              <a:rPr lang="en-GB" sz="1200" kern="1200" dirty="0" smtClean="0">
                <a:solidFill>
                  <a:schemeClr val="tx1"/>
                </a:solidFill>
                <a:latin typeface="+mn-lt"/>
                <a:ea typeface="+mn-ea"/>
                <a:cs typeface="+mn-cs"/>
              </a:rPr>
              <a:t>show our values of person centeredness in action</a:t>
            </a:r>
            <a:r>
              <a:rPr lang="en-GB" sz="1200" kern="1200" baseline="0" dirty="0" smtClean="0">
                <a:solidFill>
                  <a:schemeClr val="tx1"/>
                </a:solidFill>
                <a:latin typeface="+mn-lt"/>
                <a:ea typeface="+mn-ea"/>
                <a:cs typeface="+mn-cs"/>
              </a:rPr>
              <a:t>. Th</a:t>
            </a:r>
            <a:r>
              <a:rPr lang="en-GB" sz="1200" kern="1200" dirty="0" smtClean="0">
                <a:solidFill>
                  <a:schemeClr val="tx1"/>
                </a:solidFill>
                <a:latin typeface="+mn-lt"/>
                <a:ea typeface="+mn-ea"/>
                <a:cs typeface="+mn-cs"/>
              </a:rPr>
              <a:t>e</a:t>
            </a:r>
            <a:r>
              <a:rPr lang="en-GB" sz="1200" kern="1200" baseline="0" dirty="0" smtClean="0">
                <a:solidFill>
                  <a:schemeClr val="tx1"/>
                </a:solidFill>
                <a:latin typeface="+mn-lt"/>
                <a:ea typeface="+mn-ea"/>
                <a:cs typeface="+mn-cs"/>
              </a:rPr>
              <a:t> </a:t>
            </a:r>
            <a:r>
              <a:rPr lang="en-GB" sz="1200" kern="1200" dirty="0" smtClean="0">
                <a:solidFill>
                  <a:schemeClr val="tx1"/>
                </a:solidFill>
                <a:latin typeface="+mn-lt"/>
                <a:ea typeface="+mn-ea"/>
                <a:cs typeface="+mn-cs"/>
              </a:rPr>
              <a:t> language we use – never use clients instead of our users/or the people we support. Do not say things like you will </a:t>
            </a:r>
            <a:r>
              <a:rPr lang="en-GB" sz="1200" b="1" kern="1200" dirty="0" smtClean="0">
                <a:solidFill>
                  <a:schemeClr val="tx1"/>
                </a:solidFill>
                <a:latin typeface="+mn-lt"/>
                <a:ea typeface="+mn-ea"/>
                <a:cs typeface="+mn-cs"/>
              </a:rPr>
              <a:t>do</a:t>
            </a:r>
            <a:r>
              <a:rPr lang="en-GB" sz="1200" kern="1200" dirty="0" smtClean="0">
                <a:solidFill>
                  <a:schemeClr val="tx1"/>
                </a:solidFill>
                <a:latin typeface="+mn-lt"/>
                <a:ea typeface="+mn-ea"/>
                <a:cs typeface="+mn-cs"/>
              </a:rPr>
              <a:t> personal care.</a:t>
            </a:r>
            <a:r>
              <a:rPr lang="en-GB" sz="1200" kern="1200" baseline="0" dirty="0" smtClean="0">
                <a:solidFill>
                  <a:schemeClr val="tx1"/>
                </a:solidFill>
                <a:latin typeface="+mn-lt"/>
                <a:ea typeface="+mn-ea"/>
                <a:cs typeface="+mn-cs"/>
              </a:rPr>
              <a:t> Say instead - </a:t>
            </a:r>
            <a:r>
              <a:rPr lang="en-GB" sz="1200" kern="1200" dirty="0" smtClean="0">
                <a:solidFill>
                  <a:schemeClr val="tx1"/>
                </a:solidFill>
                <a:latin typeface="+mn-lt"/>
                <a:ea typeface="+mn-ea"/>
                <a:cs typeface="+mn-cs"/>
              </a:rPr>
              <a:t>the personal care that a user wishes / needs us to support them with</a:t>
            </a:r>
            <a:r>
              <a:rPr lang="en-GB" sz="1200" kern="1200" baseline="0" dirty="0" smtClean="0">
                <a:solidFill>
                  <a:schemeClr val="tx1"/>
                </a:solidFill>
                <a:latin typeface="+mn-lt"/>
                <a:ea typeface="+mn-ea"/>
                <a:cs typeface="+mn-cs"/>
              </a:rPr>
              <a:t> etc.</a:t>
            </a:r>
            <a:endParaRPr lang="en-GB" dirty="0" smtClean="0"/>
          </a:p>
          <a:p>
            <a:pPr>
              <a:buFont typeface="Arial" pitchFamily="34" charset="0"/>
              <a:buNone/>
            </a:pPr>
            <a:r>
              <a:rPr lang="en-GB" sz="1200" kern="1200" dirty="0" smtClean="0">
                <a:solidFill>
                  <a:schemeClr val="tx1"/>
                </a:solidFill>
                <a:latin typeface="+mn-lt"/>
                <a:ea typeface="+mn-ea"/>
                <a:cs typeface="+mn-cs"/>
              </a:rPr>
              <a:t>how we ask the questions is</a:t>
            </a:r>
            <a:r>
              <a:rPr lang="en-GB" sz="1200" kern="1200" baseline="0" dirty="0" smtClean="0">
                <a:solidFill>
                  <a:schemeClr val="tx1"/>
                </a:solidFill>
                <a:latin typeface="+mn-lt"/>
                <a:ea typeface="+mn-ea"/>
                <a:cs typeface="+mn-cs"/>
              </a:rPr>
              <a:t> very important and we should be ever mindful of our users.</a:t>
            </a:r>
            <a:endParaRPr lang="en-GB" sz="1200" kern="1200" dirty="0" smtClean="0">
              <a:solidFill>
                <a:schemeClr val="tx1"/>
              </a:solidFill>
              <a:latin typeface="+mn-lt"/>
              <a:ea typeface="+mn-ea"/>
              <a:cs typeface="+mn-cs"/>
            </a:endParaRPr>
          </a:p>
          <a:p>
            <a:endParaRPr lang="en-GB" sz="1200" kern="1200" dirty="0" smtClean="0">
              <a:solidFill>
                <a:schemeClr val="tx1"/>
              </a:solidFill>
              <a:latin typeface="+mn-lt"/>
              <a:ea typeface="+mn-ea"/>
              <a:cs typeface="+mn-cs"/>
            </a:endParaRPr>
          </a:p>
          <a:p>
            <a:r>
              <a:rPr lang="en-GB" sz="1200" b="1" kern="1200" dirty="0" smtClean="0">
                <a:solidFill>
                  <a:schemeClr val="tx1"/>
                </a:solidFill>
                <a:latin typeface="+mn-lt"/>
                <a:ea typeface="+mn-ea"/>
                <a:cs typeface="+mn-cs"/>
              </a:rPr>
              <a:t>Outline process</a:t>
            </a:r>
            <a:r>
              <a:rPr lang="en-GB" sz="1200" kern="1200" dirty="0" smtClean="0">
                <a:solidFill>
                  <a:schemeClr val="tx1"/>
                </a:solidFill>
                <a:latin typeface="+mn-lt"/>
                <a:ea typeface="+mn-ea"/>
                <a:cs typeface="+mn-cs"/>
              </a:rPr>
              <a:t>: (</a:t>
            </a:r>
            <a:r>
              <a:rPr lang="en-GB" sz="1200" b="1" kern="1200" dirty="0" smtClean="0">
                <a:solidFill>
                  <a:schemeClr val="tx1"/>
                </a:solidFill>
                <a:latin typeface="+mn-lt"/>
                <a:ea typeface="+mn-ea"/>
                <a:cs typeface="+mn-cs"/>
              </a:rPr>
              <a:t>Use front page of interview –</a:t>
            </a:r>
            <a:r>
              <a:rPr lang="en-GB" sz="1200" b="1" kern="1200" baseline="0" dirty="0" smtClean="0">
                <a:solidFill>
                  <a:schemeClr val="tx1"/>
                </a:solidFill>
                <a:latin typeface="+mn-lt"/>
                <a:ea typeface="+mn-ea"/>
                <a:cs typeface="+mn-cs"/>
              </a:rPr>
              <a:t> paperwork pack page 15</a:t>
            </a:r>
            <a:r>
              <a:rPr lang="en-GB" sz="1200" kern="1200" baseline="0" dirty="0" smtClean="0">
                <a:solidFill>
                  <a:schemeClr val="tx1"/>
                </a:solidFill>
                <a:latin typeface="+mn-lt"/>
                <a:ea typeface="+mn-ea"/>
                <a:cs typeface="+mn-cs"/>
              </a:rPr>
              <a:t>)</a:t>
            </a:r>
            <a:r>
              <a:rPr lang="en-GB" sz="1200" kern="1200" dirty="0" smtClean="0">
                <a:solidFill>
                  <a:schemeClr val="tx1"/>
                </a:solidFill>
                <a:latin typeface="+mn-lt"/>
                <a:ea typeface="+mn-ea"/>
                <a:cs typeface="+mn-cs"/>
              </a:rPr>
              <a:t> how the interview will proceed</a:t>
            </a:r>
            <a:r>
              <a:rPr lang="en-GB" sz="1200" kern="1200" baseline="0" dirty="0" smtClean="0">
                <a:solidFill>
                  <a:schemeClr val="tx1"/>
                </a:solidFill>
                <a:latin typeface="+mn-lt"/>
                <a:ea typeface="+mn-ea"/>
                <a:cs typeface="+mn-cs"/>
              </a:rPr>
              <a:t> -</a:t>
            </a:r>
            <a:r>
              <a:rPr lang="en-GB" sz="1200" kern="1200" dirty="0" smtClean="0">
                <a:solidFill>
                  <a:schemeClr val="tx1"/>
                </a:solidFill>
                <a:latin typeface="+mn-lt"/>
                <a:ea typeface="+mn-ea"/>
                <a:cs typeface="+mn-cs"/>
              </a:rPr>
              <a:t> questions (mention writing answers down) &amp; expectations , written test &amp;  documents (where and who), opportunity to ask questions at end.</a:t>
            </a:r>
          </a:p>
          <a:p>
            <a:endParaRPr lang="en-GB" sz="1200" kern="1200" dirty="0" smtClean="0">
              <a:solidFill>
                <a:schemeClr val="tx1"/>
              </a:solidFill>
              <a:latin typeface="+mn-lt"/>
              <a:ea typeface="+mn-ea"/>
              <a:cs typeface="+mn-cs"/>
            </a:endParaRPr>
          </a:p>
          <a:p>
            <a:r>
              <a:rPr lang="en-GB" sz="1200" b="1" kern="1200" dirty="0" smtClean="0">
                <a:solidFill>
                  <a:schemeClr val="tx1"/>
                </a:solidFill>
                <a:latin typeface="+mn-lt"/>
                <a:ea typeface="+mn-ea"/>
                <a:cs typeface="+mn-cs"/>
              </a:rPr>
              <a:t>Ensure pre interview checklist is complete and that lead</a:t>
            </a:r>
            <a:r>
              <a:rPr lang="en-GB" sz="1200" b="1" kern="1200" baseline="0" dirty="0" smtClean="0">
                <a:solidFill>
                  <a:schemeClr val="tx1"/>
                </a:solidFill>
                <a:latin typeface="+mn-lt"/>
                <a:ea typeface="+mn-ea"/>
                <a:cs typeface="+mn-cs"/>
              </a:rPr>
              <a:t> asks any questions arising from application form and notes down the answers.</a:t>
            </a:r>
            <a:endParaRPr lang="en-GB" sz="1200" b="1" kern="1200" dirty="0" smtClean="0">
              <a:solidFill>
                <a:schemeClr val="tx1"/>
              </a:solidFill>
              <a:latin typeface="+mn-lt"/>
              <a:ea typeface="+mn-ea"/>
              <a:cs typeface="+mn-cs"/>
            </a:endParaRPr>
          </a:p>
          <a:p>
            <a:endParaRPr lang="en-GB" sz="1200" kern="1200" dirty="0" smtClean="0">
              <a:solidFill>
                <a:schemeClr val="tx1"/>
              </a:solidFill>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ED6B490E-76DB-4D26-8BAC-2F5EE01111AE}" type="slidenum">
              <a:rPr lang="en-GB" smtClean="0"/>
              <a:pPr/>
              <a:t>11</a:t>
            </a:fld>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b="1" dirty="0" smtClean="0">
                <a:solidFill>
                  <a:srgbClr val="FF0000"/>
                </a:solidFill>
              </a:rPr>
              <a:t>Louise </a:t>
            </a:r>
          </a:p>
          <a:p>
            <a:endParaRPr lang="en-GB" dirty="0" smtClean="0"/>
          </a:p>
          <a:p>
            <a:r>
              <a:rPr lang="en-GB" dirty="0" smtClean="0"/>
              <a:t>Discuss new questions.</a:t>
            </a:r>
            <a:r>
              <a:rPr lang="en-GB" baseline="0" dirty="0" smtClean="0"/>
              <a:t> Look at paperwork pack. </a:t>
            </a:r>
          </a:p>
          <a:p>
            <a:endParaRPr lang="en-GB" baseline="0" dirty="0" smtClean="0"/>
          </a:p>
          <a:p>
            <a:r>
              <a:rPr lang="en-GB" b="1" baseline="0" dirty="0" smtClean="0"/>
              <a:t>Questions 1-5 are on person specification</a:t>
            </a:r>
            <a:r>
              <a:rPr lang="en-GB" baseline="0" dirty="0" smtClean="0"/>
              <a:t>: each specification should be met but remember that individual candidates will have a variety of ways of answering the questions. These questions are mainly value based; ensure these are demonstrated.  </a:t>
            </a:r>
          </a:p>
          <a:p>
            <a:r>
              <a:rPr lang="en-GB" b="1" baseline="0" dirty="0" smtClean="0"/>
              <a:t>Questions 5-7 are scenario questions</a:t>
            </a:r>
            <a:r>
              <a:rPr lang="en-GB" baseline="0" dirty="0" smtClean="0"/>
              <a:t>. While there is are more fixed sense of what an excellent answer looks like here remember not to have expectations of look for jargon – be open minded.</a:t>
            </a:r>
          </a:p>
          <a:p>
            <a:endParaRPr lang="en-GB" sz="1200" kern="1200" baseline="0" dirty="0" smtClean="0">
              <a:solidFill>
                <a:schemeClr val="tx1"/>
              </a:solidFill>
              <a:latin typeface="+mn-lt"/>
              <a:ea typeface="+mn-ea"/>
              <a:cs typeface="+mn-cs"/>
            </a:endParaRPr>
          </a:p>
          <a:p>
            <a:r>
              <a:rPr lang="en-GB" sz="1200" b="1" kern="1200" baseline="0" dirty="0" smtClean="0">
                <a:solidFill>
                  <a:schemeClr val="tx1"/>
                </a:solidFill>
                <a:latin typeface="+mn-lt"/>
                <a:ea typeface="+mn-ea"/>
                <a:cs typeface="+mn-cs"/>
              </a:rPr>
              <a:t>Expectations &amp; getting the most from the candidate</a:t>
            </a:r>
            <a:r>
              <a:rPr lang="en-GB" sz="1200" kern="1200" baseline="0" dirty="0" smtClean="0">
                <a:solidFill>
                  <a:schemeClr val="tx1"/>
                </a:solidFill>
                <a:latin typeface="+mn-lt"/>
                <a:ea typeface="+mn-ea"/>
                <a:cs typeface="+mn-cs"/>
              </a:rPr>
              <a:t>:</a:t>
            </a:r>
          </a:p>
          <a:p>
            <a:r>
              <a:rPr lang="en-US" sz="1200" kern="1200" dirty="0" smtClean="0">
                <a:solidFill>
                  <a:schemeClr val="tx1"/>
                </a:solidFill>
                <a:latin typeface="+mn-lt"/>
                <a:ea typeface="+mn-ea"/>
                <a:cs typeface="+mn-cs"/>
              </a:rPr>
              <a:t>Get the reasoning behind someone’s answer, even if you are not quite sure you would answer in the same way.</a:t>
            </a:r>
            <a:endParaRPr lang="en-GB" sz="1200" kern="1200" dirty="0" smtClean="0">
              <a:solidFill>
                <a:schemeClr val="tx1"/>
              </a:solidFill>
              <a:latin typeface="+mn-lt"/>
              <a:ea typeface="+mn-ea"/>
              <a:cs typeface="+mn-cs"/>
            </a:endParaRPr>
          </a:p>
          <a:p>
            <a:r>
              <a:rPr lang="en-GB" sz="1200" kern="1200" dirty="0" smtClean="0">
                <a:solidFill>
                  <a:schemeClr val="tx1"/>
                </a:solidFill>
                <a:latin typeface="+mn-lt"/>
                <a:ea typeface="+mn-ea"/>
                <a:cs typeface="+mn-cs"/>
              </a:rPr>
              <a:t>Remember not</a:t>
            </a:r>
            <a:r>
              <a:rPr lang="en-GB" sz="1200" kern="1200" baseline="0" dirty="0" smtClean="0">
                <a:solidFill>
                  <a:schemeClr val="tx1"/>
                </a:solidFill>
                <a:latin typeface="+mn-lt"/>
                <a:ea typeface="+mn-ea"/>
                <a:cs typeface="+mn-cs"/>
              </a:rPr>
              <a:t> to feed answers or read all the prompts like you are script reading</a:t>
            </a:r>
          </a:p>
          <a:p>
            <a:endParaRPr lang="en-GB" sz="1200" kern="1200" baseline="0" dirty="0" smtClean="0">
              <a:solidFill>
                <a:schemeClr val="tx1"/>
              </a:solidFill>
              <a:latin typeface="+mn-lt"/>
              <a:ea typeface="+mn-ea"/>
              <a:cs typeface="+mn-cs"/>
            </a:endParaRPr>
          </a:p>
          <a:p>
            <a:r>
              <a:rPr lang="en-GB" sz="1200" b="1" kern="1200" baseline="0" dirty="0" smtClean="0">
                <a:solidFill>
                  <a:schemeClr val="tx1"/>
                </a:solidFill>
                <a:latin typeface="+mn-lt"/>
                <a:ea typeface="+mn-ea"/>
                <a:cs typeface="+mn-cs"/>
              </a:rPr>
              <a:t>Activity 4 </a:t>
            </a:r>
            <a:r>
              <a:rPr lang="en-GB" sz="1200" kern="1200" baseline="0" dirty="0" smtClean="0">
                <a:solidFill>
                  <a:schemeClr val="tx1"/>
                </a:solidFill>
                <a:latin typeface="+mn-lt"/>
                <a:ea typeface="+mn-ea"/>
                <a:cs typeface="+mn-cs"/>
              </a:rPr>
              <a:t>– see Activities – trainer notes. Each group to feedback – discuss.</a:t>
            </a:r>
          </a:p>
          <a:p>
            <a:endParaRPr lang="en-GB" sz="1200" kern="1200" baseline="0" dirty="0" smtClean="0">
              <a:solidFill>
                <a:schemeClr val="tx1"/>
              </a:solidFill>
              <a:latin typeface="+mn-lt"/>
              <a:ea typeface="+mn-ea"/>
              <a:cs typeface="+mn-cs"/>
            </a:endParaRPr>
          </a:p>
          <a:p>
            <a:r>
              <a:rPr lang="en-GB" sz="1200" b="1" kern="1200" baseline="0" dirty="0" smtClean="0">
                <a:solidFill>
                  <a:schemeClr val="tx1"/>
                </a:solidFill>
                <a:latin typeface="+mn-lt"/>
                <a:ea typeface="+mn-ea"/>
                <a:cs typeface="+mn-cs"/>
              </a:rPr>
              <a:t>Consistency</a:t>
            </a:r>
            <a:r>
              <a:rPr lang="en-GB" sz="1200" kern="1200" baseline="0" dirty="0" smtClean="0">
                <a:solidFill>
                  <a:schemeClr val="tx1"/>
                </a:solidFill>
                <a:latin typeface="+mn-lt"/>
                <a:ea typeface="+mn-ea"/>
                <a:cs typeface="+mn-cs"/>
              </a:rPr>
              <a:t> – link to obligations and expectations – legal and regulatory. Link to our value base in terms of fairness.</a:t>
            </a:r>
          </a:p>
          <a:p>
            <a:endParaRPr lang="en-GB" sz="1200" kern="1200" dirty="0" smtClean="0">
              <a:solidFill>
                <a:schemeClr val="tx1"/>
              </a:solidFill>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ED6B490E-76DB-4D26-8BAC-2F5EE01111AE}" type="slidenum">
              <a:rPr lang="en-GB" smtClean="0"/>
              <a:pPr/>
              <a:t>12</a:t>
            </a:fld>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GB" b="1" dirty="0" smtClean="0">
                <a:solidFill>
                  <a:srgbClr val="FF0000"/>
                </a:solidFill>
              </a:rPr>
              <a:t>Louise</a:t>
            </a:r>
          </a:p>
          <a:p>
            <a:endParaRPr lang="en-GB" dirty="0" smtClean="0"/>
          </a:p>
          <a:p>
            <a:r>
              <a:rPr lang="en-GB" dirty="0" smtClean="0"/>
              <a:t>See paperwork pack – page 24 – candidate availability and preferred locations.</a:t>
            </a:r>
          </a:p>
          <a:p>
            <a:endParaRPr lang="en-GB" dirty="0" smtClean="0"/>
          </a:p>
          <a:p>
            <a:r>
              <a:rPr lang="en-GB" b="1" dirty="0" smtClean="0"/>
              <a:t>Ensuring all parts are completed</a:t>
            </a:r>
            <a:r>
              <a:rPr lang="en-GB" dirty="0" smtClean="0"/>
              <a:t>:</a:t>
            </a:r>
          </a:p>
          <a:p>
            <a:pPr>
              <a:buFont typeface="Arial" pitchFamily="34" charset="0"/>
              <a:buChar char="•"/>
            </a:pPr>
            <a:r>
              <a:rPr lang="en-GB" dirty="0" smtClean="0"/>
              <a:t>It</a:t>
            </a:r>
            <a:r>
              <a:rPr lang="en-GB" baseline="0" dirty="0" smtClean="0"/>
              <a:t> is crucial that each part of this form is discussed and as much detail filled in as possible. For example – number of hours. Part time or casual is not enough. If p/t – how many hours, what days? Casual – have you mentioned the working restrictions for casual workers? The difference between casual and part time- do you know?</a:t>
            </a:r>
          </a:p>
          <a:p>
            <a:pPr>
              <a:buFont typeface="Arial" pitchFamily="34" charset="0"/>
              <a:buChar char="•"/>
            </a:pPr>
            <a:r>
              <a:rPr lang="en-GB" baseline="0" dirty="0" smtClean="0"/>
              <a:t>Area is important – regardless if you think they will come to your team (this may change by the time checks are complete) you should make note of where they live (not just Edinburgh – where specifically area wise) and how they intend to travel; be specific if there are certain areas they can’t / are not able to work in.</a:t>
            </a:r>
          </a:p>
          <a:p>
            <a:pPr>
              <a:buFont typeface="Arial" pitchFamily="34" charset="0"/>
              <a:buChar char="•"/>
            </a:pPr>
            <a:endParaRPr lang="en-GB" baseline="0" dirty="0" smtClean="0"/>
          </a:p>
          <a:p>
            <a:pPr>
              <a:buFont typeface="Arial" pitchFamily="34" charset="0"/>
              <a:buNone/>
            </a:pPr>
            <a:r>
              <a:rPr lang="en-GB" b="1" baseline="0" dirty="0" smtClean="0"/>
              <a:t>Detail</a:t>
            </a:r>
            <a:r>
              <a:rPr lang="en-GB" baseline="0" dirty="0" smtClean="0"/>
              <a:t>: Assume you are writing it for someone else even if you think the person will come to you – the more information the easier it will be to place them.</a:t>
            </a:r>
          </a:p>
          <a:p>
            <a:pPr>
              <a:buFont typeface="Arial" pitchFamily="34" charset="0"/>
              <a:buChar char="•"/>
            </a:pPr>
            <a:endParaRPr lang="en-GB" baseline="0" dirty="0" smtClean="0"/>
          </a:p>
          <a:p>
            <a:pPr>
              <a:buFont typeface="Arial" pitchFamily="34" charset="0"/>
              <a:buNone/>
            </a:pPr>
            <a:r>
              <a:rPr lang="en-GB" b="1" baseline="0" dirty="0" smtClean="0"/>
              <a:t>Verbal offers</a:t>
            </a:r>
            <a:r>
              <a:rPr lang="en-GB" baseline="0" dirty="0" smtClean="0"/>
              <a:t>: ultimately we are bound by them. Be careful about the language you use. Don’t say – when you start – say – if you’re </a:t>
            </a:r>
            <a:r>
              <a:rPr lang="en-GB" baseline="0" dirty="0" err="1" smtClean="0"/>
              <a:t>sucessful</a:t>
            </a:r>
            <a:r>
              <a:rPr lang="en-GB" baseline="0" dirty="0" smtClean="0"/>
              <a:t>.</a:t>
            </a:r>
          </a:p>
          <a:p>
            <a:pPr>
              <a:buFont typeface="Arial" pitchFamily="34" charset="0"/>
              <a:buChar char="•"/>
            </a:pPr>
            <a:endParaRPr lang="en-GB" baseline="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en-GB" b="1" baseline="0" dirty="0" smtClean="0"/>
              <a:t>Restrictions</a:t>
            </a:r>
            <a:r>
              <a:rPr lang="en-GB" baseline="0" dirty="0" smtClean="0"/>
              <a:t>:  record notice period and any ongoing commitments. Again, detail is important.</a:t>
            </a: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lang="en-GB" baseline="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en-GB" b="1" baseline="0" dirty="0" smtClean="0"/>
              <a:t>Questions</a:t>
            </a:r>
            <a:r>
              <a:rPr lang="en-GB" baseline="0" dirty="0" smtClean="0"/>
              <a:t>: it is important to record details of any questions the candidate asks </a:t>
            </a:r>
            <a:r>
              <a:rPr lang="en-GB" baseline="0" dirty="0" err="1" smtClean="0"/>
              <a:t>incase</a:t>
            </a:r>
            <a:r>
              <a:rPr lang="en-GB" baseline="0" dirty="0" smtClean="0"/>
              <a:t> we need to refer back to it at a later stage. </a:t>
            </a:r>
          </a:p>
          <a:p>
            <a:pPr>
              <a:buFont typeface="Arial" pitchFamily="34" charset="0"/>
              <a:buChar char="•"/>
            </a:pPr>
            <a:endParaRPr lang="en-GB" dirty="0"/>
          </a:p>
        </p:txBody>
      </p:sp>
      <p:sp>
        <p:nvSpPr>
          <p:cNvPr id="4" name="Slide Number Placeholder 3"/>
          <p:cNvSpPr>
            <a:spLocks noGrp="1"/>
          </p:cNvSpPr>
          <p:nvPr>
            <p:ph type="sldNum" sz="quarter" idx="10"/>
          </p:nvPr>
        </p:nvSpPr>
        <p:spPr/>
        <p:txBody>
          <a:bodyPr/>
          <a:lstStyle/>
          <a:p>
            <a:fld id="{ED6B490E-76DB-4D26-8BAC-2F5EE01111AE}" type="slidenum">
              <a:rPr lang="en-GB" smtClean="0"/>
              <a:pPr/>
              <a:t>13</a:t>
            </a:fld>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b="1" dirty="0" smtClean="0">
                <a:solidFill>
                  <a:srgbClr val="FF0000"/>
                </a:solidFill>
              </a:rPr>
              <a:t>Debbie</a:t>
            </a:r>
          </a:p>
          <a:p>
            <a:endParaRPr lang="en-GB" dirty="0" smtClean="0"/>
          </a:p>
          <a:p>
            <a:r>
              <a:rPr lang="en-GB" b="1" dirty="0" smtClean="0"/>
              <a:t>Consistency</a:t>
            </a:r>
            <a:r>
              <a:rPr lang="en-GB" dirty="0" smtClean="0"/>
              <a:t> :</a:t>
            </a:r>
            <a:r>
              <a:rPr lang="en-GB" baseline="0" dirty="0" smtClean="0"/>
              <a:t> audits,</a:t>
            </a:r>
            <a:r>
              <a:rPr lang="en-GB" dirty="0" smtClean="0"/>
              <a:t> investigations, difference in scoring</a:t>
            </a:r>
            <a:r>
              <a:rPr lang="en-GB" baseline="0" dirty="0" smtClean="0"/>
              <a:t> (2 &amp; 4), pass mark difference</a:t>
            </a:r>
          </a:p>
          <a:p>
            <a:endParaRPr lang="en-GB" baseline="0" dirty="0" smtClean="0"/>
          </a:p>
          <a:p>
            <a:r>
              <a:rPr lang="en-GB" b="1" baseline="0" dirty="0" smtClean="0"/>
              <a:t>Disagreements</a:t>
            </a:r>
            <a:r>
              <a:rPr lang="en-GB" baseline="0" dirty="0" smtClean="0"/>
              <a:t> : Difficulties in interviewing with your manager?  Someone senior? Consider again the power dynamic.  Both interviewers equal in that situation, however you must still be able to justify your score. (You cannot mark someone down or fail them because you personally don’t see them fitting – remember those common mistakes and 9 protected characteristics?)</a:t>
            </a:r>
          </a:p>
          <a:p>
            <a:endParaRPr lang="en-GB" baseline="0" dirty="0" smtClean="0"/>
          </a:p>
          <a:p>
            <a:r>
              <a:rPr lang="en-GB" b="1" baseline="0" dirty="0" smtClean="0"/>
              <a:t>Paperwork</a:t>
            </a:r>
            <a:r>
              <a:rPr lang="en-GB" baseline="0" dirty="0" smtClean="0"/>
              <a:t>: All sections  must be completed and signed.</a:t>
            </a:r>
          </a:p>
          <a:p>
            <a:endParaRPr lang="en-GB" baseline="0" dirty="0" smtClean="0"/>
          </a:p>
          <a:p>
            <a:r>
              <a:rPr lang="en-GB" b="1" baseline="0" dirty="0" smtClean="0"/>
              <a:t>Written test </a:t>
            </a:r>
            <a:r>
              <a:rPr lang="en-GB" b="0" baseline="0" dirty="0" smtClean="0"/>
              <a:t>:</a:t>
            </a:r>
            <a:r>
              <a:rPr lang="en-GB" baseline="0" dirty="0" smtClean="0"/>
              <a:t> must be marked and returned to HR within 24 hours; ideally </a:t>
            </a:r>
            <a:r>
              <a:rPr lang="en-GB" baseline="0" dirty="0" err="1" smtClean="0"/>
              <a:t>asap</a:t>
            </a:r>
            <a:r>
              <a:rPr lang="en-GB" baseline="0" dirty="0" smtClean="0"/>
              <a:t> – straight after the interviews. </a:t>
            </a:r>
          </a:p>
          <a:p>
            <a:endParaRPr lang="en-GB" baseline="0" dirty="0" smtClean="0"/>
          </a:p>
          <a:p>
            <a:r>
              <a:rPr lang="en-GB" baseline="0" dirty="0" smtClean="0"/>
              <a:t>Remember any delay in getting completed paperwork to HR could result in a delay to checks being started. Scoring must be filled out on the back, added up correctly.</a:t>
            </a:r>
          </a:p>
          <a:p>
            <a:endParaRPr lang="en-GB" baseline="0" dirty="0" smtClean="0"/>
          </a:p>
        </p:txBody>
      </p:sp>
      <p:sp>
        <p:nvSpPr>
          <p:cNvPr id="4" name="Slide Number Placeholder 3"/>
          <p:cNvSpPr>
            <a:spLocks noGrp="1"/>
          </p:cNvSpPr>
          <p:nvPr>
            <p:ph type="sldNum" sz="quarter" idx="10"/>
          </p:nvPr>
        </p:nvSpPr>
        <p:spPr/>
        <p:txBody>
          <a:bodyPr/>
          <a:lstStyle/>
          <a:p>
            <a:fld id="{ED6B490E-76DB-4D26-8BAC-2F5EE01111AE}" type="slidenum">
              <a:rPr lang="en-GB" smtClean="0"/>
              <a:pPr/>
              <a:t>14</a:t>
            </a:fld>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b="1" dirty="0" smtClean="0">
                <a:solidFill>
                  <a:srgbClr val="FF0000"/>
                </a:solidFill>
              </a:rPr>
              <a:t>Debbie</a:t>
            </a:r>
          </a:p>
          <a:p>
            <a:endParaRPr lang="en-GB" b="1" dirty="0" smtClean="0">
              <a:solidFill>
                <a:srgbClr val="FF0000"/>
              </a:solidFill>
            </a:endParaRPr>
          </a:p>
          <a:p>
            <a:r>
              <a:rPr lang="en-GB" b="0" dirty="0" smtClean="0">
                <a:solidFill>
                  <a:schemeClr val="tx1"/>
                </a:solidFill>
              </a:rPr>
              <a:t>See paperwork – pages 29-33</a:t>
            </a:r>
          </a:p>
          <a:p>
            <a:endParaRPr lang="en-GB" b="1" dirty="0" smtClean="0">
              <a:solidFill>
                <a:schemeClr val="tx1"/>
              </a:solidFill>
            </a:endParaRPr>
          </a:p>
          <a:p>
            <a:r>
              <a:rPr lang="en-GB" b="1" dirty="0" smtClean="0">
                <a:solidFill>
                  <a:schemeClr val="tx1"/>
                </a:solidFill>
              </a:rPr>
              <a:t>Consistency:</a:t>
            </a:r>
            <a:r>
              <a:rPr lang="en-GB" b="1" baseline="0" dirty="0" smtClean="0">
                <a:solidFill>
                  <a:schemeClr val="tx1"/>
                </a:solidFill>
              </a:rPr>
              <a:t> </a:t>
            </a:r>
            <a:r>
              <a:rPr lang="en-GB" b="0" baseline="0" dirty="0" smtClean="0">
                <a:solidFill>
                  <a:schemeClr val="tx1"/>
                </a:solidFill>
              </a:rPr>
              <a:t>important in terms of fairness.</a:t>
            </a:r>
            <a:endParaRPr lang="en-GB" b="0" dirty="0" smtClean="0">
              <a:solidFill>
                <a:schemeClr val="tx1"/>
              </a:solidFill>
            </a:endParaRPr>
          </a:p>
          <a:p>
            <a:endParaRPr lang="en-GB" dirty="0" smtClean="0"/>
          </a:p>
          <a:p>
            <a:r>
              <a:rPr lang="en-GB" b="1" dirty="0" smtClean="0"/>
              <a:t>Sections 1 &amp; 2: </a:t>
            </a:r>
            <a:r>
              <a:rPr lang="en-GB" dirty="0" smtClean="0"/>
              <a:t>Be familiar with criteria,</a:t>
            </a:r>
            <a:r>
              <a:rPr lang="en-GB" baseline="0" dirty="0" smtClean="0"/>
              <a:t> description and guidance with each score - overall readability – all 5 must be a yes.</a:t>
            </a:r>
          </a:p>
          <a:p>
            <a:pPr>
              <a:buFont typeface="Arial" pitchFamily="34" charset="0"/>
              <a:buChar char="•"/>
            </a:pPr>
            <a:r>
              <a:rPr lang="en-GB" baseline="0" dirty="0" smtClean="0"/>
              <a:t>If failed through literacy then asked to </a:t>
            </a:r>
            <a:r>
              <a:rPr lang="en-GB" baseline="0" dirty="0" err="1" smtClean="0"/>
              <a:t>resit</a:t>
            </a:r>
            <a:endParaRPr lang="en-GB" baseline="0" dirty="0" smtClean="0"/>
          </a:p>
          <a:p>
            <a:pPr>
              <a:buFont typeface="Arial" pitchFamily="34" charset="0"/>
              <a:buChar char="•"/>
            </a:pPr>
            <a:r>
              <a:rPr lang="en-GB" baseline="0" dirty="0" smtClean="0"/>
              <a:t>If failed through content then fail process, even if pass interview</a:t>
            </a:r>
          </a:p>
          <a:p>
            <a:endParaRPr lang="en-GB" baseline="0" dirty="0" smtClean="0"/>
          </a:p>
          <a:p>
            <a:r>
              <a:rPr lang="en-GB" b="1" baseline="0" dirty="0" smtClean="0"/>
              <a:t>Section 3: </a:t>
            </a:r>
            <a:r>
              <a:rPr lang="en-GB" baseline="0" dirty="0" smtClean="0"/>
              <a:t>Check scoring criteria – 1 mark for info and 2 for calculations</a:t>
            </a:r>
          </a:p>
          <a:p>
            <a:pPr>
              <a:buFont typeface="Arial" pitchFamily="34" charset="0"/>
              <a:buChar char="•"/>
            </a:pPr>
            <a:r>
              <a:rPr lang="en-GB" baseline="0" dirty="0" smtClean="0"/>
              <a:t>If failed then asked to </a:t>
            </a:r>
            <a:r>
              <a:rPr lang="en-GB" baseline="0" dirty="0" err="1" smtClean="0"/>
              <a:t>resit</a:t>
            </a:r>
            <a:endParaRPr lang="en-GB" baseline="0" dirty="0" smtClean="0"/>
          </a:p>
          <a:p>
            <a:pPr>
              <a:buFont typeface="Arial" pitchFamily="34" charset="0"/>
              <a:buChar char="•"/>
            </a:pPr>
            <a:endParaRPr lang="en-GB" baseline="0" dirty="0" smtClean="0"/>
          </a:p>
          <a:p>
            <a:pPr>
              <a:buFont typeface="Arial" pitchFamily="34" charset="0"/>
              <a:buNone/>
            </a:pPr>
            <a:r>
              <a:rPr lang="en-GB" b="1" baseline="0" dirty="0" smtClean="0"/>
              <a:t>Activity 5</a:t>
            </a:r>
            <a:r>
              <a:rPr lang="en-GB" baseline="0" dirty="0" smtClean="0"/>
              <a:t> – see activities – trainer notes. Discuss feedback.</a:t>
            </a:r>
            <a:endParaRPr lang="en-GB" dirty="0"/>
          </a:p>
        </p:txBody>
      </p:sp>
      <p:sp>
        <p:nvSpPr>
          <p:cNvPr id="4" name="Slide Number Placeholder 3"/>
          <p:cNvSpPr>
            <a:spLocks noGrp="1"/>
          </p:cNvSpPr>
          <p:nvPr>
            <p:ph type="sldNum" sz="quarter" idx="10"/>
          </p:nvPr>
        </p:nvSpPr>
        <p:spPr/>
        <p:txBody>
          <a:bodyPr/>
          <a:lstStyle/>
          <a:p>
            <a:fld id="{ED6B490E-76DB-4D26-8BAC-2F5EE01111AE}" type="slidenum">
              <a:rPr lang="en-GB" smtClean="0"/>
              <a:pPr/>
              <a:t>15</a:t>
            </a:fld>
            <a:endParaRPr lang="en-GB"/>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GB" b="1" dirty="0" smtClean="0">
                <a:solidFill>
                  <a:srgbClr val="FF0000"/>
                </a:solidFill>
              </a:rPr>
              <a:t>Debbie</a:t>
            </a:r>
          </a:p>
          <a:p>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u="sng" baseline="0" dirty="0" smtClean="0"/>
              <a:t>Remember any delay in getting completed paperwork to HR could result in a delay to checks being started.</a:t>
            </a:r>
          </a:p>
          <a:p>
            <a:pPr marL="0" marR="0" indent="0" algn="l" defTabSz="914400" rtl="0" eaLnBrk="1" fontAlgn="auto" latinLnBrk="0" hangingPunct="1">
              <a:lnSpc>
                <a:spcPct val="100000"/>
              </a:lnSpc>
              <a:spcBef>
                <a:spcPts val="0"/>
              </a:spcBef>
              <a:spcAft>
                <a:spcPts val="0"/>
              </a:spcAft>
              <a:buClrTx/>
              <a:buSzTx/>
              <a:buFontTx/>
              <a:buNone/>
              <a:tabLst/>
              <a:defRPr/>
            </a:pPr>
            <a:endParaRPr lang="en-GB" baseline="0" dirty="0" smtClean="0"/>
          </a:p>
          <a:p>
            <a:r>
              <a:rPr lang="en-GB" b="1" dirty="0" smtClean="0"/>
              <a:t>Legalities</a:t>
            </a:r>
            <a:r>
              <a:rPr lang="en-GB" dirty="0" smtClean="0"/>
              <a:t>:</a:t>
            </a:r>
            <a:r>
              <a:rPr lang="en-GB" baseline="0" dirty="0" smtClean="0"/>
              <a:t> </a:t>
            </a:r>
            <a:r>
              <a:rPr lang="en-GB" dirty="0" smtClean="0"/>
              <a:t>click onto next slide for each one – briefly discuss / explain each.</a:t>
            </a:r>
          </a:p>
          <a:p>
            <a:endParaRPr lang="en-GB" baseline="0" dirty="0" smtClean="0"/>
          </a:p>
          <a:p>
            <a:r>
              <a:rPr lang="en-GB" b="1" baseline="0" dirty="0" smtClean="0"/>
              <a:t>Cascade</a:t>
            </a:r>
            <a:r>
              <a:rPr lang="en-GB" baseline="0" dirty="0" smtClean="0"/>
              <a:t>: recruitment tab. Sign into cascade and check a current application. Show where to look for progress on references and PVG. </a:t>
            </a:r>
          </a:p>
          <a:p>
            <a:endParaRPr lang="en-GB" baseline="0" dirty="0" smtClean="0"/>
          </a:p>
          <a:p>
            <a:r>
              <a:rPr lang="en-GB" b="1" baseline="0" dirty="0" smtClean="0"/>
              <a:t>What to do with the application pack </a:t>
            </a:r>
            <a:r>
              <a:rPr lang="en-GB" baseline="0" dirty="0" smtClean="0"/>
              <a:t>once someone passes and checks are complete:</a:t>
            </a:r>
          </a:p>
          <a:p>
            <a:pPr>
              <a:buFont typeface="Arial" pitchFamily="34" charset="0"/>
              <a:buChar char="•"/>
            </a:pPr>
            <a:r>
              <a:rPr lang="en-US" sz="1200" kern="1200" dirty="0" smtClean="0">
                <a:solidFill>
                  <a:schemeClr val="tx1"/>
                </a:solidFill>
                <a:latin typeface="+mn-lt"/>
                <a:ea typeface="+mn-ea"/>
                <a:cs typeface="+mn-cs"/>
              </a:rPr>
              <a:t>Once pack checked over by HR advisor, email to relevant manager and pack in pigeon hole.</a:t>
            </a:r>
            <a:endParaRPr lang="en-GB" sz="1200" kern="1200" dirty="0" smtClean="0">
              <a:solidFill>
                <a:schemeClr val="tx1"/>
              </a:solidFill>
              <a:latin typeface="+mn-lt"/>
              <a:ea typeface="+mn-ea"/>
              <a:cs typeface="+mn-cs"/>
            </a:endParaRPr>
          </a:p>
          <a:p>
            <a:pPr>
              <a:buFont typeface="Arial" pitchFamily="34" charset="0"/>
              <a:buChar char="•"/>
            </a:pPr>
            <a:r>
              <a:rPr lang="en-US" sz="1200" kern="1200" dirty="0" smtClean="0">
                <a:solidFill>
                  <a:schemeClr val="tx1"/>
                </a:solidFill>
                <a:latin typeface="+mn-lt"/>
                <a:ea typeface="+mn-ea"/>
                <a:cs typeface="+mn-cs"/>
              </a:rPr>
              <a:t> Manager should read all information in pack – especially taking note of </a:t>
            </a:r>
            <a:r>
              <a:rPr lang="en-US" sz="1200" b="1" kern="1200" dirty="0" smtClean="0">
                <a:solidFill>
                  <a:schemeClr val="tx1"/>
                </a:solidFill>
                <a:latin typeface="+mn-lt"/>
                <a:ea typeface="+mn-ea"/>
                <a:cs typeface="+mn-cs"/>
              </a:rPr>
              <a:t>OH reports, written test, availability </a:t>
            </a:r>
            <a:r>
              <a:rPr lang="en-US" sz="1200" kern="1200" dirty="0" smtClean="0">
                <a:solidFill>
                  <a:schemeClr val="tx1"/>
                </a:solidFill>
                <a:latin typeface="+mn-lt"/>
                <a:ea typeface="+mn-ea"/>
                <a:cs typeface="+mn-cs"/>
              </a:rPr>
              <a:t>(interview pack – highlight importance of filling this in) and </a:t>
            </a:r>
            <a:r>
              <a:rPr lang="en-US" sz="1200" b="1" kern="1200" dirty="0" smtClean="0">
                <a:solidFill>
                  <a:schemeClr val="tx1"/>
                </a:solidFill>
                <a:latin typeface="+mn-lt"/>
                <a:ea typeface="+mn-ea"/>
                <a:cs typeface="+mn-cs"/>
              </a:rPr>
              <a:t>number of hours requested</a:t>
            </a:r>
            <a:r>
              <a:rPr lang="en-US" sz="1200" kern="1200" dirty="0" smtClean="0">
                <a:solidFill>
                  <a:schemeClr val="tx1"/>
                </a:solidFill>
                <a:latin typeface="+mn-lt"/>
                <a:ea typeface="+mn-ea"/>
                <a:cs typeface="+mn-cs"/>
              </a:rPr>
              <a:t>, and holidays planned that were disclosed at interview – must be honored.</a:t>
            </a:r>
            <a:endParaRPr lang="en-GB" sz="1200" kern="1200" dirty="0" smtClean="0">
              <a:solidFill>
                <a:schemeClr val="tx1"/>
              </a:solidFill>
              <a:latin typeface="+mn-lt"/>
              <a:ea typeface="+mn-ea"/>
              <a:cs typeface="+mn-cs"/>
            </a:endParaRPr>
          </a:p>
          <a:p>
            <a:pPr>
              <a:buFont typeface="Arial" pitchFamily="34" charset="0"/>
              <a:buChar char="•"/>
            </a:pPr>
            <a:r>
              <a:rPr lang="en-US" sz="1200" kern="1200" dirty="0" smtClean="0">
                <a:solidFill>
                  <a:schemeClr val="tx1"/>
                </a:solidFill>
                <a:latin typeface="+mn-lt"/>
                <a:ea typeface="+mn-ea"/>
                <a:cs typeface="+mn-cs"/>
              </a:rPr>
              <a:t>Is the candidate the right fit for your team?  Has your vacancy changed since interview?  Does another team have more need and would be a better fit due to location/availability etc?</a:t>
            </a:r>
            <a:endParaRPr lang="en-GB" sz="1200" kern="1200" dirty="0" smtClean="0">
              <a:solidFill>
                <a:schemeClr val="tx1"/>
              </a:solidFill>
              <a:latin typeface="+mn-lt"/>
              <a:ea typeface="+mn-ea"/>
              <a:cs typeface="+mn-cs"/>
            </a:endParaRPr>
          </a:p>
          <a:p>
            <a:pPr>
              <a:buFont typeface="Arial" pitchFamily="34" charset="0"/>
              <a:buChar char="•"/>
            </a:pPr>
            <a:r>
              <a:rPr lang="en-US" sz="1200" kern="1200" dirty="0" smtClean="0">
                <a:solidFill>
                  <a:schemeClr val="tx1"/>
                </a:solidFill>
                <a:latin typeface="+mn-lt"/>
                <a:ea typeface="+mn-ea"/>
                <a:cs typeface="+mn-cs"/>
              </a:rPr>
              <a:t> Phone call to candidate making a formal offer and confirming employment.  Nice to congratulate!!</a:t>
            </a:r>
            <a:endParaRPr lang="en-GB" sz="1200" kern="1200" dirty="0" smtClean="0">
              <a:solidFill>
                <a:schemeClr val="tx1"/>
              </a:solidFill>
              <a:latin typeface="+mn-lt"/>
              <a:ea typeface="+mn-ea"/>
              <a:cs typeface="+mn-cs"/>
            </a:endParaRPr>
          </a:p>
          <a:p>
            <a:pPr>
              <a:buFont typeface="Arial" pitchFamily="34" charset="0"/>
              <a:buChar char="•"/>
            </a:pPr>
            <a:r>
              <a:rPr lang="en-US" sz="1200" kern="1200" dirty="0" smtClean="0">
                <a:solidFill>
                  <a:schemeClr val="tx1"/>
                </a:solidFill>
                <a:latin typeface="+mn-lt"/>
                <a:ea typeface="+mn-ea"/>
                <a:cs typeface="+mn-cs"/>
              </a:rPr>
              <a:t> Start date mutually agreed (check with training calendar for mandatory training before phoning) and then complete starter form.</a:t>
            </a:r>
            <a:endParaRPr lang="en-GB" sz="1200" kern="1200" dirty="0" smtClean="0">
              <a:solidFill>
                <a:schemeClr val="tx1"/>
              </a:solidFill>
              <a:latin typeface="+mn-lt"/>
              <a:ea typeface="+mn-ea"/>
              <a:cs typeface="+mn-cs"/>
            </a:endParaRPr>
          </a:p>
          <a:p>
            <a:pPr>
              <a:buFont typeface="Arial" pitchFamily="34" charset="0"/>
              <a:buChar char="•"/>
            </a:pPr>
            <a:r>
              <a:rPr lang="en-US" sz="1200" kern="1200" dirty="0" smtClean="0">
                <a:solidFill>
                  <a:schemeClr val="tx1"/>
                </a:solidFill>
                <a:latin typeface="+mn-lt"/>
                <a:ea typeface="+mn-ea"/>
                <a:cs typeface="+mn-cs"/>
              </a:rPr>
              <a:t>Please keep in mind that the starter form will not be processed by HR until the recruitment pack is back with HR also.  Once you have read the pack and taken note of the contact information (can also see on Cascade) then pass pack back to HR immediately.</a:t>
            </a:r>
            <a:endParaRPr lang="en-GB" sz="1200" kern="1200" dirty="0" smtClean="0">
              <a:solidFill>
                <a:schemeClr val="tx1"/>
              </a:solidFill>
              <a:latin typeface="+mn-lt"/>
              <a:ea typeface="+mn-ea"/>
              <a:cs typeface="+mn-cs"/>
            </a:endParaRPr>
          </a:p>
          <a:p>
            <a:endParaRPr lang="en-GB" dirty="0" smtClean="0"/>
          </a:p>
          <a:p>
            <a:endParaRPr lang="en-GB" dirty="0"/>
          </a:p>
        </p:txBody>
      </p:sp>
      <p:sp>
        <p:nvSpPr>
          <p:cNvPr id="4" name="Slide Number Placeholder 3"/>
          <p:cNvSpPr>
            <a:spLocks noGrp="1"/>
          </p:cNvSpPr>
          <p:nvPr>
            <p:ph type="sldNum" sz="quarter" idx="10"/>
          </p:nvPr>
        </p:nvSpPr>
        <p:spPr/>
        <p:txBody>
          <a:bodyPr/>
          <a:lstStyle/>
          <a:p>
            <a:fld id="{ED6B490E-76DB-4D26-8BAC-2F5EE01111AE}" type="slidenum">
              <a:rPr lang="en-GB" smtClean="0"/>
              <a:pPr/>
              <a:t>16</a:t>
            </a:fld>
            <a:endParaRPr lang="en-GB"/>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b="1" dirty="0" smtClean="0">
                <a:solidFill>
                  <a:srgbClr val="FF0000"/>
                </a:solidFill>
              </a:rPr>
              <a:t>Debbie</a:t>
            </a:r>
          </a:p>
          <a:p>
            <a:endParaRPr lang="en-GB" b="1" dirty="0" smtClean="0"/>
          </a:p>
          <a:p>
            <a:pPr lvl="0">
              <a:buFont typeface="Arial" pitchFamily="34" charset="0"/>
              <a:buChar char="•"/>
            </a:pPr>
            <a:r>
              <a:rPr lang="en-US" sz="1200" b="1" kern="1200" dirty="0" smtClean="0">
                <a:solidFill>
                  <a:schemeClr val="tx1"/>
                </a:solidFill>
                <a:latin typeface="+mn-lt"/>
                <a:ea typeface="+mn-ea"/>
                <a:cs typeface="+mn-cs"/>
              </a:rPr>
              <a:t>Proof of right to work in UK </a:t>
            </a:r>
            <a:r>
              <a:rPr lang="en-US" sz="1200" kern="1200" dirty="0" smtClean="0">
                <a:solidFill>
                  <a:schemeClr val="tx1"/>
                </a:solidFill>
                <a:latin typeface="+mn-lt"/>
                <a:ea typeface="+mn-ea"/>
                <a:cs typeface="+mn-cs"/>
              </a:rPr>
              <a:t>: birth certificates, passports, visa</a:t>
            </a:r>
          </a:p>
          <a:p>
            <a:pPr lvl="0">
              <a:buFont typeface="Arial" pitchFamily="34" charset="0"/>
              <a:buChar char="•"/>
            </a:pPr>
            <a:r>
              <a:rPr lang="en-US" sz="1200" b="1" kern="1200" dirty="0" smtClean="0">
                <a:solidFill>
                  <a:schemeClr val="tx1"/>
                </a:solidFill>
                <a:latin typeface="+mn-lt"/>
                <a:ea typeface="+mn-ea"/>
                <a:cs typeface="+mn-cs"/>
              </a:rPr>
              <a:t>Visas</a:t>
            </a:r>
            <a:r>
              <a:rPr lang="en-US" sz="1200" kern="1200" dirty="0" smtClean="0">
                <a:solidFill>
                  <a:schemeClr val="tx1"/>
                </a:solidFill>
                <a:latin typeface="+mn-lt"/>
                <a:ea typeface="+mn-ea"/>
                <a:cs typeface="+mn-cs"/>
              </a:rPr>
              <a:t>: remember some people have limits to their hours (massive fines for the organisation if this is not kept to)</a:t>
            </a:r>
          </a:p>
          <a:p>
            <a:pPr lvl="0">
              <a:buFont typeface="Arial" pitchFamily="34" charset="0"/>
              <a:buChar char="•"/>
            </a:pPr>
            <a:r>
              <a:rPr lang="en-US" sz="1200" b="1" kern="1200" dirty="0" smtClean="0">
                <a:solidFill>
                  <a:schemeClr val="tx1"/>
                </a:solidFill>
                <a:latin typeface="+mn-lt"/>
                <a:ea typeface="+mn-ea"/>
                <a:cs typeface="+mn-cs"/>
              </a:rPr>
              <a:t>PVG/disclosures</a:t>
            </a:r>
            <a:r>
              <a:rPr lang="en-US" sz="1200" kern="1200" dirty="0" smtClean="0">
                <a:solidFill>
                  <a:schemeClr val="tx1"/>
                </a:solidFill>
                <a:latin typeface="+mn-lt"/>
                <a:ea typeface="+mn-ea"/>
                <a:cs typeface="+mn-cs"/>
              </a:rPr>
              <a:t>: (existing or new, tend to come back within 2 weeks, others can take more). Discuss meetings with senior managers.</a:t>
            </a:r>
            <a:endParaRPr lang="en-GB" sz="1200" kern="1200" dirty="0" smtClean="0">
              <a:solidFill>
                <a:schemeClr val="tx1"/>
              </a:solidFill>
              <a:latin typeface="+mn-lt"/>
              <a:ea typeface="+mn-ea"/>
              <a:cs typeface="+mn-cs"/>
            </a:endParaRPr>
          </a:p>
          <a:p>
            <a:pPr lvl="0">
              <a:buFont typeface="Arial" pitchFamily="34" charset="0"/>
              <a:buChar char="•"/>
            </a:pPr>
            <a:r>
              <a:rPr lang="en-US" sz="1200" b="1" kern="1200" dirty="0" smtClean="0">
                <a:solidFill>
                  <a:schemeClr val="tx1"/>
                </a:solidFill>
                <a:latin typeface="+mn-lt"/>
                <a:ea typeface="+mn-ea"/>
                <a:cs typeface="+mn-cs"/>
              </a:rPr>
              <a:t>References</a:t>
            </a:r>
            <a:r>
              <a:rPr lang="en-US" sz="1200" kern="1200" dirty="0" smtClean="0">
                <a:solidFill>
                  <a:schemeClr val="tx1"/>
                </a:solidFill>
                <a:latin typeface="+mn-lt"/>
                <a:ea typeface="+mn-ea"/>
                <a:cs typeface="+mn-cs"/>
              </a:rPr>
              <a:t>:</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biggest hold up in recruitment process.  Check this on the application at interview.  No personal email addresses unless can prove this is the official one.  Must have current or most recent employer.  Professional email addresses best.</a:t>
            </a:r>
          </a:p>
          <a:p>
            <a:pPr lvl="0">
              <a:buFont typeface="Arial" pitchFamily="34" charset="0"/>
              <a:buChar char="•"/>
            </a:pPr>
            <a:r>
              <a:rPr lang="en-US" sz="1200" b="1" kern="1200" dirty="0" smtClean="0">
                <a:solidFill>
                  <a:schemeClr val="tx1"/>
                </a:solidFill>
                <a:latin typeface="+mn-lt"/>
                <a:ea typeface="+mn-ea"/>
                <a:cs typeface="+mn-cs"/>
              </a:rPr>
              <a:t>Health Questionnaire</a:t>
            </a:r>
            <a:r>
              <a:rPr lang="en-US" sz="1200" kern="1200" dirty="0" smtClean="0">
                <a:solidFill>
                  <a:schemeClr val="tx1"/>
                </a:solidFill>
                <a:latin typeface="+mn-lt"/>
                <a:ea typeface="+mn-ea"/>
                <a:cs typeface="+mn-cs"/>
              </a:rPr>
              <a:t>:</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online and provides report, either saying “Fit” or giving adjustments and full report</a:t>
            </a:r>
            <a:endParaRPr lang="en-GB" sz="1200" kern="1200" dirty="0" smtClean="0">
              <a:solidFill>
                <a:schemeClr val="tx1"/>
              </a:solidFill>
              <a:latin typeface="+mn-lt"/>
              <a:ea typeface="+mn-ea"/>
              <a:cs typeface="+mn-cs"/>
            </a:endParaRPr>
          </a:p>
          <a:p>
            <a:pPr lvl="0">
              <a:buFont typeface="Arial" pitchFamily="34" charset="0"/>
              <a:buChar char="•"/>
            </a:pPr>
            <a:r>
              <a:rPr lang="en-US" sz="1200" b="1" kern="1200" dirty="0" smtClean="0">
                <a:solidFill>
                  <a:schemeClr val="tx1"/>
                </a:solidFill>
                <a:latin typeface="+mn-lt"/>
                <a:ea typeface="+mn-ea"/>
                <a:cs typeface="+mn-cs"/>
              </a:rPr>
              <a:t>Professional memberships</a:t>
            </a:r>
            <a:r>
              <a:rPr lang="en-US" sz="1200" kern="1200" dirty="0" smtClean="0">
                <a:solidFill>
                  <a:schemeClr val="tx1"/>
                </a:solidFill>
                <a:latin typeface="+mn-lt"/>
                <a:ea typeface="+mn-ea"/>
                <a:cs typeface="+mn-cs"/>
              </a:rPr>
              <a:t>:  are checked </a:t>
            </a:r>
            <a:r>
              <a:rPr lang="en-US" sz="1200" kern="1200" dirty="0" err="1" smtClean="0">
                <a:solidFill>
                  <a:schemeClr val="tx1"/>
                </a:solidFill>
                <a:latin typeface="+mn-lt"/>
                <a:ea typeface="+mn-ea"/>
                <a:cs typeface="+mn-cs"/>
              </a:rPr>
              <a:t>eg</a:t>
            </a:r>
            <a:r>
              <a:rPr lang="en-US" sz="1200" kern="1200" dirty="0" smtClean="0">
                <a:solidFill>
                  <a:schemeClr val="tx1"/>
                </a:solidFill>
                <a:latin typeface="+mn-lt"/>
                <a:ea typeface="+mn-ea"/>
                <a:cs typeface="+mn-cs"/>
              </a:rPr>
              <a:t> SSSC, CSP etc</a:t>
            </a:r>
            <a:endParaRPr lang="en-GB" sz="1200" kern="1200" dirty="0" smtClean="0">
              <a:solidFill>
                <a:schemeClr val="tx1"/>
              </a:solidFill>
              <a:latin typeface="+mn-lt"/>
              <a:ea typeface="+mn-ea"/>
              <a:cs typeface="+mn-cs"/>
            </a:endParaRPr>
          </a:p>
          <a:p>
            <a:pPr lvl="0">
              <a:buFont typeface="Arial" pitchFamily="34" charset="0"/>
              <a:buChar char="•"/>
            </a:pPr>
            <a:r>
              <a:rPr lang="en-US" sz="1200" b="1" kern="1200" dirty="0" smtClean="0">
                <a:solidFill>
                  <a:schemeClr val="tx1"/>
                </a:solidFill>
                <a:latin typeface="+mn-lt"/>
                <a:ea typeface="+mn-ea"/>
                <a:cs typeface="+mn-cs"/>
              </a:rPr>
              <a:t>Data protection </a:t>
            </a:r>
            <a:r>
              <a:rPr lang="en-US" sz="1200" b="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self declarations for candidates needing PVG, kept in HR, locked away, however keep in mind when given pack in pigeon hole.  Look after the pack, a lot of sensitive information there if packs get lost etc.</a:t>
            </a:r>
            <a:endParaRPr lang="en-GB" sz="1200" kern="1200" dirty="0" smtClean="0">
              <a:solidFill>
                <a:schemeClr val="tx1"/>
              </a:solidFill>
              <a:latin typeface="+mn-lt"/>
              <a:ea typeface="+mn-ea"/>
              <a:cs typeface="+mn-cs"/>
            </a:endParaRPr>
          </a:p>
          <a:p>
            <a:pPr lvl="0"/>
            <a:r>
              <a:rPr lang="en-US" sz="1200" kern="1200" dirty="0" smtClean="0">
                <a:solidFill>
                  <a:schemeClr val="tx1"/>
                </a:solidFill>
                <a:latin typeface="+mn-lt"/>
                <a:ea typeface="+mn-ea"/>
                <a:cs typeface="+mn-cs"/>
              </a:rPr>
              <a:t>.</a:t>
            </a:r>
            <a:endParaRPr lang="en-GB"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t>
            </a:r>
            <a:endParaRPr lang="en-GB" sz="1200" kern="1200" dirty="0" smtClean="0">
              <a:solidFill>
                <a:schemeClr val="tx1"/>
              </a:solidFill>
              <a:latin typeface="+mn-lt"/>
              <a:ea typeface="+mn-ea"/>
              <a:cs typeface="+mn-cs"/>
            </a:endParaRPr>
          </a:p>
          <a:p>
            <a:endParaRPr lang="en-GB" b="0" dirty="0" smtClean="0"/>
          </a:p>
          <a:p>
            <a:endParaRPr lang="en-GB" b="1" dirty="0"/>
          </a:p>
        </p:txBody>
      </p:sp>
      <p:sp>
        <p:nvSpPr>
          <p:cNvPr id="4" name="Slide Number Placeholder 3"/>
          <p:cNvSpPr>
            <a:spLocks noGrp="1"/>
          </p:cNvSpPr>
          <p:nvPr>
            <p:ph type="sldNum" sz="quarter" idx="10"/>
          </p:nvPr>
        </p:nvSpPr>
        <p:spPr/>
        <p:txBody>
          <a:bodyPr/>
          <a:lstStyle/>
          <a:p>
            <a:fld id="{ED6B490E-76DB-4D26-8BAC-2F5EE01111AE}" type="slidenum">
              <a:rPr lang="en-GB" smtClean="0"/>
              <a:pPr/>
              <a:t>17</a:t>
            </a:fld>
            <a:endParaRPr lang="en-GB"/>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GB" sz="1200" b="1" kern="1200" dirty="0" smtClean="0">
                <a:solidFill>
                  <a:srgbClr val="FF0000"/>
                </a:solidFill>
                <a:latin typeface="+mn-lt"/>
                <a:ea typeface="+mn-ea"/>
                <a:cs typeface="+mn-cs"/>
              </a:rPr>
              <a:t>Louise</a:t>
            </a:r>
          </a:p>
          <a:p>
            <a:endParaRPr lang="en-GB" sz="1200" kern="1200" dirty="0" smtClean="0">
              <a:solidFill>
                <a:schemeClr val="tx1"/>
              </a:solidFill>
              <a:latin typeface="+mn-lt"/>
              <a:ea typeface="+mn-ea"/>
              <a:cs typeface="+mn-cs"/>
            </a:endParaRPr>
          </a:p>
          <a:p>
            <a:r>
              <a:rPr lang="en-GB" sz="1200" b="1" kern="1200" dirty="0" smtClean="0">
                <a:solidFill>
                  <a:schemeClr val="tx1"/>
                </a:solidFill>
                <a:latin typeface="+mn-lt"/>
                <a:ea typeface="+mn-ea"/>
                <a:cs typeface="+mn-cs"/>
              </a:rPr>
              <a:t>Obligations and expectations </a:t>
            </a:r>
            <a:r>
              <a:rPr lang="en-GB" sz="1200" kern="1200" dirty="0" smtClean="0">
                <a:solidFill>
                  <a:schemeClr val="tx1"/>
                </a:solidFill>
                <a:latin typeface="+mn-lt"/>
                <a:ea typeface="+mn-ea"/>
                <a:cs typeface="+mn-cs"/>
              </a:rPr>
              <a:t>: legal, regulatory and organisational – (examples of each)</a:t>
            </a:r>
          </a:p>
          <a:p>
            <a:endParaRPr lang="en-GB"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b="1" kern="1200" dirty="0" smtClean="0">
                <a:solidFill>
                  <a:schemeClr val="tx1"/>
                </a:solidFill>
                <a:latin typeface="+mn-lt"/>
                <a:ea typeface="+mn-ea"/>
                <a:cs typeface="+mn-cs"/>
              </a:rPr>
              <a:t>Empathy and Understanding </a:t>
            </a:r>
            <a:r>
              <a:rPr lang="en-GB" sz="1200" kern="1200" dirty="0" smtClean="0">
                <a:solidFill>
                  <a:schemeClr val="tx1"/>
                </a:solidFill>
                <a:latin typeface="+mn-lt"/>
                <a:ea typeface="+mn-ea"/>
                <a:cs typeface="+mn-cs"/>
              </a:rPr>
              <a:t>: reassurance / nerves. Put people</a:t>
            </a:r>
            <a:r>
              <a:rPr lang="en-GB" sz="1200" kern="1200" baseline="0" dirty="0" smtClean="0">
                <a:solidFill>
                  <a:schemeClr val="tx1"/>
                </a:solidFill>
                <a:latin typeface="+mn-lt"/>
                <a:ea typeface="+mn-ea"/>
                <a:cs typeface="+mn-cs"/>
              </a:rPr>
              <a:t> at ease – you’ll get the best from them.</a:t>
            </a:r>
            <a:endParaRPr lang="en-GB" sz="1200" kern="1200" dirty="0" smtClean="0">
              <a:solidFill>
                <a:schemeClr val="tx1"/>
              </a:solidFill>
              <a:latin typeface="+mn-lt"/>
              <a:ea typeface="+mn-ea"/>
              <a:cs typeface="+mn-cs"/>
            </a:endParaRPr>
          </a:p>
          <a:p>
            <a:endParaRPr lang="en-GB"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en-GB" b="1" baseline="0" dirty="0" smtClean="0"/>
              <a:t>Mission &amp; value</a:t>
            </a:r>
            <a:r>
              <a:rPr lang="en-GB" baseline="0" dirty="0" smtClean="0"/>
              <a:t>:</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GB" sz="1200" kern="1200" dirty="0" smtClean="0">
                <a:solidFill>
                  <a:schemeClr val="tx1"/>
                </a:solidFill>
                <a:latin typeface="+mn-lt"/>
                <a:ea typeface="+mn-ea"/>
                <a:cs typeface="+mn-cs"/>
              </a:rPr>
              <a:t>No barriers, choice, enriched opportunities</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GB" sz="1200" kern="1200" dirty="0" smtClean="0">
                <a:solidFill>
                  <a:schemeClr val="tx1"/>
                </a:solidFill>
                <a:latin typeface="+mn-lt"/>
                <a:ea typeface="+mn-ea"/>
                <a:cs typeface="+mn-cs"/>
              </a:rPr>
              <a:t>Ensuring that we aim, through interview process to find the right people for those we support. </a:t>
            </a:r>
            <a:r>
              <a:rPr lang="en-GB" sz="1200" kern="1200" baseline="0" dirty="0" smtClean="0">
                <a:solidFill>
                  <a:schemeClr val="tx1"/>
                </a:solidFill>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GB" sz="1200" kern="1200" baseline="0" dirty="0" smtClean="0">
                <a:solidFill>
                  <a:schemeClr val="tx1"/>
                </a:solidFill>
                <a:latin typeface="+mn-lt"/>
                <a:ea typeface="+mn-ea"/>
                <a:cs typeface="+mn-cs"/>
              </a:rPr>
              <a:t>At this stage we have limited  service user involvement in the process so the interview process is a means of building service </a:t>
            </a:r>
            <a:r>
              <a:rPr lang="en-GB" sz="1200" kern="1200" dirty="0" smtClean="0">
                <a:solidFill>
                  <a:schemeClr val="tx1"/>
                </a:solidFill>
                <a:latin typeface="+mn-lt"/>
                <a:ea typeface="+mn-ea"/>
                <a:cs typeface="+mn-cs"/>
              </a:rPr>
              <a:t>users trust in us to find the right people to support them; to enable</a:t>
            </a:r>
            <a:r>
              <a:rPr lang="en-GB" sz="1200" kern="1200" baseline="0" dirty="0" smtClean="0">
                <a:solidFill>
                  <a:schemeClr val="tx1"/>
                </a:solidFill>
                <a:latin typeface="+mn-lt"/>
                <a:ea typeface="+mn-ea"/>
                <a:cs typeface="+mn-cs"/>
              </a:rPr>
              <a:t> them to feel valued, listened to and involved in the recruitment process as much as currently possible.</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GB" sz="1200" kern="1200" baseline="0" dirty="0" smtClean="0">
                <a:solidFill>
                  <a:schemeClr val="tx1"/>
                </a:solidFill>
                <a:latin typeface="+mn-lt"/>
                <a:ea typeface="+mn-ea"/>
                <a:cs typeface="+mn-cs"/>
              </a:rPr>
              <a:t>I</a:t>
            </a:r>
            <a:r>
              <a:rPr lang="en-GB" sz="1200" kern="1200" dirty="0" smtClean="0">
                <a:solidFill>
                  <a:schemeClr val="tx1"/>
                </a:solidFill>
                <a:latin typeface="+mn-lt"/>
                <a:ea typeface="+mn-ea"/>
                <a:cs typeface="+mn-cs"/>
              </a:rPr>
              <a:t>t is a privilege to have that trust</a:t>
            </a:r>
            <a:r>
              <a:rPr lang="en-GB" sz="1200" kern="1200" baseline="0" dirty="0" smtClean="0">
                <a:solidFill>
                  <a:schemeClr val="tx1"/>
                </a:solidFill>
                <a:latin typeface="+mn-lt"/>
                <a:ea typeface="+mn-ea"/>
                <a:cs typeface="+mn-cs"/>
              </a:rPr>
              <a:t> </a:t>
            </a:r>
            <a:r>
              <a:rPr lang="en-GB" sz="1200" kern="1200" dirty="0" smtClean="0">
                <a:solidFill>
                  <a:schemeClr val="tx1"/>
                </a:solidFill>
                <a:latin typeface="+mn-lt"/>
                <a:ea typeface="+mn-ea"/>
                <a:cs typeface="+mn-cs"/>
              </a:rPr>
              <a:t>and it is our vocation to, with integrity  - do our best to interview robustly and with commitment to find the right staff. Right does not always mean – right now. Service user interests need to always be our top priority. (Examples)</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GB" sz="1200" kern="1200" dirty="0" smtClean="0">
                <a:solidFill>
                  <a:schemeClr val="tx1"/>
                </a:solidFill>
                <a:latin typeface="+mn-lt"/>
                <a:ea typeface="+mn-ea"/>
                <a:cs typeface="+mn-cs"/>
              </a:rPr>
              <a:t>Be passionate about finding the right people for our</a:t>
            </a:r>
            <a:r>
              <a:rPr lang="en-GB" sz="1200" kern="1200" baseline="0" dirty="0" smtClean="0">
                <a:solidFill>
                  <a:schemeClr val="tx1"/>
                </a:solidFill>
                <a:latin typeface="+mn-lt"/>
                <a:ea typeface="+mn-ea"/>
                <a:cs typeface="+mn-cs"/>
              </a:rPr>
              <a:t> service users.</a:t>
            </a:r>
            <a:endParaRPr lang="en-GB" sz="1200" kern="1200" dirty="0" smtClean="0">
              <a:solidFill>
                <a:schemeClr val="tx1"/>
              </a:solidFill>
              <a:latin typeface="+mn-lt"/>
              <a:ea typeface="+mn-ea"/>
              <a:cs typeface="+mn-cs"/>
            </a:endParaRPr>
          </a:p>
          <a:p>
            <a:endParaRPr lang="en-GB" dirty="0" smtClean="0"/>
          </a:p>
          <a:p>
            <a:r>
              <a:rPr lang="en-GB" b="1" dirty="0" smtClean="0"/>
              <a:t>Questions?</a:t>
            </a:r>
          </a:p>
          <a:p>
            <a:endParaRPr lang="en-GB" b="1" dirty="0" smtClean="0"/>
          </a:p>
          <a:p>
            <a:r>
              <a:rPr lang="en-GB" b="1" dirty="0" smtClean="0"/>
              <a:t>The End</a:t>
            </a:r>
            <a:endParaRPr lang="en-GB" b="1" dirty="0"/>
          </a:p>
        </p:txBody>
      </p:sp>
      <p:sp>
        <p:nvSpPr>
          <p:cNvPr id="4" name="Slide Number Placeholder 3"/>
          <p:cNvSpPr>
            <a:spLocks noGrp="1"/>
          </p:cNvSpPr>
          <p:nvPr>
            <p:ph type="sldNum" sz="quarter" idx="10"/>
          </p:nvPr>
        </p:nvSpPr>
        <p:spPr/>
        <p:txBody>
          <a:bodyPr/>
          <a:lstStyle/>
          <a:p>
            <a:fld id="{ED6B490E-76DB-4D26-8BAC-2F5EE01111AE}" type="slidenum">
              <a:rPr lang="en-GB" smtClean="0"/>
              <a:pPr/>
              <a:t>18</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 typeface="Arial" pitchFamily="34" charset="0"/>
              <a:buNone/>
            </a:pPr>
            <a:r>
              <a:rPr lang="en-GB" b="1" dirty="0" smtClean="0">
                <a:solidFill>
                  <a:srgbClr val="FF0000"/>
                </a:solidFill>
              </a:rPr>
              <a:t>Louise</a:t>
            </a:r>
            <a:endParaRPr lang="en-GB" dirty="0" smtClean="0"/>
          </a:p>
          <a:p>
            <a:pPr>
              <a:buFont typeface="Arial" pitchFamily="34" charset="0"/>
              <a:buNone/>
            </a:pPr>
            <a:r>
              <a:rPr lang="en-GB" b="1" dirty="0" smtClean="0"/>
              <a:t>Housekeeping</a:t>
            </a:r>
            <a:r>
              <a:rPr lang="en-GB" b="0" dirty="0" smtClean="0"/>
              <a:t>:</a:t>
            </a:r>
            <a:r>
              <a:rPr lang="en-GB" b="0" baseline="0" dirty="0" smtClean="0"/>
              <a:t> </a:t>
            </a:r>
            <a:r>
              <a:rPr lang="en-GB" dirty="0" smtClean="0"/>
              <a:t>toilets, fire exits,</a:t>
            </a:r>
            <a:r>
              <a:rPr lang="en-GB" baseline="0" dirty="0" smtClean="0"/>
              <a:t> breaks. Mobile phones – please keep them off.</a:t>
            </a:r>
          </a:p>
          <a:p>
            <a:pPr>
              <a:buFont typeface="Arial" pitchFamily="34" charset="0"/>
              <a:buNone/>
            </a:pPr>
            <a:r>
              <a:rPr lang="en-GB" b="1" baseline="0" dirty="0" smtClean="0"/>
              <a:t>General</a:t>
            </a:r>
            <a:r>
              <a:rPr lang="en-GB" baseline="0" dirty="0" smtClean="0"/>
              <a:t>: 2 trainers - </a:t>
            </a:r>
            <a:r>
              <a:rPr lang="en-GB" baseline="0" dirty="0" err="1" smtClean="0"/>
              <a:t>Collaberation</a:t>
            </a:r>
            <a:r>
              <a:rPr lang="en-GB" baseline="0" dirty="0" smtClean="0"/>
              <a:t> – both trainers will ‘chip in’. Trainees respect for each other in terms of differing opinions etc</a:t>
            </a:r>
          </a:p>
          <a:p>
            <a:pPr>
              <a:buFont typeface="Arial" pitchFamily="34" charset="0"/>
              <a:buNone/>
            </a:pPr>
            <a:r>
              <a:rPr lang="en-GB" b="1" dirty="0" smtClean="0"/>
              <a:t>Will</a:t>
            </a:r>
            <a:r>
              <a:rPr lang="en-GB" b="1" baseline="0" dirty="0" smtClean="0"/>
              <a:t> cover</a:t>
            </a:r>
            <a:r>
              <a:rPr lang="en-GB" baseline="0" dirty="0" smtClean="0"/>
              <a:t>: Legalities (discrimination), </a:t>
            </a:r>
            <a:r>
              <a:rPr lang="en-GB" dirty="0" smtClean="0"/>
              <a:t>Common mistakes, Shortlisting, Interview prep., Lead responsibility, Interview (scoring), Written test (scoring) &amp;</a:t>
            </a:r>
          </a:p>
          <a:p>
            <a:pPr>
              <a:buFont typeface="Arial" pitchFamily="34" charset="0"/>
              <a:buNone/>
            </a:pPr>
            <a:r>
              <a:rPr lang="en-GB" dirty="0" smtClean="0"/>
              <a:t>Employment checks</a:t>
            </a:r>
          </a:p>
          <a:p>
            <a:pPr>
              <a:buFont typeface="Arial" pitchFamily="34" charset="0"/>
              <a:buNone/>
            </a:pPr>
            <a:r>
              <a:rPr lang="en-GB" b="1" baseline="0" dirty="0" smtClean="0"/>
              <a:t>Aim</a:t>
            </a:r>
            <a:r>
              <a:rPr lang="en-GB" baseline="0" dirty="0" smtClean="0"/>
              <a:t>:  Consistent approach from every interviewer across TAG to ensure fair and robust process. </a:t>
            </a: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en-GB" b="1" baseline="0" dirty="0" smtClean="0"/>
              <a:t>Mission &amp; value</a:t>
            </a:r>
            <a:r>
              <a:rPr lang="en-GB" baseline="0" dirty="0" smtClean="0"/>
              <a:t>:</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GB" sz="1200" kern="1200" dirty="0" smtClean="0">
                <a:solidFill>
                  <a:schemeClr val="tx1"/>
                </a:solidFill>
                <a:latin typeface="+mn-lt"/>
                <a:ea typeface="+mn-ea"/>
                <a:cs typeface="+mn-cs"/>
              </a:rPr>
              <a:t>No barriers, choice, enriched opportunities</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GB" sz="1200" kern="1200" dirty="0" smtClean="0">
                <a:solidFill>
                  <a:schemeClr val="tx1"/>
                </a:solidFill>
                <a:latin typeface="+mn-lt"/>
                <a:ea typeface="+mn-ea"/>
                <a:cs typeface="+mn-cs"/>
              </a:rPr>
              <a:t>Ensuring that we aim, through interview process to find the right people for those we support. </a:t>
            </a:r>
            <a:r>
              <a:rPr lang="en-GB" sz="1200" kern="1200" baseline="0" dirty="0" smtClean="0">
                <a:solidFill>
                  <a:schemeClr val="tx1"/>
                </a:solidFill>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GB" sz="1200" kern="1200" baseline="0" dirty="0" smtClean="0">
                <a:solidFill>
                  <a:schemeClr val="tx1"/>
                </a:solidFill>
                <a:latin typeface="+mn-lt"/>
                <a:ea typeface="+mn-ea"/>
                <a:cs typeface="+mn-cs"/>
              </a:rPr>
              <a:t>At this stage we have limited  service user involvement in the process so the interview process is a means of building service </a:t>
            </a:r>
            <a:r>
              <a:rPr lang="en-GB" sz="1200" kern="1200" dirty="0" smtClean="0">
                <a:solidFill>
                  <a:schemeClr val="tx1"/>
                </a:solidFill>
                <a:latin typeface="+mn-lt"/>
                <a:ea typeface="+mn-ea"/>
                <a:cs typeface="+mn-cs"/>
              </a:rPr>
              <a:t>users trust in us to find the right people to support them; to enable</a:t>
            </a:r>
            <a:r>
              <a:rPr lang="en-GB" sz="1200" kern="1200" baseline="0" dirty="0" smtClean="0">
                <a:solidFill>
                  <a:schemeClr val="tx1"/>
                </a:solidFill>
                <a:latin typeface="+mn-lt"/>
                <a:ea typeface="+mn-ea"/>
                <a:cs typeface="+mn-cs"/>
              </a:rPr>
              <a:t> them to feel valued, listened to and involved in the recruitment process as much as currently possible.</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GB" sz="1200" kern="1200" baseline="0" dirty="0" smtClean="0">
                <a:solidFill>
                  <a:schemeClr val="tx1"/>
                </a:solidFill>
                <a:latin typeface="+mn-lt"/>
                <a:ea typeface="+mn-ea"/>
                <a:cs typeface="+mn-cs"/>
              </a:rPr>
              <a:t>I</a:t>
            </a:r>
            <a:r>
              <a:rPr lang="en-GB" sz="1200" kern="1200" dirty="0" smtClean="0">
                <a:solidFill>
                  <a:schemeClr val="tx1"/>
                </a:solidFill>
                <a:latin typeface="+mn-lt"/>
                <a:ea typeface="+mn-ea"/>
                <a:cs typeface="+mn-cs"/>
              </a:rPr>
              <a:t>t is a privilege to have that trust</a:t>
            </a:r>
            <a:r>
              <a:rPr lang="en-GB" sz="1200" kern="1200" baseline="0" dirty="0" smtClean="0">
                <a:solidFill>
                  <a:schemeClr val="tx1"/>
                </a:solidFill>
                <a:latin typeface="+mn-lt"/>
                <a:ea typeface="+mn-ea"/>
                <a:cs typeface="+mn-cs"/>
              </a:rPr>
              <a:t> </a:t>
            </a:r>
            <a:r>
              <a:rPr lang="en-GB" sz="1200" kern="1200" dirty="0" smtClean="0">
                <a:solidFill>
                  <a:schemeClr val="tx1"/>
                </a:solidFill>
                <a:latin typeface="+mn-lt"/>
                <a:ea typeface="+mn-ea"/>
                <a:cs typeface="+mn-cs"/>
              </a:rPr>
              <a:t>and it is our vocation to, with integrity  - do our best to interview robustly and with commitment to find the right staff. Right does not always mean – right now. Service user interests need to always be our top priority. (Examples)</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GB" sz="1200" kern="1200" dirty="0" smtClean="0">
                <a:solidFill>
                  <a:schemeClr val="tx1"/>
                </a:solidFill>
                <a:latin typeface="+mn-lt"/>
                <a:ea typeface="+mn-ea"/>
                <a:cs typeface="+mn-cs"/>
              </a:rPr>
              <a:t>Be passionate about finding the right people for our</a:t>
            </a:r>
            <a:r>
              <a:rPr lang="en-GB" sz="1200" kern="1200" baseline="0" dirty="0" smtClean="0">
                <a:solidFill>
                  <a:schemeClr val="tx1"/>
                </a:solidFill>
                <a:latin typeface="+mn-lt"/>
                <a:ea typeface="+mn-ea"/>
                <a:cs typeface="+mn-cs"/>
              </a:rPr>
              <a:t> service users.</a:t>
            </a:r>
            <a:endParaRPr lang="en-GB"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en-GB" sz="1200" b="1" kern="1200" dirty="0" smtClean="0">
                <a:solidFill>
                  <a:schemeClr val="tx1"/>
                </a:solidFill>
                <a:latin typeface="+mn-lt"/>
                <a:ea typeface="+mn-ea"/>
                <a:cs typeface="+mn-cs"/>
              </a:rPr>
              <a:t>New</a:t>
            </a:r>
            <a:r>
              <a:rPr lang="en-GB" sz="1200" b="1" kern="1200" baseline="0" dirty="0" smtClean="0">
                <a:solidFill>
                  <a:schemeClr val="tx1"/>
                </a:solidFill>
                <a:latin typeface="+mn-lt"/>
                <a:ea typeface="+mn-ea"/>
                <a:cs typeface="+mn-cs"/>
              </a:rPr>
              <a:t> written test &amp; questions</a:t>
            </a:r>
            <a:r>
              <a:rPr lang="en-GB" sz="1200" kern="1200" baseline="0" dirty="0" smtClean="0">
                <a:solidFill>
                  <a:schemeClr val="tx1"/>
                </a:solidFill>
                <a:latin typeface="+mn-lt"/>
                <a:ea typeface="+mn-ea"/>
                <a:cs typeface="+mn-cs"/>
              </a:rPr>
              <a:t>: Role of the recruitment working group, mock interviews, trial interviews – explain the process</a:t>
            </a: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en-GB" sz="1200" b="1" kern="1200" baseline="0" dirty="0" smtClean="0">
                <a:solidFill>
                  <a:schemeClr val="tx1"/>
                </a:solidFill>
                <a:latin typeface="+mn-lt"/>
                <a:ea typeface="+mn-ea"/>
                <a:cs typeface="+mn-cs"/>
              </a:rPr>
              <a:t>Recruitment policy</a:t>
            </a:r>
            <a:r>
              <a:rPr lang="en-GB" sz="1200" kern="1200" baseline="0" dirty="0" smtClean="0">
                <a:solidFill>
                  <a:schemeClr val="tx1"/>
                </a:solidFill>
                <a:latin typeface="+mn-lt"/>
                <a:ea typeface="+mn-ea"/>
                <a:cs typeface="+mn-cs"/>
              </a:rPr>
              <a:t>: Currently (April 2016) under review. Should be launched in near future and will be in line with information given in this training session.</a:t>
            </a:r>
            <a:endParaRPr lang="en-GB" dirty="0" smtClean="0"/>
          </a:p>
          <a:p>
            <a:pPr>
              <a:buFont typeface="Arial" pitchFamily="34" charset="0"/>
              <a:buNone/>
            </a:pPr>
            <a:endParaRPr lang="en-GB" dirty="0" smtClean="0"/>
          </a:p>
          <a:p>
            <a:pPr>
              <a:buFont typeface="Arial" pitchFamily="34" charset="0"/>
              <a:buNone/>
            </a:pPr>
            <a:endParaRPr lang="en-GB" dirty="0" smtClean="0"/>
          </a:p>
          <a:p>
            <a:pPr>
              <a:buFont typeface="Arial" pitchFamily="34" charset="0"/>
              <a:buNone/>
            </a:pPr>
            <a:endParaRPr lang="en-GB" dirty="0"/>
          </a:p>
        </p:txBody>
      </p:sp>
      <p:sp>
        <p:nvSpPr>
          <p:cNvPr id="4" name="Slide Number Placeholder 3"/>
          <p:cNvSpPr>
            <a:spLocks noGrp="1"/>
          </p:cNvSpPr>
          <p:nvPr>
            <p:ph type="sldNum" sz="quarter" idx="10"/>
          </p:nvPr>
        </p:nvSpPr>
        <p:spPr/>
        <p:txBody>
          <a:bodyPr/>
          <a:lstStyle/>
          <a:p>
            <a:fld id="{ED6B490E-76DB-4D26-8BAC-2F5EE01111AE}" type="slidenum">
              <a:rPr lang="en-GB" smtClean="0"/>
              <a:pPr/>
              <a:t>2</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GB" b="1" dirty="0" smtClean="0">
                <a:solidFill>
                  <a:srgbClr val="FF0000"/>
                </a:solidFill>
              </a:rPr>
              <a:t>Debbie</a:t>
            </a:r>
          </a:p>
          <a:p>
            <a:endParaRPr lang="en-GB" dirty="0" smtClean="0"/>
          </a:p>
          <a:p>
            <a:r>
              <a:rPr lang="en-GB" b="1" dirty="0" smtClean="0"/>
              <a:t>Policy: </a:t>
            </a:r>
            <a:r>
              <a:rPr lang="en-GB" dirty="0" smtClean="0"/>
              <a:t>defines the recruitment process –</a:t>
            </a:r>
            <a:r>
              <a:rPr lang="en-GB" baseline="0" dirty="0" smtClean="0"/>
              <a:t> effective, efficient and fair.</a:t>
            </a:r>
          </a:p>
          <a:p>
            <a:r>
              <a:rPr lang="en-GB" baseline="0" dirty="0" smtClean="0"/>
              <a:t>Covers – </a:t>
            </a:r>
          </a:p>
          <a:p>
            <a:pPr>
              <a:buFont typeface="Arial" pitchFamily="34" charset="0"/>
              <a:buChar char="•"/>
            </a:pPr>
            <a:r>
              <a:rPr lang="en-GB" baseline="0" dirty="0" smtClean="0"/>
              <a:t>Equal </a:t>
            </a:r>
            <a:r>
              <a:rPr lang="en-GB" baseline="0" dirty="0" err="1" smtClean="0"/>
              <a:t>opps</a:t>
            </a:r>
            <a:r>
              <a:rPr lang="en-GB" baseline="0" dirty="0" smtClean="0"/>
              <a:t> &amp; diversity</a:t>
            </a:r>
          </a:p>
          <a:p>
            <a:pPr>
              <a:buFont typeface="Arial" pitchFamily="34" charset="0"/>
              <a:buChar char="•"/>
            </a:pPr>
            <a:r>
              <a:rPr lang="en-GB" baseline="0" dirty="0" smtClean="0"/>
              <a:t>Identifying and advertising vacancies</a:t>
            </a:r>
          </a:p>
          <a:p>
            <a:pPr>
              <a:buFont typeface="Arial" pitchFamily="34" charset="0"/>
              <a:buChar char="•"/>
            </a:pPr>
            <a:r>
              <a:rPr lang="en-GB" baseline="0" dirty="0" smtClean="0"/>
              <a:t>Receipt of applications and </a:t>
            </a:r>
            <a:r>
              <a:rPr lang="en-GB" baseline="0" dirty="0" err="1" smtClean="0"/>
              <a:t>shortlisting</a:t>
            </a:r>
            <a:r>
              <a:rPr lang="en-GB" baseline="0" dirty="0" smtClean="0"/>
              <a:t>/interview</a:t>
            </a:r>
          </a:p>
          <a:p>
            <a:pPr>
              <a:buFont typeface="Arial" pitchFamily="34" charset="0"/>
              <a:buChar char="•"/>
            </a:pPr>
            <a:r>
              <a:rPr lang="en-GB" baseline="0" dirty="0" smtClean="0"/>
              <a:t>Pre-employment checks</a:t>
            </a:r>
          </a:p>
          <a:p>
            <a:pPr>
              <a:buFont typeface="Arial" pitchFamily="34" charset="0"/>
              <a:buChar char="•"/>
            </a:pPr>
            <a:r>
              <a:rPr lang="en-GB" baseline="0" dirty="0" smtClean="0"/>
              <a:t>Offer of position</a:t>
            </a:r>
          </a:p>
          <a:p>
            <a:pPr>
              <a:buFont typeface="Arial" pitchFamily="34" charset="0"/>
              <a:buChar char="•"/>
            </a:pPr>
            <a:r>
              <a:rPr lang="en-GB" baseline="0" dirty="0" smtClean="0"/>
              <a:t>Review and evaluation</a:t>
            </a:r>
          </a:p>
          <a:p>
            <a:pPr>
              <a:buFont typeface="Arial" pitchFamily="34" charset="0"/>
              <a:buChar char="•"/>
            </a:pPr>
            <a:endParaRPr lang="en-GB" baseline="0" dirty="0" smtClean="0"/>
          </a:p>
          <a:p>
            <a:pPr>
              <a:buFont typeface="Arial" pitchFamily="34" charset="0"/>
              <a:buNone/>
            </a:pPr>
            <a:r>
              <a:rPr lang="en-GB" b="1" baseline="0" dirty="0" smtClean="0"/>
              <a:t>Obligations &amp; expectations</a:t>
            </a:r>
            <a:r>
              <a:rPr lang="en-GB" baseline="0" dirty="0" smtClean="0"/>
              <a:t>: How we as interviewers, interview is guided by certain obligations and expectations. Legal = employment law. Regulatory = Care Inspectorate. Organisational = internal. (examples)</a:t>
            </a:r>
          </a:p>
          <a:p>
            <a:endParaRPr lang="en-GB" baseline="0" dirty="0" smtClean="0"/>
          </a:p>
          <a:p>
            <a:r>
              <a:rPr lang="en-GB" b="1" baseline="0" dirty="0" smtClean="0"/>
              <a:t>Process</a:t>
            </a:r>
            <a:r>
              <a:rPr lang="en-GB" baseline="0" dirty="0" smtClean="0"/>
              <a:t>:</a:t>
            </a:r>
          </a:p>
          <a:p>
            <a:pPr>
              <a:buFont typeface="Arial" pitchFamily="34" charset="0"/>
              <a:buChar char="•"/>
            </a:pPr>
            <a:r>
              <a:rPr lang="en-GB" sz="1200" kern="1200" dirty="0" smtClean="0">
                <a:solidFill>
                  <a:schemeClr val="tx1"/>
                </a:solidFill>
                <a:latin typeface="+mn-lt"/>
                <a:ea typeface="+mn-ea"/>
                <a:cs typeface="+mn-cs"/>
              </a:rPr>
              <a:t>HR advised of vacancy (relevant authorisation</a:t>
            </a:r>
            <a:r>
              <a:rPr lang="en-GB" sz="1200" kern="1200" baseline="0" dirty="0" smtClean="0">
                <a:solidFill>
                  <a:schemeClr val="tx1"/>
                </a:solidFill>
                <a:latin typeface="+mn-lt"/>
                <a:ea typeface="+mn-ea"/>
                <a:cs typeface="+mn-cs"/>
              </a:rPr>
              <a:t> and sign off . Discus - </a:t>
            </a:r>
            <a:r>
              <a:rPr lang="en-GB" sz="1200" kern="1200" dirty="0" smtClean="0">
                <a:solidFill>
                  <a:schemeClr val="tx1"/>
                </a:solidFill>
                <a:latin typeface="+mn-lt"/>
                <a:ea typeface="+mn-ea"/>
                <a:cs typeface="+mn-cs"/>
              </a:rPr>
              <a:t>Information from DMs regarding net vacancies as well as priority teams,</a:t>
            </a:r>
            <a:r>
              <a:rPr lang="en-GB" sz="1200" kern="1200" baseline="0" dirty="0" smtClean="0">
                <a:solidFill>
                  <a:schemeClr val="tx1"/>
                </a:solidFill>
                <a:latin typeface="+mn-lt"/>
                <a:ea typeface="+mn-ea"/>
                <a:cs typeface="+mn-cs"/>
              </a:rPr>
              <a:t> inf</a:t>
            </a:r>
            <a:r>
              <a:rPr lang="en-GB" sz="1200" kern="1200" dirty="0" smtClean="0">
                <a:solidFill>
                  <a:schemeClr val="tx1"/>
                </a:solidFill>
                <a:latin typeface="+mn-lt"/>
                <a:ea typeface="+mn-ea"/>
                <a:cs typeface="+mn-cs"/>
              </a:rPr>
              <a:t>ormation from TMs/ATMs on how vacancy should be filled. </a:t>
            </a:r>
            <a:r>
              <a:rPr lang="en-GB" sz="1200" kern="1200" dirty="0" err="1" smtClean="0">
                <a:solidFill>
                  <a:schemeClr val="tx1"/>
                </a:solidFill>
                <a:latin typeface="+mn-lt"/>
                <a:ea typeface="+mn-ea"/>
                <a:cs typeface="+mn-cs"/>
              </a:rPr>
              <a:t>Eg</a:t>
            </a:r>
            <a:r>
              <a:rPr lang="en-GB" sz="1200" kern="1200" dirty="0" smtClean="0">
                <a:solidFill>
                  <a:schemeClr val="tx1"/>
                </a:solidFill>
                <a:latin typeface="+mn-lt"/>
                <a:ea typeface="+mn-ea"/>
                <a:cs typeface="+mn-cs"/>
              </a:rPr>
              <a:t> 1 full time female etc.)</a:t>
            </a:r>
            <a:r>
              <a:rPr lang="en-GB" sz="1200" kern="1200" baseline="0" dirty="0" smtClean="0">
                <a:solidFill>
                  <a:schemeClr val="tx1"/>
                </a:solidFill>
                <a:latin typeface="+mn-lt"/>
                <a:ea typeface="+mn-ea"/>
                <a:cs typeface="+mn-cs"/>
              </a:rPr>
              <a:t>)</a:t>
            </a:r>
            <a:endParaRPr lang="en-GB" sz="1200" kern="1200" dirty="0" smtClean="0">
              <a:solidFill>
                <a:schemeClr val="tx1"/>
              </a:solidFill>
              <a:latin typeface="+mn-lt"/>
              <a:ea typeface="+mn-ea"/>
              <a:cs typeface="+mn-cs"/>
            </a:endParaRPr>
          </a:p>
          <a:p>
            <a:pPr lvl="0">
              <a:buFont typeface="Arial" pitchFamily="34" charset="0"/>
              <a:buChar char="•"/>
            </a:pPr>
            <a:r>
              <a:rPr lang="en-GB" sz="1200" kern="1200" dirty="0" smtClean="0">
                <a:solidFill>
                  <a:schemeClr val="tx1"/>
                </a:solidFill>
                <a:latin typeface="+mn-lt"/>
                <a:ea typeface="+mn-ea"/>
                <a:cs typeface="+mn-cs"/>
              </a:rPr>
              <a:t>Vacancy advertised (budget?)</a:t>
            </a:r>
          </a:p>
          <a:p>
            <a:pPr lvl="0">
              <a:buFont typeface="Arial" pitchFamily="34" charset="0"/>
              <a:buChar char="•"/>
            </a:pPr>
            <a:r>
              <a:rPr lang="en-GB" sz="1200" kern="1200" dirty="0" smtClean="0">
                <a:solidFill>
                  <a:schemeClr val="tx1"/>
                </a:solidFill>
                <a:latin typeface="+mn-lt"/>
                <a:ea typeface="+mn-ea"/>
                <a:cs typeface="+mn-cs"/>
              </a:rPr>
              <a:t>Applications received and logged on Cascade</a:t>
            </a:r>
          </a:p>
          <a:p>
            <a:pPr lvl="0">
              <a:buFont typeface="Arial" pitchFamily="34" charset="0"/>
              <a:buChar char="•"/>
            </a:pPr>
            <a:r>
              <a:rPr lang="en-GB" sz="1200" kern="1200" dirty="0" smtClean="0">
                <a:solidFill>
                  <a:schemeClr val="tx1"/>
                </a:solidFill>
                <a:latin typeface="+mn-lt"/>
                <a:ea typeface="+mn-ea"/>
                <a:cs typeface="+mn-cs"/>
              </a:rPr>
              <a:t>Applications passed for </a:t>
            </a:r>
            <a:r>
              <a:rPr lang="en-GB" sz="1200" kern="1200" dirty="0" err="1" smtClean="0">
                <a:solidFill>
                  <a:schemeClr val="tx1"/>
                </a:solidFill>
                <a:latin typeface="+mn-lt"/>
                <a:ea typeface="+mn-ea"/>
                <a:cs typeface="+mn-cs"/>
              </a:rPr>
              <a:t>shortlisting</a:t>
            </a:r>
            <a:endParaRPr lang="en-GB" sz="1200" kern="1200" dirty="0" smtClean="0">
              <a:solidFill>
                <a:schemeClr val="tx1"/>
              </a:solidFill>
              <a:latin typeface="+mn-lt"/>
              <a:ea typeface="+mn-ea"/>
              <a:cs typeface="+mn-cs"/>
            </a:endParaRPr>
          </a:p>
          <a:p>
            <a:pPr lvl="0">
              <a:buFont typeface="Arial" pitchFamily="34" charset="0"/>
              <a:buChar char="•"/>
            </a:pPr>
            <a:r>
              <a:rPr lang="en-GB" sz="1200" kern="1200" dirty="0" smtClean="0">
                <a:solidFill>
                  <a:schemeClr val="tx1"/>
                </a:solidFill>
                <a:latin typeface="+mn-lt"/>
                <a:ea typeface="+mn-ea"/>
                <a:cs typeface="+mn-cs"/>
              </a:rPr>
              <a:t>Successful candidates invited for interview</a:t>
            </a:r>
          </a:p>
          <a:p>
            <a:pPr lvl="0">
              <a:buFont typeface="Arial" pitchFamily="34" charset="0"/>
              <a:buChar char="•"/>
            </a:pPr>
            <a:r>
              <a:rPr lang="en-GB" sz="1200" kern="1200" dirty="0" smtClean="0">
                <a:solidFill>
                  <a:schemeClr val="tx1"/>
                </a:solidFill>
                <a:latin typeface="+mn-lt"/>
                <a:ea typeface="+mn-ea"/>
                <a:cs typeface="+mn-cs"/>
              </a:rPr>
              <a:t>Interview &amp; written test carried out by 2 people</a:t>
            </a:r>
          </a:p>
          <a:p>
            <a:pPr lvl="0">
              <a:buFont typeface="Arial" pitchFamily="34" charset="0"/>
              <a:buChar char="•"/>
            </a:pPr>
            <a:r>
              <a:rPr lang="en-GB" sz="1200" kern="1200" dirty="0" smtClean="0">
                <a:solidFill>
                  <a:schemeClr val="tx1"/>
                </a:solidFill>
                <a:latin typeface="+mn-lt"/>
                <a:ea typeface="+mn-ea"/>
                <a:cs typeface="+mn-cs"/>
              </a:rPr>
              <a:t>HR check and copy ID documents</a:t>
            </a:r>
          </a:p>
          <a:p>
            <a:pPr lvl="0">
              <a:buFont typeface="Arial" pitchFamily="34" charset="0"/>
              <a:buChar char="•"/>
            </a:pPr>
            <a:r>
              <a:rPr lang="en-GB" sz="1200" kern="1200" dirty="0" smtClean="0">
                <a:solidFill>
                  <a:schemeClr val="tx1"/>
                </a:solidFill>
                <a:latin typeface="+mn-lt"/>
                <a:ea typeface="+mn-ea"/>
                <a:cs typeface="+mn-cs"/>
              </a:rPr>
              <a:t>HR notify candidates of outcome &amp; start recruitment checks</a:t>
            </a:r>
          </a:p>
          <a:p>
            <a:pPr lvl="0">
              <a:buFont typeface="Arial" pitchFamily="34" charset="0"/>
              <a:buChar char="•"/>
            </a:pPr>
            <a:r>
              <a:rPr lang="en-GB" sz="1200" kern="1200" dirty="0" smtClean="0">
                <a:solidFill>
                  <a:schemeClr val="tx1"/>
                </a:solidFill>
                <a:latin typeface="+mn-lt"/>
                <a:ea typeface="+mn-ea"/>
                <a:cs typeface="+mn-cs"/>
              </a:rPr>
              <a:t>HR pass recruitment pack to  manager when checks are complete</a:t>
            </a:r>
          </a:p>
          <a:p>
            <a:pPr lvl="0">
              <a:buFont typeface="Arial" pitchFamily="34" charset="0"/>
              <a:buChar char="•"/>
            </a:pPr>
            <a:r>
              <a:rPr lang="en-GB" sz="1200" kern="1200" dirty="0" smtClean="0">
                <a:solidFill>
                  <a:schemeClr val="tx1"/>
                </a:solidFill>
                <a:latin typeface="+mn-lt"/>
                <a:ea typeface="+mn-ea"/>
                <a:cs typeface="+mn-cs"/>
              </a:rPr>
              <a:t>Manager arranges a start date with candidate</a:t>
            </a:r>
          </a:p>
          <a:p>
            <a:pPr lvl="0">
              <a:buFont typeface="Arial" pitchFamily="34" charset="0"/>
              <a:buChar char="•"/>
            </a:pPr>
            <a:r>
              <a:rPr lang="en-GB" sz="1200" kern="1200" dirty="0" smtClean="0">
                <a:solidFill>
                  <a:schemeClr val="tx1"/>
                </a:solidFill>
                <a:latin typeface="+mn-lt"/>
                <a:ea typeface="+mn-ea"/>
                <a:cs typeface="+mn-cs"/>
              </a:rPr>
              <a:t>Manager fills in new start form and passes to HR</a:t>
            </a:r>
          </a:p>
          <a:p>
            <a:endParaRPr lang="en-GB" baseline="0" dirty="0" smtClean="0"/>
          </a:p>
        </p:txBody>
      </p:sp>
      <p:sp>
        <p:nvSpPr>
          <p:cNvPr id="4" name="Slide Number Placeholder 3"/>
          <p:cNvSpPr>
            <a:spLocks noGrp="1"/>
          </p:cNvSpPr>
          <p:nvPr>
            <p:ph type="sldNum" sz="quarter" idx="10"/>
          </p:nvPr>
        </p:nvSpPr>
        <p:spPr/>
        <p:txBody>
          <a:bodyPr/>
          <a:lstStyle/>
          <a:p>
            <a:fld id="{ED6B490E-76DB-4D26-8BAC-2F5EE01111AE}" type="slidenum">
              <a:rPr lang="en-GB" smtClean="0"/>
              <a:pPr/>
              <a:t>3</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b="1" dirty="0" smtClean="0">
                <a:solidFill>
                  <a:srgbClr val="FF0000"/>
                </a:solidFill>
              </a:rPr>
              <a:t>Debbie</a:t>
            </a:r>
          </a:p>
          <a:p>
            <a:endParaRPr lang="en-GB" b="1" dirty="0" smtClean="0"/>
          </a:p>
          <a:p>
            <a:r>
              <a:rPr lang="en-GB" b="1" dirty="0" smtClean="0"/>
              <a:t>9 protected characteristics:</a:t>
            </a:r>
            <a:r>
              <a:rPr lang="en-GB" b="1" baseline="0" dirty="0" smtClean="0"/>
              <a:t> </a:t>
            </a:r>
            <a:r>
              <a:rPr lang="en-GB" b="0" baseline="0" dirty="0" smtClean="0"/>
              <a:t>use flip chart to write up answers people give. Use next slide with group to check they got all nine. </a:t>
            </a:r>
            <a:endParaRPr lang="en-GB" b="1" dirty="0" smtClean="0"/>
          </a:p>
          <a:p>
            <a:endParaRPr lang="en-GB" dirty="0" smtClean="0"/>
          </a:p>
          <a:p>
            <a:endParaRPr lang="en-GB" baseline="0" dirty="0" smtClean="0"/>
          </a:p>
          <a:p>
            <a:r>
              <a:rPr lang="en-GB" b="1" baseline="0" dirty="0" smtClean="0"/>
              <a:t>Direct</a:t>
            </a:r>
            <a:r>
              <a:rPr lang="en-GB" baseline="0" dirty="0" smtClean="0"/>
              <a:t> </a:t>
            </a:r>
            <a:r>
              <a:rPr lang="en-GB" b="1" baseline="0" dirty="0" smtClean="0"/>
              <a:t>and indirect discrimination</a:t>
            </a:r>
            <a:r>
              <a:rPr lang="en-GB" baseline="0" dirty="0" smtClean="0"/>
              <a:t>: </a:t>
            </a:r>
          </a:p>
          <a:p>
            <a:pPr>
              <a:buFont typeface="Arial" pitchFamily="34" charset="0"/>
              <a:buChar char="•"/>
            </a:pPr>
            <a:r>
              <a:rPr lang="en-GB" baseline="0" dirty="0" smtClean="0"/>
              <a:t>Direct – Treating one person less favourable than others because of a protected characteristic </a:t>
            </a:r>
          </a:p>
          <a:p>
            <a:pPr>
              <a:buFont typeface="Arial" pitchFamily="34" charset="0"/>
              <a:buChar char="•"/>
            </a:pPr>
            <a:r>
              <a:rPr lang="en-GB" baseline="0" dirty="0" smtClean="0"/>
              <a:t>Indirect – When the employer applies a standard rule or procedure across the board which has the effect of putting those who share a particular protected characteristic at a disadvantage. </a:t>
            </a:r>
          </a:p>
          <a:p>
            <a:pPr>
              <a:buFont typeface="Arial" pitchFamily="34" charset="0"/>
              <a:buChar char="•"/>
            </a:pPr>
            <a:endParaRPr lang="en-GB" baseline="0" dirty="0" smtClean="0"/>
          </a:p>
          <a:p>
            <a:pPr>
              <a:buFont typeface="Arial" pitchFamily="34" charset="0"/>
              <a:buNone/>
            </a:pPr>
            <a:r>
              <a:rPr lang="en-GB" b="1" baseline="0" dirty="0" smtClean="0"/>
              <a:t>Activity 1</a:t>
            </a:r>
            <a:r>
              <a:rPr lang="en-GB" baseline="0" dirty="0" smtClean="0"/>
              <a:t>: see Activities – trainer notes. Discuss answers as per trainer notes.</a:t>
            </a:r>
            <a:endParaRPr lang="en-GB" dirty="0"/>
          </a:p>
        </p:txBody>
      </p:sp>
      <p:sp>
        <p:nvSpPr>
          <p:cNvPr id="4" name="Slide Number Placeholder 3"/>
          <p:cNvSpPr>
            <a:spLocks noGrp="1"/>
          </p:cNvSpPr>
          <p:nvPr>
            <p:ph type="sldNum" sz="quarter" idx="10"/>
          </p:nvPr>
        </p:nvSpPr>
        <p:spPr/>
        <p:txBody>
          <a:bodyPr/>
          <a:lstStyle/>
          <a:p>
            <a:fld id="{ED6B490E-76DB-4D26-8BAC-2F5EE01111AE}" type="slidenum">
              <a:rPr lang="en-GB" smtClean="0"/>
              <a:pPr/>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GB" b="1" dirty="0" smtClean="0">
                <a:solidFill>
                  <a:srgbClr val="FF0000"/>
                </a:solidFill>
              </a:rPr>
              <a:t>Debbie</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b="1" kern="1200" dirty="0" smtClean="0">
                <a:solidFill>
                  <a:schemeClr val="tx1"/>
                </a:solidFill>
                <a:latin typeface="+mn-lt"/>
                <a:ea typeface="+mn-ea"/>
                <a:cs typeface="+mn-cs"/>
              </a:rPr>
              <a:t>Race</a:t>
            </a:r>
            <a:r>
              <a:rPr lang="en-GB" sz="1200" kern="1200" dirty="0" smtClean="0">
                <a:solidFill>
                  <a:schemeClr val="tx1"/>
                </a:solidFill>
                <a:latin typeface="+mn-lt"/>
                <a:ea typeface="+mn-ea"/>
                <a:cs typeface="+mn-cs"/>
              </a:rPr>
              <a:t> - Refers to the protected characteristic of Race. It refers to a group of people defined by their race, colour, and nationality (including citizenship) ethnic or national origins.</a:t>
            </a:r>
          </a:p>
          <a:p>
            <a:r>
              <a:rPr lang="en-GB" sz="1200" b="1" kern="1200" dirty="0" smtClean="0">
                <a:solidFill>
                  <a:schemeClr val="tx1"/>
                </a:solidFill>
                <a:latin typeface="+mn-lt"/>
                <a:ea typeface="+mn-ea"/>
                <a:cs typeface="+mn-cs"/>
              </a:rPr>
              <a:t>Age</a:t>
            </a:r>
            <a:r>
              <a:rPr lang="en-GB" sz="1200" kern="1200" dirty="0" smtClean="0">
                <a:solidFill>
                  <a:schemeClr val="tx1"/>
                </a:solidFill>
                <a:latin typeface="+mn-lt"/>
                <a:ea typeface="+mn-ea"/>
                <a:cs typeface="+mn-cs"/>
              </a:rPr>
              <a:t> - Where this is referred to, it refers to a person belonging to a particular age (e.g. 32 year olds) or range of ages (e.g. 18 - 30 year olds).</a:t>
            </a:r>
          </a:p>
          <a:p>
            <a:r>
              <a:rPr lang="en-GB" sz="1200" b="1" kern="1200" dirty="0" smtClean="0">
                <a:solidFill>
                  <a:schemeClr val="tx1"/>
                </a:solidFill>
                <a:latin typeface="+mn-lt"/>
                <a:ea typeface="+mn-ea"/>
                <a:cs typeface="+mn-cs"/>
              </a:rPr>
              <a:t>Sex</a:t>
            </a:r>
            <a:r>
              <a:rPr lang="en-GB" sz="1200" kern="1200" dirty="0" smtClean="0">
                <a:solidFill>
                  <a:schemeClr val="tx1"/>
                </a:solidFill>
                <a:latin typeface="+mn-lt"/>
                <a:ea typeface="+mn-ea"/>
                <a:cs typeface="+mn-cs"/>
              </a:rPr>
              <a:t> - A man or a woman.</a:t>
            </a:r>
          </a:p>
          <a:p>
            <a:r>
              <a:rPr lang="en-GB" sz="1200" b="1" kern="1200" dirty="0" smtClean="0">
                <a:solidFill>
                  <a:schemeClr val="tx1"/>
                </a:solidFill>
                <a:latin typeface="+mn-lt"/>
                <a:ea typeface="+mn-ea"/>
                <a:cs typeface="+mn-cs"/>
              </a:rPr>
              <a:t>Sexual orientation</a:t>
            </a:r>
            <a:r>
              <a:rPr lang="en-GB" sz="1200" kern="1200" dirty="0" smtClean="0">
                <a:solidFill>
                  <a:schemeClr val="tx1"/>
                </a:solidFill>
                <a:latin typeface="+mn-lt"/>
                <a:ea typeface="+mn-ea"/>
                <a:cs typeface="+mn-cs"/>
              </a:rPr>
              <a:t> - Whether a person's sexual attraction is towards their own sex, the opposite sex or to both sexes.</a:t>
            </a:r>
          </a:p>
          <a:p>
            <a:r>
              <a:rPr lang="en-GB" sz="1200" b="1" kern="1200" dirty="0" smtClean="0">
                <a:solidFill>
                  <a:schemeClr val="tx1"/>
                </a:solidFill>
                <a:latin typeface="+mn-lt"/>
                <a:ea typeface="+mn-ea"/>
                <a:cs typeface="+mn-cs"/>
              </a:rPr>
              <a:t>Disability</a:t>
            </a:r>
            <a:r>
              <a:rPr lang="en-GB" sz="1200" kern="1200" dirty="0" smtClean="0">
                <a:solidFill>
                  <a:schemeClr val="tx1"/>
                </a:solidFill>
                <a:latin typeface="+mn-lt"/>
                <a:ea typeface="+mn-ea"/>
                <a:cs typeface="+mn-cs"/>
              </a:rPr>
              <a:t> - A person has a disability if s/he has a physical or mental impairment which has a substantial and long-term adverse effect on that person's ability to carry out normal day-to-day activities.</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b="1" kern="1200" dirty="0" smtClean="0">
                <a:solidFill>
                  <a:schemeClr val="tx1"/>
                </a:solidFill>
                <a:latin typeface="+mn-lt"/>
                <a:ea typeface="+mn-ea"/>
                <a:cs typeface="+mn-cs"/>
              </a:rPr>
              <a:t>Pregnancy and maternity</a:t>
            </a:r>
            <a:r>
              <a:rPr lang="en-GB" sz="1200" kern="1200" dirty="0" smtClean="0">
                <a:solidFill>
                  <a:schemeClr val="tx1"/>
                </a:solidFill>
                <a:latin typeface="+mn-lt"/>
                <a:ea typeface="+mn-ea"/>
                <a:cs typeface="+mn-cs"/>
              </a:rPr>
              <a:t> - Pregnancy is the condition of being pregnant or expecting a baby. Maternity refers to the period after the birth, and is linked to maternity leave in the employment context. In the non-work context, protection against maternity discrimination is for 26 weeks after giving birth, and this includes treating a woman unfavourably because she is breastfeeding.</a:t>
            </a:r>
          </a:p>
          <a:p>
            <a:r>
              <a:rPr lang="en-GB" sz="1200" b="1" kern="1200" dirty="0" smtClean="0">
                <a:solidFill>
                  <a:schemeClr val="tx1"/>
                </a:solidFill>
                <a:latin typeface="+mn-lt"/>
                <a:ea typeface="+mn-ea"/>
                <a:cs typeface="+mn-cs"/>
              </a:rPr>
              <a:t>Marriage and civil partnership</a:t>
            </a:r>
            <a:r>
              <a:rPr lang="en-GB" sz="1200" kern="1200" dirty="0" smtClean="0">
                <a:solidFill>
                  <a:schemeClr val="tx1"/>
                </a:solidFill>
                <a:latin typeface="+mn-lt"/>
                <a:ea typeface="+mn-ea"/>
                <a:cs typeface="+mn-cs"/>
              </a:rPr>
              <a:t> -  This is no longer restricted to a union between a man and a woman but now includes a marriage between a same-sex couple. Same-sex couples can also have their relationships legally recognised as 'civil partnerships'. Civil partners must not be treated less favourably than married couples. </a:t>
            </a:r>
          </a:p>
          <a:p>
            <a:r>
              <a:rPr lang="en-GB" sz="1200" b="1" kern="1200" dirty="0" smtClean="0">
                <a:solidFill>
                  <a:schemeClr val="tx1"/>
                </a:solidFill>
                <a:latin typeface="+mn-lt"/>
                <a:ea typeface="+mn-ea"/>
                <a:cs typeface="+mn-cs"/>
              </a:rPr>
              <a:t>Religion and belief</a:t>
            </a:r>
            <a:r>
              <a:rPr lang="en-GB" sz="1200" kern="1200" dirty="0" smtClean="0">
                <a:solidFill>
                  <a:schemeClr val="tx1"/>
                </a:solidFill>
                <a:latin typeface="+mn-lt"/>
                <a:ea typeface="+mn-ea"/>
                <a:cs typeface="+mn-cs"/>
              </a:rPr>
              <a:t> - Religion has the meaning usually given to it but belief includes religious and philosophical beliefs including lack of belief (e.g. Atheism). Generally, a belief should affect your life choices or the way you live for it to be included in the definition.</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b="1" kern="1200" dirty="0" smtClean="0">
                <a:solidFill>
                  <a:schemeClr val="tx1"/>
                </a:solidFill>
                <a:latin typeface="+mn-lt"/>
                <a:ea typeface="+mn-ea"/>
                <a:cs typeface="+mn-cs"/>
              </a:rPr>
              <a:t>Gender reassignment</a:t>
            </a:r>
            <a:r>
              <a:rPr lang="en-GB" sz="1200" kern="1200" dirty="0" smtClean="0">
                <a:solidFill>
                  <a:schemeClr val="tx1"/>
                </a:solidFill>
                <a:latin typeface="+mn-lt"/>
                <a:ea typeface="+mn-ea"/>
                <a:cs typeface="+mn-cs"/>
              </a:rPr>
              <a:t> - The process of transitioning from one gender to another.</a:t>
            </a:r>
          </a:p>
          <a:p>
            <a:endParaRPr lang="en-GB" b="1" dirty="0" smtClean="0">
              <a:solidFill>
                <a:srgbClr val="FF0000"/>
              </a:solidFill>
            </a:endParaRPr>
          </a:p>
          <a:p>
            <a:endParaRPr lang="en-GB" b="1" dirty="0">
              <a:solidFill>
                <a:srgbClr val="FF0000"/>
              </a:solidFill>
            </a:endParaRPr>
          </a:p>
        </p:txBody>
      </p:sp>
      <p:sp>
        <p:nvSpPr>
          <p:cNvPr id="4" name="Slide Number Placeholder 3"/>
          <p:cNvSpPr>
            <a:spLocks noGrp="1"/>
          </p:cNvSpPr>
          <p:nvPr>
            <p:ph type="sldNum" sz="quarter" idx="10"/>
          </p:nvPr>
        </p:nvSpPr>
        <p:spPr/>
        <p:txBody>
          <a:bodyPr/>
          <a:lstStyle/>
          <a:p>
            <a:fld id="{ED6B490E-76DB-4D26-8BAC-2F5EE01111AE}" type="slidenum">
              <a:rPr lang="en-GB" smtClean="0"/>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GB" b="1" dirty="0" smtClean="0">
                <a:solidFill>
                  <a:srgbClr val="FF0000"/>
                </a:solidFill>
              </a:rPr>
              <a:t>Louise</a:t>
            </a:r>
            <a:r>
              <a:rPr lang="en-GB" dirty="0" smtClean="0">
                <a:solidFill>
                  <a:srgbClr val="FF0000"/>
                </a:solidFill>
              </a:rPr>
              <a:t> </a:t>
            </a:r>
          </a:p>
          <a:p>
            <a:r>
              <a:rPr lang="en-GB" sz="1100" b="1" dirty="0" smtClean="0"/>
              <a:t>Too much / too little chatting </a:t>
            </a:r>
            <a:r>
              <a:rPr lang="en-GB" sz="1100" dirty="0" smtClean="0"/>
              <a:t>: a good rule is 80% listening, 20%</a:t>
            </a:r>
            <a:r>
              <a:rPr lang="en-GB" sz="1100" baseline="0" dirty="0" smtClean="0"/>
              <a:t> chatting. Must depend on the person; consider putting them at ease if they are nervous – chat about their current role, how they got here – anything to reassure them. Consider though that some may find chat nerve wracking and may want to just get on with the questions. </a:t>
            </a:r>
            <a:endParaRPr lang="en-GB" sz="1100" dirty="0" smtClean="0"/>
          </a:p>
          <a:p>
            <a:r>
              <a:rPr lang="en-GB" sz="1100" b="1" dirty="0" smtClean="0"/>
              <a:t>Judging / assumptions / personal preferences</a:t>
            </a:r>
            <a:r>
              <a:rPr lang="en-GB" sz="1100" dirty="0" smtClean="0"/>
              <a:t>: </a:t>
            </a:r>
          </a:p>
          <a:p>
            <a:pPr>
              <a:buFont typeface="Arial" pitchFamily="34" charset="0"/>
              <a:buChar char="•"/>
            </a:pPr>
            <a:r>
              <a:rPr lang="en-GB" sz="1100" dirty="0" smtClean="0"/>
              <a:t>Never make snap judgements. They can lead to you (sometimes unconsciously) not giving someone the same chance you gave the last person – consistent and fair approach.</a:t>
            </a:r>
          </a:p>
          <a:p>
            <a:pPr>
              <a:buFont typeface="Arial" pitchFamily="34" charset="0"/>
              <a:buChar char="•"/>
            </a:pPr>
            <a:r>
              <a:rPr lang="en-GB" sz="1100" dirty="0" smtClean="0"/>
              <a:t>Do not assume anything. Even good things – just because someone has the experience on paper – you still need to hear the</a:t>
            </a:r>
            <a:r>
              <a:rPr lang="en-GB" sz="1100" baseline="0" dirty="0" smtClean="0"/>
              <a:t> values come through their answers. </a:t>
            </a:r>
          </a:p>
          <a:p>
            <a:pPr>
              <a:buFont typeface="Arial" pitchFamily="34" charset="0"/>
              <a:buChar char="•"/>
            </a:pPr>
            <a:r>
              <a:rPr lang="en-GB" sz="1100" dirty="0" smtClean="0"/>
              <a:t>Human nature to look for similarities in people; interviewers should</a:t>
            </a:r>
            <a:r>
              <a:rPr lang="en-GB" sz="1100" baseline="0" dirty="0" smtClean="0"/>
              <a:t> be mindful not to let ‘being like me’ unconsciously sway their judgement.</a:t>
            </a:r>
            <a:endParaRPr lang="en-GB" sz="1100" dirty="0" smtClean="0"/>
          </a:p>
          <a:p>
            <a:r>
              <a:rPr lang="en-GB" sz="1100" b="1" dirty="0" smtClean="0"/>
              <a:t>Not being prepared</a:t>
            </a:r>
            <a:r>
              <a:rPr lang="en-GB" sz="1100" dirty="0" smtClean="0"/>
              <a:t>: Not reading the application before the interview</a:t>
            </a:r>
            <a:r>
              <a:rPr lang="en-GB" sz="1100" baseline="0" dirty="0" smtClean="0"/>
              <a:t> (examples of why this could be an issue), not allowing time to set up the environment with the correct tools (water, clipboards, spare pens), not allowing enough time after the interviews to mark them – the potential to hold up the process.</a:t>
            </a:r>
            <a:endParaRPr lang="en-GB" sz="1100" dirty="0" smtClean="0"/>
          </a:p>
          <a:p>
            <a:r>
              <a:rPr lang="en-GB" sz="1100" b="1" dirty="0" smtClean="0"/>
              <a:t>Giving too much away</a:t>
            </a:r>
            <a:r>
              <a:rPr lang="en-GB" sz="1100" dirty="0" smtClean="0"/>
              <a:t>: Fine line between prompts and feeding people the answers. Through tone</a:t>
            </a:r>
            <a:r>
              <a:rPr lang="en-GB" sz="1100" baseline="0" dirty="0" smtClean="0"/>
              <a:t> and or body language – this can happen when you have an expectation that the candidate will pass – oh, you know......, so, you mean......</a:t>
            </a:r>
            <a:endParaRPr lang="en-GB" sz="1100" dirty="0" smtClean="0"/>
          </a:p>
          <a:p>
            <a:r>
              <a:rPr lang="en-GB" sz="1100" b="1" dirty="0" smtClean="0"/>
              <a:t>Jargon</a:t>
            </a:r>
            <a:r>
              <a:rPr lang="en-GB" sz="1100" dirty="0" smtClean="0"/>
              <a:t>: expecting all candidates to know particular process or policies. Things</a:t>
            </a:r>
            <a:r>
              <a:rPr lang="en-GB" sz="1100" baseline="0" dirty="0" smtClean="0"/>
              <a:t> like medication </a:t>
            </a:r>
            <a:r>
              <a:rPr lang="en-GB" sz="1100" baseline="0" dirty="0" err="1" smtClean="0"/>
              <a:t>cardex</a:t>
            </a:r>
            <a:r>
              <a:rPr lang="en-GB" sz="1100" baseline="0" dirty="0" smtClean="0"/>
              <a:t> – no one needs to say that specifically – record that the S.U. takes medication is fine. Trigger – knowing the cause is fine. SSSC – candidates new to support work may not yet know what that is – saying governing bodies / social work etc is fine. Clients instead of service  users / people we support.</a:t>
            </a:r>
            <a:endParaRPr lang="en-GB" sz="1100" dirty="0" smtClean="0"/>
          </a:p>
          <a:p>
            <a:r>
              <a:rPr lang="en-GB" sz="1100" b="1" dirty="0" smtClean="0"/>
              <a:t>Closed questions &amp; fixed expectations of answers</a:t>
            </a:r>
            <a:r>
              <a:rPr lang="en-GB" sz="1100" dirty="0" smtClean="0"/>
              <a:t>: </a:t>
            </a:r>
          </a:p>
          <a:p>
            <a:pPr>
              <a:buFont typeface="Arial" pitchFamily="34" charset="0"/>
              <a:buChar char="•"/>
            </a:pPr>
            <a:r>
              <a:rPr lang="en-GB" sz="1100" dirty="0" smtClean="0"/>
              <a:t>Using prompts that require one word answers will not be useful. Simple change in language - rather that ‘do you think that's ok?’ try ‘why do you think that's ok’ or when would</a:t>
            </a:r>
            <a:r>
              <a:rPr lang="en-GB" sz="1100" baseline="0" dirty="0" smtClean="0"/>
              <a:t> that be ok’.</a:t>
            </a:r>
            <a:endParaRPr lang="en-GB" sz="1100" dirty="0" smtClean="0"/>
          </a:p>
          <a:p>
            <a:pPr>
              <a:buFont typeface="Arial" pitchFamily="34" charset="0"/>
              <a:buChar char="•"/>
            </a:pPr>
            <a:r>
              <a:rPr lang="en-GB" sz="1100" dirty="0" smtClean="0"/>
              <a:t>Use example of old challenging behaviour question – interviewer waiting for the words</a:t>
            </a:r>
            <a:r>
              <a:rPr lang="en-GB" sz="1100" baseline="0" dirty="0" smtClean="0"/>
              <a:t> ‘get out of the kitchen’ when candidate has said they would remove the S.U. and themselves from the environment. Be open minded about what the answer could be – every person we interview is a unique individual and while answers should always have similarities, they should also always vary. </a:t>
            </a:r>
            <a:endParaRPr lang="en-GB" sz="1100" dirty="0" smtClean="0"/>
          </a:p>
          <a:p>
            <a:r>
              <a:rPr lang="en-GB" sz="1100" b="1" dirty="0" smtClean="0"/>
              <a:t>Script reading</a:t>
            </a:r>
            <a:r>
              <a:rPr lang="en-GB" sz="1100" dirty="0" smtClean="0"/>
              <a:t>: How it comes across – bored, uninterested, unprofessional, nervous. How to avoid</a:t>
            </a:r>
            <a:r>
              <a:rPr lang="en-GB" sz="1100" baseline="0" dirty="0" smtClean="0"/>
              <a:t> falling into it – practice, know the materials, interview with a variety of different people to build up your knowledge and confidence.</a:t>
            </a:r>
            <a:endParaRPr lang="en-GB" sz="1100" dirty="0" smtClean="0"/>
          </a:p>
          <a:p>
            <a:endParaRPr lang="en-GB" sz="1100" dirty="0"/>
          </a:p>
        </p:txBody>
      </p:sp>
      <p:sp>
        <p:nvSpPr>
          <p:cNvPr id="4" name="Slide Number Placeholder 3"/>
          <p:cNvSpPr>
            <a:spLocks noGrp="1"/>
          </p:cNvSpPr>
          <p:nvPr>
            <p:ph type="sldNum" sz="quarter" idx="10"/>
          </p:nvPr>
        </p:nvSpPr>
        <p:spPr/>
        <p:txBody>
          <a:bodyPr/>
          <a:lstStyle/>
          <a:p>
            <a:fld id="{ED6B490E-76DB-4D26-8BAC-2F5EE01111AE}" type="slidenum">
              <a:rPr lang="en-GB" smtClean="0"/>
              <a:pPr/>
              <a:t>6</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pPr>
              <a:buFont typeface="Arial" pitchFamily="34" charset="0"/>
              <a:buNone/>
            </a:pPr>
            <a:r>
              <a:rPr lang="en-GB" sz="1200" b="1" kern="1200" dirty="0" smtClean="0">
                <a:solidFill>
                  <a:srgbClr val="FF0000"/>
                </a:solidFill>
                <a:latin typeface="+mn-lt"/>
                <a:ea typeface="+mn-ea"/>
                <a:cs typeface="+mn-cs"/>
              </a:rPr>
              <a:t>Louise</a:t>
            </a:r>
          </a:p>
          <a:p>
            <a:endParaRPr lang="en-GB" sz="1200" kern="1200" dirty="0" smtClean="0">
              <a:solidFill>
                <a:schemeClr val="tx1"/>
              </a:solidFill>
              <a:latin typeface="+mn-lt"/>
              <a:ea typeface="+mn-ea"/>
              <a:cs typeface="+mn-cs"/>
            </a:endParaRPr>
          </a:p>
          <a:p>
            <a:r>
              <a:rPr lang="en-GB" sz="1200" b="1" kern="1200" dirty="0" smtClean="0">
                <a:solidFill>
                  <a:schemeClr val="tx1"/>
                </a:solidFill>
                <a:latin typeface="+mn-lt"/>
                <a:ea typeface="+mn-ea"/>
                <a:cs typeface="+mn-cs"/>
              </a:rPr>
              <a:t>Person specification </a:t>
            </a:r>
            <a:r>
              <a:rPr lang="en-GB" sz="1200" kern="1200" dirty="0" smtClean="0">
                <a:solidFill>
                  <a:schemeClr val="tx1"/>
                </a:solidFill>
                <a:latin typeface="+mn-lt"/>
                <a:ea typeface="+mn-ea"/>
                <a:cs typeface="+mn-cs"/>
              </a:rPr>
              <a:t>– see paperwork, page 10.</a:t>
            </a:r>
          </a:p>
          <a:p>
            <a:r>
              <a:rPr lang="en-GB" sz="1200" kern="1200" dirty="0" smtClean="0">
                <a:solidFill>
                  <a:schemeClr val="tx1"/>
                </a:solidFill>
                <a:latin typeface="+mn-lt"/>
                <a:ea typeface="+mn-ea"/>
                <a:cs typeface="+mn-cs"/>
              </a:rPr>
              <a:t>What does each specification mean? </a:t>
            </a:r>
          </a:p>
          <a:p>
            <a:pPr>
              <a:buFont typeface="Wingdings" pitchFamily="2" charset="2"/>
              <a:buChar char="Ø"/>
            </a:pPr>
            <a:r>
              <a:rPr lang="en-GB" sz="1200" kern="1200" dirty="0" smtClean="0">
                <a:solidFill>
                  <a:schemeClr val="tx1"/>
                </a:solidFill>
                <a:latin typeface="+mn-lt"/>
                <a:ea typeface="+mn-ea"/>
                <a:cs typeface="+mn-cs"/>
              </a:rPr>
              <a:t> </a:t>
            </a:r>
            <a:r>
              <a:rPr lang="en-GB" dirty="0" smtClean="0"/>
              <a:t>Shares our values – equality, inclusion, person-centred support, respecting differences. </a:t>
            </a:r>
          </a:p>
          <a:p>
            <a:pPr>
              <a:buFont typeface="Wingdings" pitchFamily="2" charset="2"/>
              <a:buChar char="Ø"/>
            </a:pPr>
            <a:r>
              <a:rPr lang="en-GB" dirty="0" smtClean="0"/>
              <a:t>Practically-minded – can budget and manage a home, plans in advance, assesses risk well, responds to challenging situations well.</a:t>
            </a:r>
          </a:p>
          <a:p>
            <a:pPr>
              <a:buFont typeface="Wingdings" pitchFamily="2" charset="2"/>
              <a:buChar char="Ø"/>
            </a:pPr>
            <a:r>
              <a:rPr lang="en-GB" dirty="0" smtClean="0"/>
              <a:t>A nice person – listens, interested in people, patient, calm, fun, caring, considerate.</a:t>
            </a:r>
          </a:p>
          <a:p>
            <a:pPr>
              <a:buFont typeface="Wingdings" pitchFamily="2" charset="2"/>
              <a:buChar char="Ø"/>
            </a:pPr>
            <a:r>
              <a:rPr lang="en-GB" dirty="0" smtClean="0"/>
              <a:t>Good in a team – communicates well, takes responsibility, asks for advice, helps others.</a:t>
            </a:r>
          </a:p>
          <a:p>
            <a:pPr>
              <a:buFont typeface="Wingdings" pitchFamily="2" charset="2"/>
              <a:buChar char="Ø"/>
            </a:pPr>
            <a:r>
              <a:rPr lang="en-GB" dirty="0" smtClean="0"/>
              <a:t>Gets the details right – follows procedure, completes paperwork, punctual, consistent, finds out and remembers</a:t>
            </a:r>
            <a:r>
              <a:rPr lang="en-GB" baseline="0" dirty="0" smtClean="0"/>
              <a:t> stuff</a:t>
            </a:r>
            <a:endParaRPr lang="en-GB" dirty="0" smtClean="0"/>
          </a:p>
          <a:p>
            <a:pPr>
              <a:buFont typeface="Wingdings" pitchFamily="2" charset="2"/>
              <a:buChar char="Ø"/>
            </a:pPr>
            <a:r>
              <a:rPr lang="en-GB" dirty="0" smtClean="0"/>
              <a:t>Not afraid to think – Reflects</a:t>
            </a:r>
            <a:r>
              <a:rPr lang="en-GB" baseline="0" dirty="0" smtClean="0"/>
              <a:t> on practice, learns from experience, suggests ideas, puts self in others shoes</a:t>
            </a:r>
            <a:endParaRPr lang="en-GB" dirty="0" smtClean="0"/>
          </a:p>
          <a:p>
            <a:pPr>
              <a:buFont typeface="Wingdings" pitchFamily="2" charset="2"/>
              <a:buChar char="Ø"/>
            </a:pPr>
            <a:endParaRPr lang="en-GB" sz="1200" kern="1200" dirty="0" smtClean="0">
              <a:solidFill>
                <a:schemeClr val="tx1"/>
              </a:solidFill>
              <a:latin typeface="+mn-lt"/>
              <a:ea typeface="+mn-ea"/>
              <a:cs typeface="+mn-cs"/>
            </a:endParaRPr>
          </a:p>
          <a:p>
            <a:r>
              <a:rPr lang="en-GB" sz="1200" b="1" kern="1200" dirty="0" smtClean="0">
                <a:solidFill>
                  <a:schemeClr val="tx1"/>
                </a:solidFill>
                <a:latin typeface="+mn-lt"/>
                <a:ea typeface="+mn-ea"/>
                <a:cs typeface="+mn-cs"/>
              </a:rPr>
              <a:t>Activity 2 </a:t>
            </a:r>
            <a:r>
              <a:rPr lang="en-GB" sz="1200" kern="1200" dirty="0" smtClean="0">
                <a:solidFill>
                  <a:schemeClr val="tx1"/>
                </a:solidFill>
                <a:latin typeface="+mn-lt"/>
                <a:ea typeface="+mn-ea"/>
                <a:cs typeface="+mn-cs"/>
              </a:rPr>
              <a:t>– see Activities trainer notes.</a:t>
            </a:r>
            <a:r>
              <a:rPr lang="en-GB" sz="1200" kern="1200" baseline="0" dirty="0" smtClean="0">
                <a:solidFill>
                  <a:schemeClr val="tx1"/>
                </a:solidFill>
                <a:latin typeface="+mn-lt"/>
                <a:ea typeface="+mn-ea"/>
                <a:cs typeface="+mn-cs"/>
              </a:rPr>
              <a:t> Discuss answers.</a:t>
            </a:r>
          </a:p>
          <a:p>
            <a:endParaRPr lang="en-GB" sz="1200" kern="1200" baseline="0" dirty="0" smtClean="0">
              <a:solidFill>
                <a:schemeClr val="tx1"/>
              </a:solidFill>
              <a:latin typeface="+mn-lt"/>
              <a:ea typeface="+mn-ea"/>
              <a:cs typeface="+mn-cs"/>
            </a:endParaRPr>
          </a:p>
          <a:p>
            <a:r>
              <a:rPr lang="en-GB" sz="1200" kern="1200" baseline="0" dirty="0" smtClean="0">
                <a:solidFill>
                  <a:schemeClr val="tx1"/>
                </a:solidFill>
                <a:latin typeface="+mn-lt"/>
                <a:ea typeface="+mn-ea"/>
                <a:cs typeface="+mn-cs"/>
              </a:rPr>
              <a:t>Discuss the information  taken from March 2016 </a:t>
            </a:r>
            <a:r>
              <a:rPr lang="en-GB" sz="1200" kern="1200" dirty="0" smtClean="0">
                <a:solidFill>
                  <a:schemeClr val="tx1"/>
                </a:solidFill>
                <a:latin typeface="+mn-lt"/>
                <a:ea typeface="+mn-ea"/>
                <a:cs typeface="+mn-cs"/>
              </a:rPr>
              <a:t>Have</a:t>
            </a:r>
            <a:r>
              <a:rPr lang="en-GB" sz="1200" kern="1200" baseline="0" dirty="0" smtClean="0">
                <a:solidFill>
                  <a:schemeClr val="tx1"/>
                </a:solidFill>
                <a:latin typeface="+mn-lt"/>
                <a:ea typeface="+mn-ea"/>
                <a:cs typeface="+mn-cs"/>
              </a:rPr>
              <a:t> Your </a:t>
            </a:r>
            <a:r>
              <a:rPr lang="en-GB" sz="1200" kern="1200" dirty="0" smtClean="0">
                <a:solidFill>
                  <a:schemeClr val="tx1"/>
                </a:solidFill>
                <a:latin typeface="+mn-lt"/>
                <a:ea typeface="+mn-ea"/>
                <a:cs typeface="+mn-cs"/>
              </a:rPr>
              <a:t>Say. Deb</a:t>
            </a:r>
            <a:r>
              <a:rPr lang="en-GB" sz="1200" kern="1200" baseline="0" dirty="0" smtClean="0">
                <a:solidFill>
                  <a:schemeClr val="tx1"/>
                </a:solidFill>
                <a:latin typeface="+mn-lt"/>
                <a:ea typeface="+mn-ea"/>
                <a:cs typeface="+mn-cs"/>
              </a:rPr>
              <a:t>bie attended and took along the new person specification and discussed with service users that  we had developed this based in part on their feedback. </a:t>
            </a:r>
          </a:p>
          <a:p>
            <a:r>
              <a:rPr lang="en-GB" sz="1200" kern="1200" dirty="0" smtClean="0">
                <a:solidFill>
                  <a:schemeClr val="tx1"/>
                </a:solidFill>
                <a:latin typeface="+mn-lt"/>
                <a:ea typeface="+mn-ea"/>
                <a:cs typeface="+mn-cs"/>
              </a:rPr>
              <a:t>Service users were asked to rank the specifications – service users so far have said that being a nice person is the most important aspect of being a support worker, followed by being practically-minded.  While the being “a nice person” criteria might seems a bit redundant / not the most important specification</a:t>
            </a:r>
            <a:r>
              <a:rPr lang="en-GB" sz="1200" kern="1200" baseline="0" dirty="0" smtClean="0">
                <a:solidFill>
                  <a:schemeClr val="tx1"/>
                </a:solidFill>
                <a:latin typeface="+mn-lt"/>
                <a:ea typeface="+mn-ea"/>
                <a:cs typeface="+mn-cs"/>
              </a:rPr>
              <a:t> for team managers,</a:t>
            </a:r>
            <a:r>
              <a:rPr lang="en-GB" sz="1200" kern="1200" dirty="0" smtClean="0">
                <a:solidFill>
                  <a:schemeClr val="tx1"/>
                </a:solidFill>
                <a:latin typeface="+mn-lt"/>
                <a:ea typeface="+mn-ea"/>
                <a:cs typeface="+mn-cs"/>
              </a:rPr>
              <a:t> it is clear from our service users that this is the most important thing for them. Keep</a:t>
            </a:r>
            <a:r>
              <a:rPr lang="en-GB" sz="1200" kern="1200" baseline="0" dirty="0" smtClean="0">
                <a:solidFill>
                  <a:schemeClr val="tx1"/>
                </a:solidFill>
                <a:latin typeface="+mn-lt"/>
                <a:ea typeface="+mn-ea"/>
                <a:cs typeface="+mn-cs"/>
              </a:rPr>
              <a:t> </a:t>
            </a:r>
            <a:r>
              <a:rPr lang="en-GB" sz="1200" kern="1200" dirty="0" smtClean="0">
                <a:solidFill>
                  <a:schemeClr val="tx1"/>
                </a:solidFill>
                <a:latin typeface="+mn-lt"/>
                <a:ea typeface="+mn-ea"/>
                <a:cs typeface="+mn-cs"/>
              </a:rPr>
              <a:t>this in mind while </a:t>
            </a:r>
            <a:r>
              <a:rPr lang="en-GB" sz="1200" kern="1200" dirty="0" err="1" smtClean="0">
                <a:solidFill>
                  <a:schemeClr val="tx1"/>
                </a:solidFill>
                <a:latin typeface="+mn-lt"/>
                <a:ea typeface="+mn-ea"/>
                <a:cs typeface="+mn-cs"/>
              </a:rPr>
              <a:t>shortlisting</a:t>
            </a:r>
            <a:r>
              <a:rPr lang="en-GB" sz="1200" kern="1200" baseline="0" dirty="0" smtClean="0">
                <a:solidFill>
                  <a:schemeClr val="tx1"/>
                </a:solidFill>
                <a:latin typeface="+mn-lt"/>
                <a:ea typeface="+mn-ea"/>
                <a:cs typeface="+mn-cs"/>
              </a:rPr>
              <a:t> and interviewing. You could train / teach the majority of the other specifications but can you really teach someone to be a nice person? </a:t>
            </a:r>
            <a:endParaRPr lang="en-GB" sz="1200" kern="1200" dirty="0" smtClean="0">
              <a:solidFill>
                <a:schemeClr val="tx1"/>
              </a:solidFill>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ED6B490E-76DB-4D26-8BAC-2F5EE01111AE}" type="slidenum">
              <a:rPr lang="en-GB" smtClean="0"/>
              <a:pPr/>
              <a:t>7</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b="1" dirty="0" smtClean="0">
                <a:solidFill>
                  <a:srgbClr val="FF0000"/>
                </a:solidFill>
              </a:rPr>
              <a:t>Debbie</a:t>
            </a:r>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a:p>
            <a:r>
              <a:rPr lang="en-GB" sz="1200" b="1" kern="1200" dirty="0" smtClean="0">
                <a:solidFill>
                  <a:schemeClr val="tx1"/>
                </a:solidFill>
                <a:latin typeface="+mn-lt"/>
                <a:ea typeface="+mn-ea"/>
                <a:cs typeface="+mn-cs"/>
              </a:rPr>
              <a:t>4 areas included within </a:t>
            </a:r>
            <a:r>
              <a:rPr lang="en-GB" sz="1200" b="1" kern="1200" dirty="0" err="1" smtClean="0">
                <a:solidFill>
                  <a:schemeClr val="tx1"/>
                </a:solidFill>
                <a:latin typeface="+mn-lt"/>
                <a:ea typeface="+mn-ea"/>
                <a:cs typeface="+mn-cs"/>
              </a:rPr>
              <a:t>shortlisting</a:t>
            </a:r>
            <a:r>
              <a:rPr lang="en-GB" sz="1200" b="1" kern="1200" dirty="0" smtClean="0">
                <a:solidFill>
                  <a:schemeClr val="tx1"/>
                </a:solidFill>
                <a:latin typeface="+mn-lt"/>
                <a:ea typeface="+mn-ea"/>
                <a:cs typeface="+mn-cs"/>
              </a:rPr>
              <a:t> for support workers:</a:t>
            </a:r>
          </a:p>
          <a:p>
            <a:pPr lvl="0"/>
            <a:r>
              <a:rPr lang="en-US" sz="1200" kern="1200" dirty="0" smtClean="0">
                <a:solidFill>
                  <a:schemeClr val="tx1"/>
                </a:solidFill>
                <a:latin typeface="+mn-lt"/>
                <a:ea typeface="+mn-ea"/>
                <a:cs typeface="+mn-cs"/>
              </a:rPr>
              <a:t>Person specification - be familiar with it, understand the details in each criteria.</a:t>
            </a:r>
            <a:endParaRPr lang="en-GB" sz="1200" kern="1200" dirty="0" smtClean="0">
              <a:solidFill>
                <a:schemeClr val="tx1"/>
              </a:solidFill>
              <a:latin typeface="+mn-lt"/>
              <a:ea typeface="+mn-ea"/>
              <a:cs typeface="+mn-cs"/>
            </a:endParaRPr>
          </a:p>
          <a:p>
            <a:pPr lvl="0"/>
            <a:r>
              <a:rPr lang="en-US" sz="1200" kern="1200" dirty="0" smtClean="0">
                <a:solidFill>
                  <a:schemeClr val="tx1"/>
                </a:solidFill>
                <a:latin typeface="+mn-lt"/>
                <a:ea typeface="+mn-ea"/>
                <a:cs typeface="+mn-cs"/>
              </a:rPr>
              <a:t>Empowering people – what does that mean to you? What kind of answer</a:t>
            </a:r>
            <a:r>
              <a:rPr lang="en-US" sz="1200" kern="1200" baseline="0" dirty="0" smtClean="0">
                <a:solidFill>
                  <a:schemeClr val="tx1"/>
                </a:solidFill>
                <a:latin typeface="+mn-lt"/>
                <a:ea typeface="+mn-ea"/>
                <a:cs typeface="+mn-cs"/>
              </a:rPr>
              <a:t> could we expect?</a:t>
            </a:r>
            <a:endParaRPr lang="en-GB" sz="1200" kern="1200" dirty="0" smtClean="0">
              <a:solidFill>
                <a:schemeClr val="tx1"/>
              </a:solidFill>
              <a:latin typeface="+mn-lt"/>
              <a:ea typeface="+mn-ea"/>
              <a:cs typeface="+mn-cs"/>
            </a:endParaRPr>
          </a:p>
          <a:p>
            <a:pPr lvl="0"/>
            <a:r>
              <a:rPr lang="en-US" sz="1200" kern="1200" dirty="0" smtClean="0">
                <a:solidFill>
                  <a:schemeClr val="tx1"/>
                </a:solidFill>
                <a:latin typeface="+mn-lt"/>
                <a:ea typeface="+mn-ea"/>
                <a:cs typeface="+mn-cs"/>
              </a:rPr>
              <a:t>Building and maintaining relationships – what are we looking for people to demonstrate?</a:t>
            </a:r>
            <a:endParaRPr lang="en-GB" sz="1200" kern="1200" dirty="0" smtClean="0">
              <a:solidFill>
                <a:schemeClr val="tx1"/>
              </a:solidFill>
              <a:latin typeface="+mn-lt"/>
              <a:ea typeface="+mn-ea"/>
              <a:cs typeface="+mn-cs"/>
            </a:endParaRPr>
          </a:p>
          <a:p>
            <a:pPr lvl="0"/>
            <a:r>
              <a:rPr lang="en-US" sz="1200" kern="1200" dirty="0" smtClean="0">
                <a:solidFill>
                  <a:schemeClr val="tx1"/>
                </a:solidFill>
                <a:latin typeface="+mn-lt"/>
                <a:ea typeface="+mn-ea"/>
                <a:cs typeface="+mn-cs"/>
              </a:rPr>
              <a:t>Additional requirements – generally only ability to complete SVQ 2. However – for specific adverts there may be specific requirements – drivers (area</a:t>
            </a:r>
            <a:r>
              <a:rPr lang="en-US" sz="1200" kern="1200" baseline="0" dirty="0" smtClean="0">
                <a:solidFill>
                  <a:schemeClr val="tx1"/>
                </a:solidFill>
                <a:latin typeface="+mn-lt"/>
                <a:ea typeface="+mn-ea"/>
                <a:cs typeface="+mn-cs"/>
              </a:rPr>
              <a:t> or service specific)</a:t>
            </a:r>
            <a:r>
              <a:rPr lang="en-US" sz="1200" kern="1200" dirty="0" smtClean="0">
                <a:solidFill>
                  <a:schemeClr val="tx1"/>
                </a:solidFill>
                <a:latin typeface="+mn-lt"/>
                <a:ea typeface="+mn-ea"/>
                <a:cs typeface="+mn-cs"/>
              </a:rPr>
              <a:t>, weekends only ( youth group roles)</a:t>
            </a:r>
            <a:endParaRPr lang="en-GB"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b="1" dirty="0" smtClean="0"/>
              <a:t>Remin</a:t>
            </a:r>
            <a:r>
              <a:rPr lang="en-GB" b="1" baseline="0" dirty="0" smtClean="0"/>
              <a:t>der of </a:t>
            </a:r>
            <a:r>
              <a:rPr lang="en-GB" b="1" baseline="0" dirty="0" err="1" smtClean="0"/>
              <a:t>procedure:</a:t>
            </a:r>
            <a:r>
              <a:rPr lang="en-GB" sz="1200" kern="1200" dirty="0" err="1" smtClean="0">
                <a:solidFill>
                  <a:schemeClr val="tx1"/>
                </a:solidFill>
                <a:latin typeface="+mn-lt"/>
                <a:ea typeface="+mn-ea"/>
                <a:cs typeface="+mn-cs"/>
              </a:rPr>
              <a:t>Things</a:t>
            </a:r>
            <a:r>
              <a:rPr lang="en-GB" sz="1200" kern="1200" dirty="0" smtClean="0">
                <a:solidFill>
                  <a:schemeClr val="tx1"/>
                </a:solidFill>
                <a:latin typeface="+mn-lt"/>
                <a:ea typeface="+mn-ea"/>
                <a:cs typeface="+mn-cs"/>
              </a:rPr>
              <a:t> taken into account are address, gender, car driver, preferred service, location and hours.</a:t>
            </a:r>
          </a:p>
          <a:p>
            <a:r>
              <a:rPr lang="en-GB" sz="1200" kern="1200" dirty="0" smtClean="0">
                <a:solidFill>
                  <a:schemeClr val="tx1"/>
                </a:solidFill>
                <a:latin typeface="+mn-lt"/>
                <a:ea typeface="+mn-ea"/>
                <a:cs typeface="+mn-cs"/>
              </a:rPr>
              <a:t> </a:t>
            </a:r>
          </a:p>
          <a:p>
            <a:r>
              <a:rPr lang="en-GB" sz="1200" b="1" kern="1200" dirty="0" smtClean="0">
                <a:solidFill>
                  <a:schemeClr val="tx1"/>
                </a:solidFill>
                <a:latin typeface="+mn-lt"/>
                <a:ea typeface="+mn-ea"/>
                <a:cs typeface="+mn-cs"/>
              </a:rPr>
              <a:t>Tips:</a:t>
            </a:r>
          </a:p>
          <a:p>
            <a:pPr lvl="0">
              <a:buFont typeface="Arial" pitchFamily="34" charset="0"/>
              <a:buChar char="•"/>
            </a:pPr>
            <a:r>
              <a:rPr lang="en-US" sz="1200" kern="1200" dirty="0" smtClean="0">
                <a:solidFill>
                  <a:schemeClr val="tx1"/>
                </a:solidFill>
                <a:latin typeface="+mn-lt"/>
                <a:ea typeface="+mn-ea"/>
                <a:cs typeface="+mn-cs"/>
              </a:rPr>
              <a:t>Read through whole application first then revisit each point</a:t>
            </a:r>
            <a:endParaRPr lang="en-GB" sz="1200" kern="1200" dirty="0" smtClean="0">
              <a:solidFill>
                <a:schemeClr val="tx1"/>
              </a:solidFill>
              <a:latin typeface="+mn-lt"/>
              <a:ea typeface="+mn-ea"/>
              <a:cs typeface="+mn-cs"/>
            </a:endParaRPr>
          </a:p>
          <a:p>
            <a:pPr lvl="0">
              <a:buFont typeface="Arial" pitchFamily="34" charset="0"/>
              <a:buChar char="•"/>
            </a:pPr>
            <a:r>
              <a:rPr lang="en-US" sz="1200" kern="1200" dirty="0" smtClean="0">
                <a:solidFill>
                  <a:schemeClr val="tx1"/>
                </a:solidFill>
                <a:latin typeface="+mn-lt"/>
                <a:ea typeface="+mn-ea"/>
                <a:cs typeface="+mn-cs"/>
              </a:rPr>
              <a:t>Justify scoring</a:t>
            </a:r>
            <a:endParaRPr lang="en-GB" sz="1200" kern="1200" dirty="0" smtClean="0">
              <a:solidFill>
                <a:schemeClr val="tx1"/>
              </a:solidFill>
              <a:latin typeface="+mn-lt"/>
              <a:ea typeface="+mn-ea"/>
              <a:cs typeface="+mn-cs"/>
            </a:endParaRPr>
          </a:p>
          <a:p>
            <a:pPr lvl="0">
              <a:buFont typeface="Arial" pitchFamily="34" charset="0"/>
              <a:buChar char="•"/>
            </a:pPr>
            <a:r>
              <a:rPr lang="en-GB" sz="1200" kern="1200" dirty="0" smtClean="0">
                <a:solidFill>
                  <a:schemeClr val="tx1"/>
                </a:solidFill>
                <a:latin typeface="+mn-lt"/>
                <a:ea typeface="+mn-ea"/>
                <a:cs typeface="+mn-cs"/>
              </a:rPr>
              <a:t>Everyone will read it differently but must be consistent and fair</a:t>
            </a:r>
          </a:p>
          <a:p>
            <a:pPr lvl="0">
              <a:buFont typeface="Arial" pitchFamily="34" charset="0"/>
              <a:buChar char="•"/>
            </a:pPr>
            <a:r>
              <a:rPr lang="en-US" sz="1200" kern="1200" dirty="0" smtClean="0">
                <a:solidFill>
                  <a:schemeClr val="tx1"/>
                </a:solidFill>
                <a:latin typeface="+mn-lt"/>
                <a:ea typeface="+mn-ea"/>
                <a:cs typeface="+mn-cs"/>
              </a:rPr>
              <a:t>SVQ question? Education, literacy skills, additional training etc. </a:t>
            </a:r>
          </a:p>
          <a:p>
            <a:pPr lvl="0">
              <a:buFont typeface="Arial" pitchFamily="34" charset="0"/>
              <a:buChar char="•"/>
            </a:pPr>
            <a:endParaRPr lang="en-US" sz="1200" kern="1200" dirty="0" smtClean="0">
              <a:solidFill>
                <a:schemeClr val="tx1"/>
              </a:solidFill>
              <a:latin typeface="+mn-lt"/>
              <a:ea typeface="+mn-ea"/>
              <a:cs typeface="+mn-cs"/>
            </a:endParaRPr>
          </a:p>
          <a:p>
            <a:pPr lvl="0">
              <a:buFont typeface="Arial" pitchFamily="34" charset="0"/>
              <a:buNone/>
            </a:pPr>
            <a:r>
              <a:rPr lang="en-US" sz="1200" b="1" kern="1200" dirty="0" smtClean="0">
                <a:solidFill>
                  <a:schemeClr val="tx1"/>
                </a:solidFill>
                <a:latin typeface="+mn-lt"/>
                <a:ea typeface="+mn-ea"/>
                <a:cs typeface="+mn-cs"/>
              </a:rPr>
              <a:t>Activity</a:t>
            </a:r>
            <a:r>
              <a:rPr lang="en-US" sz="1200" b="1" kern="1200" baseline="0" dirty="0" smtClean="0">
                <a:solidFill>
                  <a:schemeClr val="tx1"/>
                </a:solidFill>
                <a:latin typeface="+mn-lt"/>
                <a:ea typeface="+mn-ea"/>
                <a:cs typeface="+mn-cs"/>
              </a:rPr>
              <a:t> 3 </a:t>
            </a:r>
            <a:r>
              <a:rPr lang="en-US" sz="1200" kern="1200" baseline="0" dirty="0" smtClean="0">
                <a:solidFill>
                  <a:schemeClr val="tx1"/>
                </a:solidFill>
                <a:latin typeface="+mn-lt"/>
                <a:ea typeface="+mn-ea"/>
                <a:cs typeface="+mn-cs"/>
              </a:rPr>
              <a:t>– see activities – trainer notes. Feedback from groups at end of activity and discuss as per notes.</a:t>
            </a:r>
            <a:endParaRPr lang="en-GB" sz="1200" kern="1200" dirty="0" smtClean="0">
              <a:solidFill>
                <a:schemeClr val="tx1"/>
              </a:solidFill>
              <a:latin typeface="+mn-lt"/>
              <a:ea typeface="+mn-ea"/>
              <a:cs typeface="+mn-cs"/>
            </a:endParaRPr>
          </a:p>
          <a:p>
            <a:endParaRPr lang="en-GB" dirty="0" smtClean="0"/>
          </a:p>
          <a:p>
            <a:r>
              <a:rPr lang="en-GB" dirty="0" smtClean="0"/>
              <a:t>Recruitment group – to discuss 3 columns</a:t>
            </a:r>
            <a:r>
              <a:rPr lang="en-GB" baseline="0" dirty="0" smtClean="0"/>
              <a:t> (none, some, satisfactory)</a:t>
            </a:r>
            <a:endParaRPr lang="en-GB" dirty="0"/>
          </a:p>
        </p:txBody>
      </p:sp>
      <p:sp>
        <p:nvSpPr>
          <p:cNvPr id="4" name="Slide Number Placeholder 3"/>
          <p:cNvSpPr>
            <a:spLocks noGrp="1"/>
          </p:cNvSpPr>
          <p:nvPr>
            <p:ph type="sldNum" sz="quarter" idx="10"/>
          </p:nvPr>
        </p:nvSpPr>
        <p:spPr/>
        <p:txBody>
          <a:bodyPr/>
          <a:lstStyle/>
          <a:p>
            <a:fld id="{ED6B490E-76DB-4D26-8BAC-2F5EE01111AE}" type="slidenum">
              <a:rPr lang="en-GB" smtClean="0"/>
              <a:pPr/>
              <a:t>8</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10000"/>
          </a:bodyPr>
          <a:lstStyle/>
          <a:p>
            <a:pPr lvl="0">
              <a:buFont typeface="Arial" pitchFamily="34" charset="0"/>
              <a:buNone/>
            </a:pPr>
            <a:r>
              <a:rPr lang="en-US" sz="1200" b="1" kern="1200" dirty="0" smtClean="0">
                <a:solidFill>
                  <a:srgbClr val="FF0000"/>
                </a:solidFill>
                <a:latin typeface="+mn-lt"/>
                <a:ea typeface="+mn-ea"/>
                <a:cs typeface="+mn-cs"/>
              </a:rPr>
              <a:t>Debbie</a:t>
            </a:r>
          </a:p>
          <a:p>
            <a:pPr lvl="0"/>
            <a:r>
              <a:rPr lang="en-US" sz="1200" b="1" kern="1200" dirty="0" smtClean="0">
                <a:solidFill>
                  <a:schemeClr val="tx1"/>
                </a:solidFill>
                <a:latin typeface="+mn-lt"/>
                <a:ea typeface="+mn-ea"/>
                <a:cs typeface="+mn-cs"/>
              </a:rPr>
              <a:t>HR</a:t>
            </a:r>
          </a:p>
          <a:p>
            <a:pPr lvl="0"/>
            <a:r>
              <a:rPr lang="en-US" sz="1200" kern="1200" dirty="0" smtClean="0">
                <a:solidFill>
                  <a:schemeClr val="tx1"/>
                </a:solidFill>
                <a:latin typeface="+mn-lt"/>
                <a:ea typeface="+mn-ea"/>
                <a:cs typeface="+mn-cs"/>
              </a:rPr>
              <a:t>WHO</a:t>
            </a:r>
            <a:r>
              <a:rPr lang="en-US" sz="1200" kern="1200" baseline="0" dirty="0" smtClean="0">
                <a:solidFill>
                  <a:schemeClr val="tx1"/>
                </a:solidFill>
                <a:latin typeface="+mn-lt"/>
                <a:ea typeface="+mn-ea"/>
                <a:cs typeface="+mn-cs"/>
              </a:rPr>
              <a:t> – Book in relevant candidates, book managers in</a:t>
            </a:r>
          </a:p>
          <a:p>
            <a:pPr lvl="0"/>
            <a:r>
              <a:rPr lang="en-US" sz="1200" kern="1200" baseline="0" dirty="0" smtClean="0">
                <a:solidFill>
                  <a:schemeClr val="tx1"/>
                </a:solidFill>
                <a:latin typeface="+mn-lt"/>
                <a:ea typeface="+mn-ea"/>
                <a:cs typeface="+mn-cs"/>
              </a:rPr>
              <a:t>WHERE – Book rooms</a:t>
            </a:r>
          </a:p>
          <a:p>
            <a:pPr lvl="0"/>
            <a:r>
              <a:rPr lang="en-US" sz="1200" kern="1200" baseline="0" dirty="0" smtClean="0">
                <a:solidFill>
                  <a:schemeClr val="tx1"/>
                </a:solidFill>
                <a:latin typeface="+mn-lt"/>
                <a:ea typeface="+mn-ea"/>
                <a:cs typeface="+mn-cs"/>
              </a:rPr>
              <a:t>WHEN – Times (take into account written tests/breaks etc)</a:t>
            </a:r>
          </a:p>
          <a:p>
            <a:pPr lvl="0"/>
            <a:r>
              <a:rPr lang="en-US" sz="1200" kern="1200" baseline="0" dirty="0" smtClean="0">
                <a:solidFill>
                  <a:schemeClr val="tx1"/>
                </a:solidFill>
                <a:latin typeface="+mn-lt"/>
                <a:ea typeface="+mn-ea"/>
                <a:cs typeface="+mn-cs"/>
              </a:rPr>
              <a:t>PAPERWORK – Invite candidate, inform reception/interviewers, interview paperwork provided</a:t>
            </a:r>
          </a:p>
          <a:p>
            <a:pPr lvl="0"/>
            <a:r>
              <a:rPr lang="en-US" sz="1200" b="1" kern="1200" baseline="0" dirty="0" smtClean="0">
                <a:solidFill>
                  <a:schemeClr val="tx1"/>
                </a:solidFill>
                <a:latin typeface="+mn-lt"/>
                <a:ea typeface="+mn-ea"/>
                <a:cs typeface="+mn-cs"/>
              </a:rPr>
              <a:t>Interviewers</a:t>
            </a:r>
          </a:p>
          <a:p>
            <a:pPr lvl="0">
              <a:buFont typeface="Arial" pitchFamily="34" charset="0"/>
              <a:buChar char="•"/>
            </a:pPr>
            <a:r>
              <a:rPr lang="en-US" sz="1200" kern="1200" baseline="0" dirty="0" smtClean="0">
                <a:solidFill>
                  <a:schemeClr val="tx1"/>
                </a:solidFill>
                <a:latin typeface="+mn-lt"/>
                <a:ea typeface="+mn-ea"/>
                <a:cs typeface="+mn-cs"/>
              </a:rPr>
              <a:t>Lead – The role of the lead interviewer will be discussed in more detail later – however it is important this is decided in advance in order for each interviewer to prepare for their part</a:t>
            </a:r>
          </a:p>
          <a:p>
            <a:pPr lvl="0">
              <a:buFont typeface="Arial" pitchFamily="34" charset="0"/>
              <a:buChar char="•"/>
            </a:pPr>
            <a:r>
              <a:rPr lang="en-US" sz="1200" kern="1200" baseline="0" dirty="0" smtClean="0">
                <a:solidFill>
                  <a:schemeClr val="tx1"/>
                </a:solidFill>
                <a:latin typeface="+mn-lt"/>
                <a:ea typeface="+mn-ea"/>
                <a:cs typeface="+mn-cs"/>
              </a:rPr>
              <a:t>Appearance – W</a:t>
            </a:r>
            <a:r>
              <a:rPr lang="en-US" sz="1200" kern="1200" dirty="0" smtClean="0">
                <a:solidFill>
                  <a:schemeClr val="tx1"/>
                </a:solidFill>
                <a:latin typeface="+mn-lt"/>
                <a:ea typeface="+mn-ea"/>
                <a:cs typeface="+mn-cs"/>
              </a:rPr>
              <a:t>hat do managers think when candidates are dressed in certain ways?</a:t>
            </a:r>
            <a:r>
              <a:rPr lang="en-GB" sz="1200" kern="1200" dirty="0" smtClean="0">
                <a:solidFill>
                  <a:schemeClr val="tx1"/>
                </a:solidFill>
                <a:latin typeface="+mn-lt"/>
                <a:ea typeface="+mn-ea"/>
                <a:cs typeface="+mn-cs"/>
              </a:rPr>
              <a:t> Interviewers wearing jeans/t shirts (and not looking smart for the interview) when the candidate has went to an effort to look smart for us</a:t>
            </a:r>
            <a:r>
              <a:rPr lang="en-GB" sz="1200" kern="1200" baseline="0" dirty="0" smtClean="0">
                <a:solidFill>
                  <a:schemeClr val="tx1"/>
                </a:solidFill>
                <a:latin typeface="+mn-lt"/>
                <a:ea typeface="+mn-ea"/>
                <a:cs typeface="+mn-cs"/>
              </a:rPr>
              <a:t> – it is not acceptable. Senior management request / directive. Candidates first </a:t>
            </a:r>
            <a:r>
              <a:rPr lang="en-US" sz="1200" kern="1200" dirty="0" smtClean="0">
                <a:solidFill>
                  <a:schemeClr val="tx1"/>
                </a:solidFill>
                <a:latin typeface="+mn-lt"/>
                <a:ea typeface="+mn-ea"/>
                <a:cs typeface="+mn-cs"/>
              </a:rPr>
              <a:t>direct contact with TAG, - we should be presenting a professional impression</a:t>
            </a:r>
          </a:p>
          <a:p>
            <a:pPr lvl="0">
              <a:buFont typeface="Arial" pitchFamily="34" charset="0"/>
              <a:buChar char="•"/>
            </a:pPr>
            <a:r>
              <a:rPr lang="en-US" sz="1200" kern="1200" dirty="0" smtClean="0">
                <a:solidFill>
                  <a:schemeClr val="tx1"/>
                </a:solidFill>
                <a:latin typeface="+mn-lt"/>
                <a:ea typeface="+mn-ea"/>
                <a:cs typeface="+mn-cs"/>
              </a:rPr>
              <a:t>Environment</a:t>
            </a:r>
            <a:r>
              <a:rPr lang="en-US" sz="1200" kern="1200" baseline="0" dirty="0" smtClean="0">
                <a:solidFill>
                  <a:schemeClr val="tx1"/>
                </a:solidFill>
                <a:latin typeface="+mn-lt"/>
                <a:ea typeface="+mn-ea"/>
                <a:cs typeface="+mn-cs"/>
              </a:rPr>
              <a:t> - </a:t>
            </a:r>
            <a:r>
              <a:rPr lang="en-US" sz="1200" kern="1200" dirty="0" smtClean="0">
                <a:solidFill>
                  <a:schemeClr val="tx1"/>
                </a:solidFill>
                <a:latin typeface="+mn-lt"/>
                <a:ea typeface="+mn-ea"/>
                <a:cs typeface="+mn-cs"/>
              </a:rPr>
              <a:t>water, seating arrangement, pens, clipboards,</a:t>
            </a:r>
            <a:r>
              <a:rPr lang="en-US" sz="1200" kern="1200" baseline="0" dirty="0" smtClean="0">
                <a:solidFill>
                  <a:schemeClr val="tx1"/>
                </a:solidFill>
                <a:latin typeface="+mn-lt"/>
                <a:ea typeface="+mn-ea"/>
                <a:cs typeface="+mn-cs"/>
              </a:rPr>
              <a:t> temperature of room (reference anything unusual and apologies / explain – particularly noisy room, work going on so noise disruptions etc)</a:t>
            </a:r>
            <a:endParaRPr lang="en-US" sz="1200" kern="1200" dirty="0" smtClean="0">
              <a:solidFill>
                <a:schemeClr val="tx1"/>
              </a:solidFill>
              <a:latin typeface="+mn-lt"/>
              <a:ea typeface="+mn-ea"/>
              <a:cs typeface="+mn-cs"/>
            </a:endParaRPr>
          </a:p>
          <a:p>
            <a:pPr lvl="0">
              <a:buFont typeface="Arial" pitchFamily="34" charset="0"/>
              <a:buChar char="•"/>
            </a:pPr>
            <a:r>
              <a:rPr lang="en-US" sz="1200" kern="1200" dirty="0" smtClean="0">
                <a:solidFill>
                  <a:schemeClr val="tx1"/>
                </a:solidFill>
                <a:latin typeface="+mn-lt"/>
                <a:ea typeface="+mn-ea"/>
                <a:cs typeface="+mn-cs"/>
              </a:rPr>
              <a:t>Application – Check for gaps in employment, reasons for leaving employment, past experience, 2 references (one from current/most recent employer). Are there any questions you need to ask about it? Use application to assist in deciding which option questions to ask – covered in detail later)</a:t>
            </a:r>
          </a:p>
          <a:p>
            <a:pPr lvl="0">
              <a:buFont typeface="Arial" pitchFamily="34" charset="0"/>
              <a:buChar char="•"/>
            </a:pPr>
            <a:r>
              <a:rPr lang="en-US" sz="1200" kern="1200" dirty="0" smtClean="0">
                <a:solidFill>
                  <a:schemeClr val="tx1"/>
                </a:solidFill>
                <a:latin typeface="+mn-lt"/>
                <a:ea typeface="+mn-ea"/>
                <a:cs typeface="+mn-cs"/>
              </a:rPr>
              <a:t>Format – who</a:t>
            </a:r>
            <a:r>
              <a:rPr lang="en-US" sz="1200" kern="1200" baseline="0" dirty="0" smtClean="0">
                <a:solidFill>
                  <a:schemeClr val="tx1"/>
                </a:solidFill>
                <a:latin typeface="+mn-lt"/>
                <a:ea typeface="+mn-ea"/>
                <a:cs typeface="+mn-cs"/>
              </a:rPr>
              <a:t> does what (lead interviewer), discuss maintaining eye contact/ showing interest in candidate – do you need to make basic notes only for the questions you ask? </a:t>
            </a:r>
          </a:p>
          <a:p>
            <a:pPr lvl="0"/>
            <a:endParaRPr lang="en-US" sz="1200" kern="1200" baseline="0" dirty="0" smtClean="0">
              <a:solidFill>
                <a:schemeClr val="tx1"/>
              </a:solidFill>
              <a:latin typeface="+mn-lt"/>
              <a:ea typeface="+mn-ea"/>
              <a:cs typeface="+mn-cs"/>
            </a:endParaRPr>
          </a:p>
          <a:p>
            <a:r>
              <a:rPr lang="en-GB" sz="1200" b="1" kern="1200" dirty="0" smtClean="0">
                <a:solidFill>
                  <a:schemeClr val="tx1"/>
                </a:solidFill>
                <a:latin typeface="+mn-lt"/>
                <a:ea typeface="+mn-ea"/>
                <a:cs typeface="+mn-cs"/>
              </a:rPr>
              <a:t>Tips:</a:t>
            </a:r>
          </a:p>
          <a:p>
            <a:pPr lvl="0"/>
            <a:r>
              <a:rPr lang="en-US" sz="1200" kern="1200" dirty="0" smtClean="0">
                <a:solidFill>
                  <a:schemeClr val="tx1"/>
                </a:solidFill>
                <a:latin typeface="+mn-lt"/>
                <a:ea typeface="+mn-ea"/>
                <a:cs typeface="+mn-cs"/>
              </a:rPr>
              <a:t>Pick your interview day wisely!  Check diary, do you have a busy week, are you coming back from A/L or about to go on A/L?</a:t>
            </a:r>
            <a:endParaRPr lang="en-GB" sz="1200" kern="1200" dirty="0" smtClean="0">
              <a:solidFill>
                <a:schemeClr val="tx1"/>
              </a:solidFill>
              <a:latin typeface="+mn-lt"/>
              <a:ea typeface="+mn-ea"/>
              <a:cs typeface="+mn-cs"/>
            </a:endParaRPr>
          </a:p>
          <a:p>
            <a:pPr lvl="0"/>
            <a:r>
              <a:rPr lang="en-US" sz="1200" kern="1200" dirty="0" smtClean="0">
                <a:solidFill>
                  <a:schemeClr val="tx1"/>
                </a:solidFill>
                <a:latin typeface="+mn-lt"/>
                <a:ea typeface="+mn-ea"/>
                <a:cs typeface="+mn-cs"/>
              </a:rPr>
              <a:t>Do you have 15 minutes before the first interview to meet the other interviewer and go through app etc?</a:t>
            </a:r>
            <a:endParaRPr lang="en-GB" sz="1200" kern="1200" dirty="0" smtClean="0">
              <a:solidFill>
                <a:schemeClr val="tx1"/>
              </a:solidFill>
              <a:latin typeface="+mn-lt"/>
              <a:ea typeface="+mn-ea"/>
              <a:cs typeface="+mn-cs"/>
            </a:endParaRPr>
          </a:p>
          <a:p>
            <a:pPr lvl="0"/>
            <a:r>
              <a:rPr lang="en-US" sz="1200" kern="1200" dirty="0" smtClean="0">
                <a:solidFill>
                  <a:schemeClr val="tx1"/>
                </a:solidFill>
                <a:latin typeface="+mn-lt"/>
                <a:ea typeface="+mn-ea"/>
                <a:cs typeface="+mn-cs"/>
              </a:rPr>
              <a:t>Do you have time after the interviews to mark the written tests? If not when will you have time? Remember,</a:t>
            </a:r>
            <a:r>
              <a:rPr lang="en-US" sz="1200" kern="1200" baseline="0" dirty="0" smtClean="0">
                <a:solidFill>
                  <a:schemeClr val="tx1"/>
                </a:solidFill>
                <a:latin typeface="+mn-lt"/>
                <a:ea typeface="+mn-ea"/>
                <a:cs typeface="+mn-cs"/>
              </a:rPr>
              <a:t> any delay in this could impact on how quickly an offer is made and checks are started.</a:t>
            </a:r>
            <a:endParaRPr lang="en-GB" sz="1200" kern="1200" dirty="0" smtClean="0">
              <a:solidFill>
                <a:schemeClr val="tx1"/>
              </a:solidFill>
              <a:latin typeface="+mn-lt"/>
              <a:ea typeface="+mn-ea"/>
              <a:cs typeface="+mn-cs"/>
            </a:endParaRPr>
          </a:p>
          <a:p>
            <a:pPr lvl="0">
              <a:buFont typeface="Arial" pitchFamily="34" charset="0"/>
              <a:buChar char="•"/>
            </a:pPr>
            <a:r>
              <a:rPr lang="en-GB" sz="1200" b="1" kern="1200" dirty="0" smtClean="0">
                <a:solidFill>
                  <a:schemeClr val="tx1"/>
                </a:solidFill>
                <a:latin typeface="+mn-lt"/>
                <a:ea typeface="+mn-ea"/>
                <a:cs typeface="+mn-cs"/>
              </a:rPr>
              <a:t>Cancelling interview/ unable to attend – what to do?</a:t>
            </a:r>
          </a:p>
        </p:txBody>
      </p:sp>
      <p:sp>
        <p:nvSpPr>
          <p:cNvPr id="4" name="Slide Number Placeholder 3"/>
          <p:cNvSpPr>
            <a:spLocks noGrp="1"/>
          </p:cNvSpPr>
          <p:nvPr>
            <p:ph type="sldNum" sz="quarter" idx="10"/>
          </p:nvPr>
        </p:nvSpPr>
        <p:spPr/>
        <p:txBody>
          <a:bodyPr/>
          <a:lstStyle/>
          <a:p>
            <a:fld id="{ED6B490E-76DB-4D26-8BAC-2F5EE01111AE}" type="slidenum">
              <a:rPr lang="en-GB" smtClean="0"/>
              <a:pPr/>
              <a:t>9</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24D936B0-EB4B-4FB2-977E-2212806B274E}" type="datetimeFigureOut">
              <a:rPr lang="en-GB" smtClean="0"/>
              <a:pPr/>
              <a:t>16/10/2018</a:t>
            </a:fld>
            <a:endParaRPr lang="en-GB"/>
          </a:p>
        </p:txBody>
      </p:sp>
      <p:sp>
        <p:nvSpPr>
          <p:cNvPr id="17" name="Footer Placeholder 16"/>
          <p:cNvSpPr>
            <a:spLocks noGrp="1"/>
          </p:cNvSpPr>
          <p:nvPr>
            <p:ph type="ftr" sz="quarter" idx="11"/>
          </p:nvPr>
        </p:nvSpPr>
        <p:spPr/>
        <p:txBody>
          <a:bodyPr/>
          <a:lstStyle/>
          <a:p>
            <a:endParaRPr lang="en-GB"/>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2F686E41-8669-416F-9276-14807983A8D1}" type="slidenum">
              <a:rPr lang="en-GB" smtClean="0"/>
              <a:pPr/>
              <a:t>‹#›</a:t>
            </a:fld>
            <a:endParaRPr lang="en-GB"/>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4D936B0-EB4B-4FB2-977E-2212806B274E}" type="datetimeFigureOut">
              <a:rPr lang="en-GB" smtClean="0"/>
              <a:pPr/>
              <a:t>16/10/2018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F686E41-8669-416F-9276-14807983A8D1}"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2F686E41-8669-416F-9276-14807983A8D1}" type="slidenum">
              <a:rPr lang="en-GB" smtClean="0"/>
              <a:pPr/>
              <a:t>‹#›</a:t>
            </a:fld>
            <a:endParaRPr lang="en-GB"/>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4D936B0-EB4B-4FB2-977E-2212806B274E}" type="datetimeFigureOut">
              <a:rPr lang="en-GB" smtClean="0"/>
              <a:pPr/>
              <a:t>16/10/2018</a:t>
            </a:fld>
            <a:endParaRPr lang="en-GB"/>
          </a:p>
        </p:txBody>
      </p:sp>
      <p:sp>
        <p:nvSpPr>
          <p:cNvPr id="5" name="Footer Placeholder 4"/>
          <p:cNvSpPr>
            <a:spLocks noGrp="1"/>
          </p:cNvSpPr>
          <p:nvPr>
            <p:ph type="ftr" sz="quarter" idx="11"/>
          </p:nvPr>
        </p:nvSpPr>
        <p:spPr/>
        <p:txBody>
          <a:bodyPr/>
          <a:lstStyle/>
          <a:p>
            <a:endParaRPr lang="en-GB"/>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24D936B0-EB4B-4FB2-977E-2212806B274E}" type="datetimeFigureOut">
              <a:rPr lang="en-GB" smtClean="0"/>
              <a:pPr/>
              <a:t>16/10/2018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a:xfrm>
            <a:off x="4361688" y="1026372"/>
            <a:ext cx="457200" cy="441325"/>
          </a:xfrm>
        </p:spPr>
        <p:txBody>
          <a:bodyPr/>
          <a:lstStyle/>
          <a:p>
            <a:fld id="{2F686E41-8669-416F-9276-14807983A8D1}" type="slidenum">
              <a:rPr lang="en-GB" smtClean="0"/>
              <a:pPr/>
              <a:t>‹#›</a:t>
            </a:fld>
            <a:endParaRPr lang="en-GB"/>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GB"/>
          </a:p>
        </p:txBody>
      </p:sp>
      <p:sp>
        <p:nvSpPr>
          <p:cNvPr id="4" name="Date Placeholder 3"/>
          <p:cNvSpPr>
            <a:spLocks noGrp="1"/>
          </p:cNvSpPr>
          <p:nvPr>
            <p:ph type="dt" sz="half" idx="10"/>
          </p:nvPr>
        </p:nvSpPr>
        <p:spPr/>
        <p:txBody>
          <a:bodyPr/>
          <a:lstStyle/>
          <a:p>
            <a:fld id="{24D936B0-EB4B-4FB2-977E-2212806B274E}" type="datetimeFigureOut">
              <a:rPr lang="en-GB" smtClean="0"/>
              <a:pPr/>
              <a:t>16/10/2018</a:t>
            </a:fld>
            <a:endParaRPr lang="en-GB"/>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2F686E41-8669-416F-9276-14807983A8D1}" type="slidenum">
              <a:rPr lang="en-GB" smtClean="0"/>
              <a:pPr/>
              <a:t>‹#›</a:t>
            </a:fld>
            <a:endParaRPr lang="en-GB"/>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24D936B0-EB4B-4FB2-977E-2212806B274E}" type="datetimeFigureOut">
              <a:rPr lang="en-GB" smtClean="0"/>
              <a:pPr/>
              <a:t>16/10/2018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F686E41-8669-416F-9276-14807983A8D1}" type="slidenum">
              <a:rPr lang="en-GB" smtClean="0"/>
              <a:pPr/>
              <a:t>‹#›</a:t>
            </a:fld>
            <a:endParaRPr lang="en-GB"/>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24D936B0-EB4B-4FB2-977E-2212806B274E}" type="datetimeFigureOut">
              <a:rPr lang="en-GB" smtClean="0"/>
              <a:pPr/>
              <a:t>16/10/2018</a:t>
            </a:fld>
            <a:endParaRPr lang="en-GB"/>
          </a:p>
        </p:txBody>
      </p:sp>
      <p:sp>
        <p:nvSpPr>
          <p:cNvPr id="8" name="Footer Placeholder 7"/>
          <p:cNvSpPr>
            <a:spLocks noGrp="1"/>
          </p:cNvSpPr>
          <p:nvPr>
            <p:ph type="ftr" sz="quarter" idx="11"/>
          </p:nvPr>
        </p:nvSpPr>
        <p:spPr>
          <a:xfrm>
            <a:off x="304800" y="6409944"/>
            <a:ext cx="3581400" cy="365760"/>
          </a:xfrm>
        </p:spPr>
        <p:txBody>
          <a:bodyPr/>
          <a:lstStyle/>
          <a:p>
            <a:endParaRPr lang="en-GB"/>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2F686E41-8669-416F-9276-14807983A8D1}" type="slidenum">
              <a:rPr lang="en-GB" smtClean="0"/>
              <a:pPr/>
              <a:t>‹#›</a:t>
            </a:fld>
            <a:endParaRPr lang="en-GB"/>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4D936B0-EB4B-4FB2-977E-2212806B274E}" type="datetimeFigureOut">
              <a:rPr lang="en-GB" smtClean="0"/>
              <a:pPr/>
              <a:t>16/10/2018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a:xfrm>
            <a:off x="4343400" y="1036020"/>
            <a:ext cx="457200" cy="441325"/>
          </a:xfrm>
        </p:spPr>
        <p:txBody>
          <a:bodyPr/>
          <a:lstStyle/>
          <a:p>
            <a:fld id="{2F686E41-8669-416F-9276-14807983A8D1}"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24D936B0-EB4B-4FB2-977E-2212806B274E}" type="datetimeFigureOut">
              <a:rPr lang="en-GB" smtClean="0"/>
              <a:pPr/>
              <a:t>16/10/2018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2F686E41-8669-416F-9276-14807983A8D1}"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2F686E41-8669-416F-9276-14807983A8D1}" type="slidenum">
              <a:rPr lang="en-GB" smtClean="0"/>
              <a:pPr/>
              <a:t>‹#›</a:t>
            </a:fld>
            <a:endParaRPr lang="en-GB"/>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24D936B0-EB4B-4FB2-977E-2212806B274E}" type="datetimeFigureOut">
              <a:rPr lang="en-GB" smtClean="0"/>
              <a:pPr/>
              <a:t>16/10/2018</a:t>
            </a:fld>
            <a:endParaRPr lang="en-GB"/>
          </a:p>
        </p:txBody>
      </p:sp>
      <p:sp>
        <p:nvSpPr>
          <p:cNvPr id="6" name="Footer Placeholder 5"/>
          <p:cNvSpPr>
            <a:spLocks noGrp="1"/>
          </p:cNvSpPr>
          <p:nvPr>
            <p:ph type="ftr" sz="quarter" idx="11"/>
          </p:nvPr>
        </p:nvSpPr>
        <p:spPr>
          <a:xfrm>
            <a:off x="301752" y="6410848"/>
            <a:ext cx="3383280" cy="365760"/>
          </a:xfrm>
        </p:spPr>
        <p:txBody>
          <a:bodyPr/>
          <a:lstStyle/>
          <a:p>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2F686E41-8669-416F-9276-14807983A8D1}" type="slidenum">
              <a:rPr lang="en-GB" smtClean="0"/>
              <a:pPr/>
              <a:t>‹#›</a:t>
            </a:fld>
            <a:endParaRPr lang="en-GB"/>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24D936B0-EB4B-4FB2-977E-2212806B274E}" type="datetimeFigureOut">
              <a:rPr lang="en-GB" smtClean="0"/>
              <a:pPr/>
              <a:t>16/10/2018</a:t>
            </a:fld>
            <a:endParaRPr lang="en-GB"/>
          </a:p>
        </p:txBody>
      </p:sp>
      <p:sp>
        <p:nvSpPr>
          <p:cNvPr id="6" name="Footer Placeholder 5"/>
          <p:cNvSpPr>
            <a:spLocks noGrp="1"/>
          </p:cNvSpPr>
          <p:nvPr>
            <p:ph type="ftr" sz="quarter" idx="11"/>
          </p:nvPr>
        </p:nvSpPr>
        <p:spPr>
          <a:xfrm>
            <a:off x="301752" y="6410848"/>
            <a:ext cx="3584448" cy="365760"/>
          </a:xfrm>
        </p:spPr>
        <p:txBody>
          <a:bodyPr/>
          <a:lstStyle/>
          <a:p>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24D936B0-EB4B-4FB2-977E-2212806B274E}" type="datetimeFigureOut">
              <a:rPr lang="en-GB" smtClean="0"/>
              <a:pPr/>
              <a:t>16/10/2018</a:t>
            </a:fld>
            <a:endParaRPr lang="en-GB"/>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GB"/>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2F686E41-8669-416F-9276-14807983A8D1}" type="slidenum">
              <a:rPr lang="en-GB" smtClean="0"/>
              <a:pPr/>
              <a:t>‹#›</a:t>
            </a:fld>
            <a:endParaRPr lang="en-GB"/>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a:xfrm>
            <a:off x="457200" y="1844824"/>
            <a:ext cx="8229600" cy="2592288"/>
          </a:xfrm>
        </p:spPr>
        <p:txBody>
          <a:bodyPr>
            <a:normAutofit/>
          </a:bodyPr>
          <a:lstStyle/>
          <a:p>
            <a:r>
              <a:rPr lang="en-GB" sz="6600" dirty="0" smtClean="0"/>
              <a:t>Recruitment training</a:t>
            </a:r>
            <a:endParaRPr lang="en-GB" sz="6600" dirty="0"/>
          </a:p>
        </p:txBody>
      </p:sp>
      <p:pic>
        <p:nvPicPr>
          <p:cNvPr id="13" name="Picture 12" descr="TAG logo.jpg"/>
          <p:cNvPicPr/>
          <p:nvPr/>
        </p:nvPicPr>
        <p:blipFill>
          <a:blip r:embed="rId3" cstate="print"/>
          <a:stretch>
            <a:fillRect/>
          </a:stretch>
        </p:blipFill>
        <p:spPr>
          <a:xfrm>
            <a:off x="3779912" y="620688"/>
            <a:ext cx="1600200" cy="127635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Lead interviewer</a:t>
            </a:r>
            <a:endParaRPr lang="en-GB" dirty="0"/>
          </a:p>
        </p:txBody>
      </p:sp>
      <p:sp>
        <p:nvSpPr>
          <p:cNvPr id="3" name="Content Placeholder 2"/>
          <p:cNvSpPr>
            <a:spLocks noGrp="1"/>
          </p:cNvSpPr>
          <p:nvPr>
            <p:ph sz="quarter" idx="1"/>
          </p:nvPr>
        </p:nvSpPr>
        <p:spPr/>
        <p:txBody>
          <a:bodyPr/>
          <a:lstStyle/>
          <a:p>
            <a:endParaRPr lang="en-GB" dirty="0" smtClean="0"/>
          </a:p>
          <a:p>
            <a:r>
              <a:rPr lang="en-GB" dirty="0" smtClean="0"/>
              <a:t>Why have a lead interviewer?</a:t>
            </a:r>
          </a:p>
          <a:p>
            <a:r>
              <a:rPr lang="en-GB" dirty="0" smtClean="0"/>
              <a:t>Who should it be?</a:t>
            </a:r>
          </a:p>
          <a:p>
            <a:endParaRPr lang="en-GB" dirty="0" smtClean="0"/>
          </a:p>
          <a:p>
            <a:pPr>
              <a:buFont typeface="Wingdings" pitchFamily="2" charset="2"/>
              <a:buChar char="Ø"/>
            </a:pPr>
            <a:r>
              <a:rPr lang="en-GB" dirty="0" smtClean="0"/>
              <a:t>Discussion – pros and cons of interviewing with your ATM / TM / DM</a:t>
            </a:r>
          </a:p>
          <a:p>
            <a:pPr>
              <a:buFont typeface="Wingdings" pitchFamily="2" charset="2"/>
              <a:buChar char="Ø"/>
            </a:pPr>
            <a:endParaRPr lang="en-GB" dirty="0" smtClean="0"/>
          </a:p>
          <a:p>
            <a:r>
              <a:rPr lang="en-GB" dirty="0" smtClean="0"/>
              <a:t>What is the lead responsible for?</a:t>
            </a:r>
            <a:endParaRPr lang="en-GB"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Interview –pre-question chat</a:t>
            </a:r>
            <a:endParaRPr lang="en-GB" dirty="0"/>
          </a:p>
        </p:txBody>
      </p:sp>
      <p:sp>
        <p:nvSpPr>
          <p:cNvPr id="3" name="Content Placeholder 2"/>
          <p:cNvSpPr>
            <a:spLocks noGrp="1"/>
          </p:cNvSpPr>
          <p:nvPr>
            <p:ph sz="quarter" idx="1"/>
          </p:nvPr>
        </p:nvSpPr>
        <p:spPr/>
        <p:txBody>
          <a:bodyPr>
            <a:normAutofit/>
          </a:bodyPr>
          <a:lstStyle/>
          <a:p>
            <a:pPr>
              <a:buFont typeface="Arial" pitchFamily="34" charset="0"/>
              <a:buChar char="•"/>
            </a:pPr>
            <a:endParaRPr lang="en-GB" dirty="0" smtClean="0"/>
          </a:p>
          <a:p>
            <a:pPr>
              <a:buFont typeface="Arial" pitchFamily="34" charset="0"/>
              <a:buChar char="•"/>
            </a:pPr>
            <a:r>
              <a:rPr lang="en-GB" dirty="0" smtClean="0"/>
              <a:t>Small talk &amp; reassurance</a:t>
            </a:r>
          </a:p>
          <a:p>
            <a:pPr>
              <a:buFont typeface="Arial" pitchFamily="34" charset="0"/>
              <a:buChar char="•"/>
            </a:pPr>
            <a:r>
              <a:rPr lang="en-GB" dirty="0" smtClean="0"/>
              <a:t>Outline process</a:t>
            </a:r>
          </a:p>
          <a:p>
            <a:pPr>
              <a:buFont typeface="Arial" pitchFamily="34" charset="0"/>
              <a:buChar char="•"/>
            </a:pPr>
            <a:r>
              <a:rPr lang="en-GB" dirty="0" smtClean="0"/>
              <a:t>Confirm understanding of </a:t>
            </a:r>
            <a:r>
              <a:rPr lang="en-GB" i="1" dirty="0" smtClean="0"/>
              <a:t>understanding the support worker role </a:t>
            </a:r>
            <a:r>
              <a:rPr lang="en-GB" dirty="0" smtClean="0"/>
              <a:t>document </a:t>
            </a:r>
          </a:p>
          <a:p>
            <a:pPr>
              <a:buFont typeface="Arial" pitchFamily="34" charset="0"/>
              <a:buChar char="•"/>
            </a:pPr>
            <a:r>
              <a:rPr lang="en-GB" dirty="0" smtClean="0"/>
              <a:t>Discuss vacancies- no promises</a:t>
            </a:r>
          </a:p>
          <a:p>
            <a:pPr>
              <a:buFont typeface="Arial" pitchFamily="34" charset="0"/>
              <a:buChar char="•"/>
            </a:pPr>
            <a:r>
              <a:rPr lang="en-GB" dirty="0" smtClean="0"/>
              <a:t>Complete pre interview checklist </a:t>
            </a:r>
          </a:p>
          <a:p>
            <a:pPr>
              <a:buFont typeface="Arial" pitchFamily="34" charset="0"/>
              <a:buChar char="•"/>
            </a:pPr>
            <a:endParaRPr lang="en-GB" dirty="0" smtClean="0"/>
          </a:p>
          <a:p>
            <a:pPr>
              <a:buFont typeface="Wingdings" pitchFamily="2" charset="2"/>
              <a:buChar char="Ø"/>
            </a:pPr>
            <a:r>
              <a:rPr lang="en-GB" dirty="0" smtClean="0"/>
              <a:t>Lead – questions regarding application form</a:t>
            </a:r>
            <a:endParaRPr lang="en-GB"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Interview - questions</a:t>
            </a:r>
            <a:endParaRPr lang="en-GB" dirty="0"/>
          </a:p>
        </p:txBody>
      </p:sp>
      <p:sp>
        <p:nvSpPr>
          <p:cNvPr id="3" name="Content Placeholder 2"/>
          <p:cNvSpPr>
            <a:spLocks noGrp="1"/>
          </p:cNvSpPr>
          <p:nvPr>
            <p:ph sz="quarter" idx="1"/>
          </p:nvPr>
        </p:nvSpPr>
        <p:spPr/>
        <p:txBody>
          <a:bodyPr>
            <a:normAutofit fontScale="92500" lnSpcReduction="20000"/>
          </a:bodyPr>
          <a:lstStyle/>
          <a:p>
            <a:r>
              <a:rPr lang="en-GB" dirty="0" smtClean="0"/>
              <a:t>Questions 1-5 are based on person specification</a:t>
            </a:r>
          </a:p>
          <a:p>
            <a:r>
              <a:rPr lang="en-GB" dirty="0" smtClean="0"/>
              <a:t>Question 5-7 are based on personal care, challenging behaviour &amp; planning / </a:t>
            </a:r>
            <a:r>
              <a:rPr lang="en-GB" dirty="0" err="1" smtClean="0"/>
              <a:t>groupwork</a:t>
            </a:r>
            <a:r>
              <a:rPr lang="en-GB" dirty="0" smtClean="0"/>
              <a:t> </a:t>
            </a:r>
          </a:p>
          <a:p>
            <a:endParaRPr lang="en-GB" dirty="0" smtClean="0"/>
          </a:p>
          <a:p>
            <a:pPr>
              <a:buFont typeface="Wingdings" pitchFamily="2" charset="2"/>
              <a:buChar char="Ø"/>
            </a:pPr>
            <a:r>
              <a:rPr lang="en-GB" dirty="0" smtClean="0"/>
              <a:t>What answers do we expect?</a:t>
            </a:r>
          </a:p>
          <a:p>
            <a:pPr>
              <a:buFont typeface="Wingdings" pitchFamily="2" charset="2"/>
              <a:buChar char="Ø"/>
            </a:pPr>
            <a:r>
              <a:rPr lang="en-GB" dirty="0" smtClean="0"/>
              <a:t>How can the prompts assist us in getting the most from the candidate?</a:t>
            </a:r>
          </a:p>
          <a:p>
            <a:pPr>
              <a:buFont typeface="Wingdings" pitchFamily="2" charset="2"/>
              <a:buChar char="Ø"/>
            </a:pPr>
            <a:endParaRPr lang="en-GB" dirty="0" smtClean="0"/>
          </a:p>
          <a:p>
            <a:r>
              <a:rPr lang="en-GB" dirty="0" smtClean="0"/>
              <a:t>Activity 4 – Follow up questions.</a:t>
            </a:r>
          </a:p>
          <a:p>
            <a:endParaRPr lang="en-GB" dirty="0" smtClean="0"/>
          </a:p>
          <a:p>
            <a:r>
              <a:rPr lang="en-GB" dirty="0" smtClean="0"/>
              <a:t>Why do we need a consistent approach?</a:t>
            </a:r>
          </a:p>
          <a:p>
            <a:r>
              <a:rPr lang="en-GB" dirty="0" smtClean="0"/>
              <a:t>Remember those common mistakes?</a:t>
            </a:r>
          </a:p>
          <a:p>
            <a:endParaRPr lang="en-GB"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Interview – post question chat</a:t>
            </a:r>
            <a:endParaRPr lang="en-GB" dirty="0"/>
          </a:p>
        </p:txBody>
      </p:sp>
      <p:sp>
        <p:nvSpPr>
          <p:cNvPr id="3" name="Content Placeholder 2"/>
          <p:cNvSpPr>
            <a:spLocks noGrp="1"/>
          </p:cNvSpPr>
          <p:nvPr>
            <p:ph sz="quarter" idx="1"/>
          </p:nvPr>
        </p:nvSpPr>
        <p:spPr/>
        <p:txBody>
          <a:bodyPr/>
          <a:lstStyle/>
          <a:p>
            <a:endParaRPr lang="en-GB" dirty="0" smtClean="0"/>
          </a:p>
          <a:p>
            <a:r>
              <a:rPr lang="en-GB" dirty="0" smtClean="0"/>
              <a:t>Availability &amp; preferred location </a:t>
            </a:r>
          </a:p>
          <a:p>
            <a:pPr>
              <a:buNone/>
            </a:pPr>
            <a:endParaRPr lang="en-GB" dirty="0" smtClean="0"/>
          </a:p>
          <a:p>
            <a:pPr>
              <a:buFont typeface="Wingdings" pitchFamily="2" charset="2"/>
              <a:buChar char="Ø"/>
            </a:pPr>
            <a:r>
              <a:rPr lang="en-GB" dirty="0" smtClean="0"/>
              <a:t>Ensure all parts are completed</a:t>
            </a:r>
          </a:p>
          <a:p>
            <a:pPr>
              <a:buFont typeface="Wingdings" pitchFamily="2" charset="2"/>
              <a:buChar char="Ø"/>
            </a:pPr>
            <a:r>
              <a:rPr lang="en-GB" dirty="0" smtClean="0"/>
              <a:t>Record as much detail as possible</a:t>
            </a:r>
          </a:p>
          <a:p>
            <a:pPr>
              <a:buFont typeface="Wingdings" pitchFamily="2" charset="2"/>
              <a:buChar char="Ø"/>
            </a:pPr>
            <a:r>
              <a:rPr lang="en-GB" dirty="0" smtClean="0"/>
              <a:t>Make no promises – a verbal offer is an offer</a:t>
            </a:r>
          </a:p>
          <a:p>
            <a:pPr>
              <a:buFont typeface="Wingdings" pitchFamily="2" charset="2"/>
              <a:buChar char="Ø"/>
            </a:pPr>
            <a:r>
              <a:rPr lang="en-GB" dirty="0" smtClean="0"/>
              <a:t>Discuss and record any restrictions on availability</a:t>
            </a:r>
          </a:p>
          <a:p>
            <a:pPr>
              <a:buFont typeface="Wingdings" pitchFamily="2" charset="2"/>
              <a:buChar char="Ø"/>
            </a:pPr>
            <a:r>
              <a:rPr lang="en-GB" dirty="0" smtClean="0"/>
              <a:t>Record questions asked</a:t>
            </a:r>
            <a:endParaRPr lang="en-GB"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Scoring the Interview</a:t>
            </a:r>
            <a:endParaRPr lang="en-GB" dirty="0"/>
          </a:p>
        </p:txBody>
      </p:sp>
      <p:sp>
        <p:nvSpPr>
          <p:cNvPr id="3" name="Content Placeholder 2"/>
          <p:cNvSpPr>
            <a:spLocks noGrp="1"/>
          </p:cNvSpPr>
          <p:nvPr>
            <p:ph sz="quarter" idx="1"/>
          </p:nvPr>
        </p:nvSpPr>
        <p:spPr/>
        <p:txBody>
          <a:bodyPr/>
          <a:lstStyle/>
          <a:p>
            <a:endParaRPr lang="en-GB" dirty="0" smtClean="0"/>
          </a:p>
          <a:p>
            <a:r>
              <a:rPr lang="en-GB" dirty="0" smtClean="0"/>
              <a:t> Consistency and agreement.</a:t>
            </a:r>
          </a:p>
          <a:p>
            <a:pPr>
              <a:buFont typeface="Wingdings" pitchFamily="2" charset="2"/>
              <a:buChar char="Ø"/>
            </a:pPr>
            <a:r>
              <a:rPr lang="en-GB" dirty="0" smtClean="0"/>
              <a:t>Are they important?</a:t>
            </a:r>
          </a:p>
          <a:p>
            <a:pPr>
              <a:buNone/>
            </a:pPr>
            <a:endParaRPr lang="en-GB" dirty="0" smtClean="0"/>
          </a:p>
          <a:p>
            <a:r>
              <a:rPr lang="en-GB" dirty="0" smtClean="0"/>
              <a:t>Disagreements &amp; the ‘power dynamic’</a:t>
            </a:r>
          </a:p>
          <a:p>
            <a:pPr>
              <a:buFont typeface="Wingdings" pitchFamily="2" charset="2"/>
              <a:buChar char="Ø"/>
            </a:pPr>
            <a:r>
              <a:rPr lang="en-GB" dirty="0" smtClean="0"/>
              <a:t>How can we work through them?</a:t>
            </a:r>
          </a:p>
          <a:p>
            <a:endParaRPr lang="en-GB" dirty="0" smtClean="0"/>
          </a:p>
          <a:p>
            <a:r>
              <a:rPr lang="en-GB" dirty="0" smtClean="0"/>
              <a:t>Completing the paperwork</a:t>
            </a:r>
          </a:p>
          <a:p>
            <a:pPr>
              <a:buFont typeface="Wingdings" pitchFamily="2" charset="2"/>
              <a:buChar char="Ø"/>
            </a:pPr>
            <a:r>
              <a:rPr lang="en-GB" dirty="0" smtClean="0"/>
              <a:t>The importance of getting it right</a:t>
            </a:r>
            <a:endParaRPr lang="en-GB"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Written test</a:t>
            </a:r>
            <a:endParaRPr lang="en-GB" dirty="0"/>
          </a:p>
        </p:txBody>
      </p:sp>
      <p:sp>
        <p:nvSpPr>
          <p:cNvPr id="3" name="Content Placeholder 2"/>
          <p:cNvSpPr>
            <a:spLocks noGrp="1"/>
          </p:cNvSpPr>
          <p:nvPr>
            <p:ph sz="quarter" idx="1"/>
          </p:nvPr>
        </p:nvSpPr>
        <p:spPr/>
        <p:txBody>
          <a:bodyPr>
            <a:normAutofit fontScale="92500" lnSpcReduction="10000"/>
          </a:bodyPr>
          <a:lstStyle/>
          <a:p>
            <a:r>
              <a:rPr lang="en-GB" dirty="0" smtClean="0"/>
              <a:t>Marking the test</a:t>
            </a:r>
          </a:p>
          <a:p>
            <a:endParaRPr lang="en-GB" dirty="0" smtClean="0"/>
          </a:p>
          <a:p>
            <a:r>
              <a:rPr lang="en-GB" dirty="0" smtClean="0"/>
              <a:t>Consistency in marking</a:t>
            </a:r>
          </a:p>
          <a:p>
            <a:r>
              <a:rPr lang="en-GB" dirty="0" smtClean="0"/>
              <a:t>Familiarise yourself with the marking criteria</a:t>
            </a:r>
          </a:p>
          <a:p>
            <a:endParaRPr lang="en-GB" dirty="0" smtClean="0"/>
          </a:p>
          <a:p>
            <a:r>
              <a:rPr lang="en-GB" dirty="0" smtClean="0"/>
              <a:t>Sections 1 &amp; 2</a:t>
            </a:r>
          </a:p>
          <a:p>
            <a:pPr>
              <a:buFont typeface="Wingdings" pitchFamily="2" charset="2"/>
              <a:buChar char="Ø"/>
            </a:pPr>
            <a:r>
              <a:rPr lang="en-GB" dirty="0" smtClean="0"/>
              <a:t>Fail due to literacy = resit option</a:t>
            </a:r>
          </a:p>
          <a:p>
            <a:pPr>
              <a:buFont typeface="Wingdings" pitchFamily="2" charset="2"/>
              <a:buChar char="Ø"/>
            </a:pPr>
            <a:r>
              <a:rPr lang="en-GB" dirty="0" smtClean="0"/>
              <a:t>Fail due to content = no resit option</a:t>
            </a:r>
          </a:p>
          <a:p>
            <a:endParaRPr lang="en-GB" dirty="0" smtClean="0"/>
          </a:p>
          <a:p>
            <a:r>
              <a:rPr lang="en-GB" dirty="0" smtClean="0"/>
              <a:t>Activity 5 – Written test – pass or fail?</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Employment checks &amp; starting</a:t>
            </a:r>
            <a:endParaRPr lang="en-GB" dirty="0"/>
          </a:p>
        </p:txBody>
      </p:sp>
      <p:sp>
        <p:nvSpPr>
          <p:cNvPr id="3" name="Content Placeholder 2"/>
          <p:cNvSpPr>
            <a:spLocks noGrp="1"/>
          </p:cNvSpPr>
          <p:nvPr>
            <p:ph sz="quarter" idx="1"/>
          </p:nvPr>
        </p:nvSpPr>
        <p:spPr/>
        <p:txBody>
          <a:bodyPr/>
          <a:lstStyle/>
          <a:p>
            <a:r>
              <a:rPr lang="en-GB" dirty="0" smtClean="0"/>
              <a:t>Legalities</a:t>
            </a:r>
          </a:p>
          <a:p>
            <a:endParaRPr lang="en-GB" dirty="0" smtClean="0"/>
          </a:p>
          <a:p>
            <a:r>
              <a:rPr lang="en-GB" dirty="0" smtClean="0"/>
              <a:t>Cascade – how to check the progress of an application</a:t>
            </a:r>
          </a:p>
          <a:p>
            <a:endParaRPr lang="en-GB" dirty="0" smtClean="0"/>
          </a:p>
          <a:p>
            <a:r>
              <a:rPr lang="en-GB" dirty="0" smtClean="0"/>
              <a:t>What to do with an application pack</a:t>
            </a:r>
          </a:p>
          <a:p>
            <a:pPr>
              <a:buFont typeface="Wingdings" pitchFamily="2" charset="2"/>
              <a:buChar char="Ø"/>
            </a:pPr>
            <a:r>
              <a:rPr lang="en-GB" dirty="0" smtClean="0"/>
              <a:t>Check – OH report, availability &amp; hours requested</a:t>
            </a:r>
          </a:p>
          <a:p>
            <a:pPr>
              <a:buFont typeface="Wingdings" pitchFamily="2" charset="2"/>
              <a:buChar char="Ø"/>
            </a:pPr>
            <a:r>
              <a:rPr lang="en-GB" dirty="0" smtClean="0"/>
              <a:t>Agree start date &amp; complete new starter form – return with pack</a:t>
            </a:r>
          </a:p>
          <a:p>
            <a:pPr>
              <a:buFont typeface="Wingdings" pitchFamily="2" charset="2"/>
              <a:buChar char="Ø"/>
            </a:pPr>
            <a:endParaRPr lang="en-GB"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Legalities</a:t>
            </a:r>
            <a:endParaRPr lang="en-GB" dirty="0"/>
          </a:p>
        </p:txBody>
      </p:sp>
      <p:sp>
        <p:nvSpPr>
          <p:cNvPr id="3" name="Content Placeholder 2"/>
          <p:cNvSpPr>
            <a:spLocks noGrp="1"/>
          </p:cNvSpPr>
          <p:nvPr>
            <p:ph sz="quarter" idx="1"/>
          </p:nvPr>
        </p:nvSpPr>
        <p:spPr/>
        <p:txBody>
          <a:bodyPr/>
          <a:lstStyle/>
          <a:p>
            <a:r>
              <a:rPr lang="en-GB" dirty="0" smtClean="0"/>
              <a:t>Proof of Right to Work in the UK</a:t>
            </a:r>
          </a:p>
          <a:p>
            <a:r>
              <a:rPr lang="en-GB" dirty="0" smtClean="0"/>
              <a:t>Visa</a:t>
            </a:r>
          </a:p>
          <a:p>
            <a:r>
              <a:rPr lang="en-GB" dirty="0" smtClean="0"/>
              <a:t>PVG/ Disclosure</a:t>
            </a:r>
          </a:p>
          <a:p>
            <a:r>
              <a:rPr lang="en-GB" dirty="0" smtClean="0"/>
              <a:t>References</a:t>
            </a:r>
          </a:p>
          <a:p>
            <a:r>
              <a:rPr lang="en-GB" dirty="0" smtClean="0"/>
              <a:t>Health Questionnaire</a:t>
            </a:r>
          </a:p>
          <a:p>
            <a:r>
              <a:rPr lang="en-GB" dirty="0" smtClean="0"/>
              <a:t>Professional Memberships</a:t>
            </a:r>
          </a:p>
          <a:p>
            <a:r>
              <a:rPr lang="en-GB" dirty="0" smtClean="0"/>
              <a:t>Data Protection</a:t>
            </a:r>
          </a:p>
          <a:p>
            <a:endParaRPr lang="en-GB" dirty="0" smtClean="0"/>
          </a:p>
          <a:p>
            <a:endParaRPr lang="en-GB" dirty="0" smtClean="0"/>
          </a:p>
          <a:p>
            <a:endParaRPr lang="en-GB" dirty="0" smtClean="0"/>
          </a:p>
          <a:p>
            <a:endParaRPr lang="en-GB" dirty="0" smtClean="0"/>
          </a:p>
          <a:p>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2"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2"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2"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2"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2"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2"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2"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2"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Conclusion</a:t>
            </a:r>
            <a:endParaRPr lang="en-GB" dirty="0"/>
          </a:p>
        </p:txBody>
      </p:sp>
      <p:sp>
        <p:nvSpPr>
          <p:cNvPr id="3" name="Content Placeholder 2"/>
          <p:cNvSpPr>
            <a:spLocks noGrp="1"/>
          </p:cNvSpPr>
          <p:nvPr>
            <p:ph sz="quarter" idx="1"/>
          </p:nvPr>
        </p:nvSpPr>
        <p:spPr/>
        <p:txBody>
          <a:bodyPr/>
          <a:lstStyle/>
          <a:p>
            <a:r>
              <a:rPr lang="en-GB" dirty="0" smtClean="0"/>
              <a:t>Key points to remember:</a:t>
            </a:r>
          </a:p>
          <a:p>
            <a:endParaRPr lang="en-GB" dirty="0" smtClean="0"/>
          </a:p>
          <a:p>
            <a:pPr>
              <a:buFont typeface="Wingdings" pitchFamily="2" charset="2"/>
              <a:buChar char="Ø"/>
            </a:pPr>
            <a:r>
              <a:rPr lang="en-GB" dirty="0" smtClean="0"/>
              <a:t>Obligations and Expectations </a:t>
            </a:r>
          </a:p>
          <a:p>
            <a:pPr>
              <a:buFont typeface="Wingdings" pitchFamily="2" charset="2"/>
              <a:buChar char="Ø"/>
            </a:pPr>
            <a:endParaRPr lang="en-GB" dirty="0" smtClean="0"/>
          </a:p>
          <a:p>
            <a:pPr>
              <a:buFont typeface="Wingdings" pitchFamily="2" charset="2"/>
              <a:buChar char="Ø"/>
            </a:pPr>
            <a:r>
              <a:rPr lang="en-GB" dirty="0" smtClean="0"/>
              <a:t>Empathy and Understanding</a:t>
            </a:r>
          </a:p>
          <a:p>
            <a:pPr>
              <a:buFont typeface="Wingdings" pitchFamily="2" charset="2"/>
              <a:buChar char="Ø"/>
            </a:pPr>
            <a:endParaRPr lang="en-GB" dirty="0" smtClean="0"/>
          </a:p>
          <a:p>
            <a:pPr>
              <a:buFont typeface="Wingdings" pitchFamily="2" charset="2"/>
              <a:buChar char="Ø"/>
            </a:pPr>
            <a:r>
              <a:rPr lang="en-GB" dirty="0" smtClean="0"/>
              <a:t>Who we are looking for and why</a:t>
            </a:r>
          </a:p>
          <a:p>
            <a:pPr>
              <a:buFont typeface="Arial" pitchFamily="34" charset="0"/>
              <a:buChar char="•"/>
            </a:pPr>
            <a:r>
              <a:rPr lang="en-GB" dirty="0" smtClean="0"/>
              <a:t>TAG’s Mission and Vision </a:t>
            </a:r>
          </a:p>
          <a:p>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Introduction</a:t>
            </a:r>
            <a:endParaRPr lang="en-GB" dirty="0"/>
          </a:p>
        </p:txBody>
      </p:sp>
      <p:sp>
        <p:nvSpPr>
          <p:cNvPr id="3" name="Content Placeholder 2"/>
          <p:cNvSpPr>
            <a:spLocks noGrp="1"/>
          </p:cNvSpPr>
          <p:nvPr>
            <p:ph sz="quarter" idx="1"/>
          </p:nvPr>
        </p:nvSpPr>
        <p:spPr/>
        <p:txBody>
          <a:bodyPr>
            <a:normAutofit lnSpcReduction="10000"/>
          </a:bodyPr>
          <a:lstStyle/>
          <a:p>
            <a:endParaRPr lang="en-GB" dirty="0" smtClean="0"/>
          </a:p>
          <a:p>
            <a:r>
              <a:rPr lang="en-GB" dirty="0" smtClean="0"/>
              <a:t>Aim of the training – consistent approach to recruitment</a:t>
            </a:r>
          </a:p>
          <a:p>
            <a:endParaRPr lang="en-GB" dirty="0" smtClean="0"/>
          </a:p>
          <a:p>
            <a:r>
              <a:rPr lang="en-GB" dirty="0" smtClean="0"/>
              <a:t>TAG’s Mission and Values</a:t>
            </a:r>
          </a:p>
          <a:p>
            <a:endParaRPr lang="en-GB" dirty="0" smtClean="0"/>
          </a:p>
          <a:p>
            <a:r>
              <a:rPr lang="en-GB" dirty="0" smtClean="0"/>
              <a:t>Launch of new written test &amp; interview questions for support workers</a:t>
            </a:r>
          </a:p>
          <a:p>
            <a:endParaRPr lang="en-GB" dirty="0" smtClean="0"/>
          </a:p>
          <a:p>
            <a:r>
              <a:rPr lang="en-GB" dirty="0" smtClean="0"/>
              <a:t>Recruitment policy</a:t>
            </a:r>
          </a:p>
          <a:p>
            <a:pPr>
              <a:buFont typeface="Wingdings" pitchFamily="2" charset="2"/>
              <a:buChar char="Ø"/>
            </a:pPr>
            <a:endParaRPr lang="en-GB" dirty="0" smtClean="0"/>
          </a:p>
          <a:p>
            <a:endParaRPr lang="en-GB"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Recruitment policy &amp; process</a:t>
            </a:r>
            <a:endParaRPr lang="en-GB" dirty="0"/>
          </a:p>
        </p:txBody>
      </p:sp>
      <p:sp>
        <p:nvSpPr>
          <p:cNvPr id="3" name="Content Placeholder 2"/>
          <p:cNvSpPr>
            <a:spLocks noGrp="1"/>
          </p:cNvSpPr>
          <p:nvPr>
            <p:ph sz="quarter" idx="1"/>
          </p:nvPr>
        </p:nvSpPr>
        <p:spPr/>
        <p:txBody>
          <a:bodyPr>
            <a:normAutofit/>
          </a:bodyPr>
          <a:lstStyle/>
          <a:p>
            <a:endParaRPr lang="en-GB" dirty="0" smtClean="0"/>
          </a:p>
          <a:p>
            <a:pPr>
              <a:buFont typeface="Arial" pitchFamily="34" charset="0"/>
              <a:buChar char="•"/>
            </a:pPr>
            <a:r>
              <a:rPr lang="en-GB" dirty="0" smtClean="0"/>
              <a:t>Covers all types of recruitment within TAG</a:t>
            </a:r>
          </a:p>
          <a:p>
            <a:endParaRPr lang="en-GB" dirty="0" smtClean="0"/>
          </a:p>
          <a:p>
            <a:pPr>
              <a:buFont typeface="Arial" pitchFamily="34" charset="0"/>
              <a:buChar char="•"/>
            </a:pPr>
            <a:r>
              <a:rPr lang="en-GB" dirty="0" smtClean="0"/>
              <a:t>Obligations and expectations:</a:t>
            </a:r>
          </a:p>
          <a:p>
            <a:pPr>
              <a:buFont typeface="Wingdings" pitchFamily="2" charset="2"/>
              <a:buChar char="Ø"/>
            </a:pPr>
            <a:r>
              <a:rPr lang="en-GB" dirty="0" smtClean="0"/>
              <a:t>Legal</a:t>
            </a:r>
          </a:p>
          <a:p>
            <a:pPr>
              <a:buFont typeface="Wingdings" pitchFamily="2" charset="2"/>
              <a:buChar char="Ø"/>
            </a:pPr>
            <a:r>
              <a:rPr lang="en-GB" dirty="0" smtClean="0"/>
              <a:t>Regulatory</a:t>
            </a:r>
          </a:p>
          <a:p>
            <a:pPr>
              <a:buFont typeface="Wingdings" pitchFamily="2" charset="2"/>
              <a:buChar char="Ø"/>
            </a:pPr>
            <a:r>
              <a:rPr lang="en-GB" dirty="0" smtClean="0"/>
              <a:t>Organisational</a:t>
            </a:r>
          </a:p>
          <a:p>
            <a:pPr>
              <a:buFont typeface="Wingdings" pitchFamily="2" charset="2"/>
              <a:buChar char="Ø"/>
            </a:pPr>
            <a:endParaRPr lang="en-GB" dirty="0" smtClean="0"/>
          </a:p>
          <a:p>
            <a:pPr>
              <a:buFont typeface="Arial" pitchFamily="34" charset="0"/>
              <a:buChar char="•"/>
            </a:pPr>
            <a:r>
              <a:rPr lang="en-GB" dirty="0" smtClean="0"/>
              <a:t>Process – from vacancy to new start</a:t>
            </a:r>
          </a:p>
          <a:p>
            <a:endParaRPr lang="en-GB" dirty="0" smtClean="0"/>
          </a:p>
          <a:p>
            <a:endParaRPr lang="en-GB" dirty="0" smtClean="0"/>
          </a:p>
          <a:p>
            <a:pPr>
              <a:buNone/>
            </a:pPr>
            <a:endParaRPr lang="en-GB"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Discrimination</a:t>
            </a:r>
            <a:endParaRPr lang="en-GB" dirty="0"/>
          </a:p>
        </p:txBody>
      </p:sp>
      <p:sp>
        <p:nvSpPr>
          <p:cNvPr id="3" name="Content Placeholder 2"/>
          <p:cNvSpPr>
            <a:spLocks noGrp="1"/>
          </p:cNvSpPr>
          <p:nvPr>
            <p:ph sz="quarter" idx="1"/>
          </p:nvPr>
        </p:nvSpPr>
        <p:spPr/>
        <p:txBody>
          <a:bodyPr>
            <a:normAutofit fontScale="92500"/>
          </a:bodyPr>
          <a:lstStyle/>
          <a:p>
            <a:endParaRPr lang="en-GB" dirty="0" smtClean="0"/>
          </a:p>
          <a:p>
            <a:r>
              <a:rPr lang="en-GB" dirty="0" smtClean="0"/>
              <a:t>There are nine specific areas – called protected characteristics - which are covered by equality and diversity guidelines and legislation. </a:t>
            </a:r>
          </a:p>
          <a:p>
            <a:endParaRPr lang="en-GB" dirty="0" smtClean="0"/>
          </a:p>
          <a:p>
            <a:r>
              <a:rPr lang="en-GB" dirty="0" smtClean="0"/>
              <a:t>Can you name all nine?</a:t>
            </a:r>
          </a:p>
          <a:p>
            <a:endParaRPr lang="en-GB" dirty="0" smtClean="0"/>
          </a:p>
          <a:p>
            <a:r>
              <a:rPr lang="en-GB" dirty="0" smtClean="0"/>
              <a:t>Direct and indirect discrimination – is it ever justifiable?</a:t>
            </a:r>
          </a:p>
          <a:p>
            <a:endParaRPr lang="en-GB" dirty="0" smtClean="0"/>
          </a:p>
          <a:p>
            <a:r>
              <a:rPr lang="en-GB" dirty="0" smtClean="0"/>
              <a:t>Activity 1– Can I ask.....?</a:t>
            </a:r>
            <a:endParaRPr lang="en-GB"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GB" dirty="0" smtClean="0"/>
              <a:t>The 9 Protected Characteristics</a:t>
            </a:r>
            <a:endParaRPr lang="en-GB" dirty="0"/>
          </a:p>
        </p:txBody>
      </p:sp>
      <p:sp>
        <p:nvSpPr>
          <p:cNvPr id="5" name="Content Placeholder 4"/>
          <p:cNvSpPr>
            <a:spLocks noGrp="1"/>
          </p:cNvSpPr>
          <p:nvPr>
            <p:ph sz="quarter" idx="1"/>
          </p:nvPr>
        </p:nvSpPr>
        <p:spPr/>
        <p:txBody>
          <a:bodyPr/>
          <a:lstStyle/>
          <a:p>
            <a:r>
              <a:rPr lang="en-GB" dirty="0" smtClean="0"/>
              <a:t>Race</a:t>
            </a:r>
          </a:p>
          <a:p>
            <a:r>
              <a:rPr lang="en-GB" dirty="0" smtClean="0"/>
              <a:t>Age</a:t>
            </a:r>
          </a:p>
          <a:p>
            <a:r>
              <a:rPr lang="en-GB" dirty="0" smtClean="0"/>
              <a:t>Sex</a:t>
            </a:r>
          </a:p>
          <a:p>
            <a:r>
              <a:rPr lang="en-GB" dirty="0" smtClean="0"/>
              <a:t>Sexual Orientation</a:t>
            </a:r>
          </a:p>
          <a:p>
            <a:r>
              <a:rPr lang="en-GB" dirty="0" smtClean="0"/>
              <a:t>Disability</a:t>
            </a:r>
          </a:p>
          <a:p>
            <a:r>
              <a:rPr lang="en-GB" dirty="0" smtClean="0"/>
              <a:t>Pregnancy/Maternity</a:t>
            </a:r>
          </a:p>
          <a:p>
            <a:r>
              <a:rPr lang="en-GB" dirty="0" smtClean="0"/>
              <a:t>Marriage/ Civil Partnership</a:t>
            </a:r>
          </a:p>
          <a:p>
            <a:r>
              <a:rPr lang="en-GB" dirty="0" smtClean="0"/>
              <a:t>Religion &amp; Belief</a:t>
            </a:r>
          </a:p>
          <a:p>
            <a:r>
              <a:rPr lang="en-GB" dirty="0" smtClean="0"/>
              <a:t>Gender reassignment</a:t>
            </a:r>
          </a:p>
          <a:p>
            <a:endParaRPr lang="en-GB" dirty="0" smtClean="0"/>
          </a:p>
          <a:p>
            <a:endParaRPr lang="en-GB" dirty="0" smtClean="0"/>
          </a:p>
          <a:p>
            <a:endParaRPr lang="en-GB" dirty="0" smtClean="0"/>
          </a:p>
          <a:p>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Common mistakes </a:t>
            </a:r>
            <a:endParaRPr lang="en-GB" dirty="0"/>
          </a:p>
        </p:txBody>
      </p:sp>
      <p:sp>
        <p:nvSpPr>
          <p:cNvPr id="3" name="Content Placeholder 2"/>
          <p:cNvSpPr>
            <a:spLocks noGrp="1"/>
          </p:cNvSpPr>
          <p:nvPr>
            <p:ph sz="quarter" idx="1"/>
          </p:nvPr>
        </p:nvSpPr>
        <p:spPr/>
        <p:txBody>
          <a:bodyPr/>
          <a:lstStyle/>
          <a:p>
            <a:endParaRPr lang="en-GB" dirty="0" smtClean="0"/>
          </a:p>
          <a:p>
            <a:r>
              <a:rPr lang="en-GB" dirty="0" smtClean="0"/>
              <a:t>Too much / too little chatting</a:t>
            </a:r>
          </a:p>
          <a:p>
            <a:r>
              <a:rPr lang="en-GB" dirty="0" smtClean="0"/>
              <a:t>Judging / assumptions / personal preferences</a:t>
            </a:r>
          </a:p>
          <a:p>
            <a:r>
              <a:rPr lang="en-GB" dirty="0" smtClean="0"/>
              <a:t>Not being prepared</a:t>
            </a:r>
          </a:p>
          <a:p>
            <a:r>
              <a:rPr lang="en-GB" dirty="0" smtClean="0"/>
              <a:t>Giving too much away</a:t>
            </a:r>
          </a:p>
          <a:p>
            <a:r>
              <a:rPr lang="en-GB" dirty="0" smtClean="0"/>
              <a:t>Jargon</a:t>
            </a:r>
          </a:p>
          <a:p>
            <a:r>
              <a:rPr lang="en-GB" dirty="0" smtClean="0"/>
              <a:t>Closed questions &amp; fixed expectations of answers</a:t>
            </a:r>
          </a:p>
          <a:p>
            <a:r>
              <a:rPr lang="en-GB" dirty="0" smtClean="0"/>
              <a:t>Script reading</a:t>
            </a:r>
          </a:p>
          <a:p>
            <a:endParaRPr lang="en-GB" dirty="0" smtClean="0"/>
          </a:p>
          <a:p>
            <a:endParaRPr lang="en-GB" dirty="0" smtClean="0"/>
          </a:p>
          <a:p>
            <a:endParaRPr lang="en-GB" dirty="0" smtClean="0"/>
          </a:p>
          <a:p>
            <a:endParaRPr lang="en-GB"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Who ARE we looking for?</a:t>
            </a:r>
            <a:endParaRPr lang="en-GB" dirty="0"/>
          </a:p>
        </p:txBody>
      </p:sp>
      <p:sp>
        <p:nvSpPr>
          <p:cNvPr id="3" name="Content Placeholder 2"/>
          <p:cNvSpPr>
            <a:spLocks noGrp="1"/>
          </p:cNvSpPr>
          <p:nvPr>
            <p:ph sz="quarter" idx="1"/>
          </p:nvPr>
        </p:nvSpPr>
        <p:spPr/>
        <p:txBody>
          <a:bodyPr>
            <a:normAutofit lnSpcReduction="10000"/>
          </a:bodyPr>
          <a:lstStyle/>
          <a:p>
            <a:pPr>
              <a:buNone/>
            </a:pPr>
            <a:r>
              <a:rPr lang="en-GB" dirty="0" smtClean="0"/>
              <a:t>Support Worker Person Specification</a:t>
            </a:r>
          </a:p>
          <a:p>
            <a:pPr>
              <a:buNone/>
            </a:pPr>
            <a:endParaRPr lang="en-GB" dirty="0" smtClean="0"/>
          </a:p>
          <a:p>
            <a:pPr>
              <a:buFont typeface="Wingdings" pitchFamily="2" charset="2"/>
              <a:buChar char="Ø"/>
            </a:pPr>
            <a:r>
              <a:rPr lang="en-GB" dirty="0" smtClean="0"/>
              <a:t>Shares our values</a:t>
            </a:r>
          </a:p>
          <a:p>
            <a:pPr>
              <a:buFont typeface="Wingdings" pitchFamily="2" charset="2"/>
              <a:buChar char="Ø"/>
            </a:pPr>
            <a:r>
              <a:rPr lang="en-GB" dirty="0" smtClean="0"/>
              <a:t>Practically-minded</a:t>
            </a:r>
          </a:p>
          <a:p>
            <a:pPr>
              <a:buFont typeface="Wingdings" pitchFamily="2" charset="2"/>
              <a:buChar char="Ø"/>
            </a:pPr>
            <a:r>
              <a:rPr lang="en-GB" dirty="0" smtClean="0"/>
              <a:t>A nice person</a:t>
            </a:r>
          </a:p>
          <a:p>
            <a:pPr>
              <a:buFont typeface="Wingdings" pitchFamily="2" charset="2"/>
              <a:buChar char="Ø"/>
            </a:pPr>
            <a:r>
              <a:rPr lang="en-GB" dirty="0" smtClean="0"/>
              <a:t>Good in a team</a:t>
            </a:r>
          </a:p>
          <a:p>
            <a:pPr>
              <a:buFont typeface="Wingdings" pitchFamily="2" charset="2"/>
              <a:buChar char="Ø"/>
            </a:pPr>
            <a:r>
              <a:rPr lang="en-GB" dirty="0" smtClean="0"/>
              <a:t>Gets the details right</a:t>
            </a:r>
          </a:p>
          <a:p>
            <a:pPr>
              <a:buFont typeface="Wingdings" pitchFamily="2" charset="2"/>
              <a:buChar char="Ø"/>
            </a:pPr>
            <a:r>
              <a:rPr lang="en-GB" dirty="0" smtClean="0"/>
              <a:t>Not afraid to think</a:t>
            </a:r>
          </a:p>
          <a:p>
            <a:pPr>
              <a:buFont typeface="Wingdings" pitchFamily="2" charset="2"/>
              <a:buChar char="Ø"/>
            </a:pPr>
            <a:endParaRPr lang="en-GB" dirty="0" smtClean="0"/>
          </a:p>
          <a:p>
            <a:pPr>
              <a:buFont typeface="Arial" pitchFamily="34" charset="0"/>
              <a:buChar char="•"/>
            </a:pPr>
            <a:r>
              <a:rPr lang="en-GB" dirty="0" smtClean="0"/>
              <a:t>Activity 2 – What matters most?</a:t>
            </a:r>
          </a:p>
          <a:p>
            <a:pPr>
              <a:buFont typeface="Wingdings" pitchFamily="2" charset="2"/>
              <a:buChar char="Ø"/>
            </a:pPr>
            <a:endParaRPr lang="en-GB" dirty="0" smtClean="0"/>
          </a:p>
          <a:p>
            <a:endParaRPr lang="en-GB"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Shortlisting</a:t>
            </a:r>
            <a:endParaRPr lang="en-GB" dirty="0"/>
          </a:p>
        </p:txBody>
      </p:sp>
      <p:sp>
        <p:nvSpPr>
          <p:cNvPr id="3" name="Content Placeholder 2"/>
          <p:cNvSpPr>
            <a:spLocks noGrp="1"/>
          </p:cNvSpPr>
          <p:nvPr>
            <p:ph sz="quarter" idx="1"/>
          </p:nvPr>
        </p:nvSpPr>
        <p:spPr/>
        <p:txBody>
          <a:bodyPr>
            <a:normAutofit fontScale="92500" lnSpcReduction="10000"/>
          </a:bodyPr>
          <a:lstStyle/>
          <a:p>
            <a:pPr>
              <a:buFont typeface="Wingdings" pitchFamily="2" charset="2"/>
              <a:buChar char="Ø"/>
            </a:pPr>
            <a:endParaRPr lang="en-GB" dirty="0" smtClean="0"/>
          </a:p>
          <a:p>
            <a:pPr>
              <a:buFont typeface="Wingdings" pitchFamily="2" charset="2"/>
              <a:buChar char="Ø"/>
            </a:pPr>
            <a:r>
              <a:rPr lang="en-GB" dirty="0" smtClean="0"/>
              <a:t>Person specification </a:t>
            </a:r>
          </a:p>
          <a:p>
            <a:pPr>
              <a:buFont typeface="Wingdings" pitchFamily="2" charset="2"/>
              <a:buChar char="Ø"/>
            </a:pPr>
            <a:r>
              <a:rPr lang="en-GB" dirty="0" smtClean="0"/>
              <a:t>Empowering people</a:t>
            </a:r>
          </a:p>
          <a:p>
            <a:pPr>
              <a:buFont typeface="Wingdings" pitchFamily="2" charset="2"/>
              <a:buChar char="Ø"/>
            </a:pPr>
            <a:r>
              <a:rPr lang="en-GB" dirty="0" smtClean="0"/>
              <a:t> Building &amp; maintaining relationships </a:t>
            </a:r>
          </a:p>
          <a:p>
            <a:pPr>
              <a:buFont typeface="Wingdings" pitchFamily="2" charset="2"/>
              <a:buChar char="Ø"/>
            </a:pPr>
            <a:r>
              <a:rPr lang="en-GB" dirty="0" smtClean="0"/>
              <a:t>Additional requirements</a:t>
            </a:r>
          </a:p>
          <a:p>
            <a:pPr>
              <a:buFont typeface="Wingdings" pitchFamily="2" charset="2"/>
              <a:buChar char="Ø"/>
            </a:pPr>
            <a:endParaRPr lang="en-GB" dirty="0" smtClean="0"/>
          </a:p>
          <a:p>
            <a:r>
              <a:rPr lang="en-GB" dirty="0" smtClean="0"/>
              <a:t>To pass – 50% or more is required in the first three categories and all additional requirements for the role must be met.</a:t>
            </a:r>
          </a:p>
          <a:p>
            <a:endParaRPr lang="en-GB" dirty="0" smtClean="0"/>
          </a:p>
          <a:p>
            <a:r>
              <a:rPr lang="en-GB" dirty="0" smtClean="0"/>
              <a:t>Activity 3– Short listing - Pass or Fail?</a:t>
            </a:r>
            <a:endParaRPr lang="en-GB"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idx="1"/>
          </p:nvPr>
        </p:nvSpPr>
        <p:spPr/>
        <p:txBody>
          <a:bodyPr/>
          <a:lstStyle/>
          <a:p>
            <a:r>
              <a:rPr lang="en-GB" dirty="0" smtClean="0"/>
              <a:t>HR</a:t>
            </a:r>
            <a:endParaRPr lang="en-GB" dirty="0"/>
          </a:p>
        </p:txBody>
      </p:sp>
      <p:sp>
        <p:nvSpPr>
          <p:cNvPr id="6" name="Text Placeholder 5"/>
          <p:cNvSpPr>
            <a:spLocks noGrp="1"/>
          </p:cNvSpPr>
          <p:nvPr>
            <p:ph type="body" sz="half" idx="3"/>
          </p:nvPr>
        </p:nvSpPr>
        <p:spPr/>
        <p:txBody>
          <a:bodyPr/>
          <a:lstStyle/>
          <a:p>
            <a:r>
              <a:rPr lang="en-GB" dirty="0" smtClean="0"/>
              <a:t>Interviewers</a:t>
            </a:r>
            <a:endParaRPr lang="en-GB" dirty="0"/>
          </a:p>
        </p:txBody>
      </p:sp>
      <p:sp>
        <p:nvSpPr>
          <p:cNvPr id="5" name="Content Placeholder 4"/>
          <p:cNvSpPr>
            <a:spLocks noGrp="1"/>
          </p:cNvSpPr>
          <p:nvPr>
            <p:ph sz="quarter" idx="2"/>
          </p:nvPr>
        </p:nvSpPr>
        <p:spPr/>
        <p:txBody>
          <a:bodyPr/>
          <a:lstStyle/>
          <a:p>
            <a:endParaRPr lang="en-GB" dirty="0" smtClean="0"/>
          </a:p>
          <a:p>
            <a:r>
              <a:rPr lang="en-GB" dirty="0" smtClean="0"/>
              <a:t>Who</a:t>
            </a:r>
          </a:p>
          <a:p>
            <a:r>
              <a:rPr lang="en-GB" dirty="0" smtClean="0"/>
              <a:t>Where</a:t>
            </a:r>
          </a:p>
          <a:p>
            <a:r>
              <a:rPr lang="en-GB" dirty="0" smtClean="0"/>
              <a:t>When</a:t>
            </a:r>
          </a:p>
          <a:p>
            <a:r>
              <a:rPr lang="en-GB" dirty="0" smtClean="0"/>
              <a:t>Paperwork</a:t>
            </a:r>
            <a:endParaRPr lang="en-GB" dirty="0"/>
          </a:p>
        </p:txBody>
      </p:sp>
      <p:sp>
        <p:nvSpPr>
          <p:cNvPr id="7" name="Content Placeholder 6"/>
          <p:cNvSpPr>
            <a:spLocks noGrp="1"/>
          </p:cNvSpPr>
          <p:nvPr>
            <p:ph sz="quarter" idx="4"/>
          </p:nvPr>
        </p:nvSpPr>
        <p:spPr/>
        <p:txBody>
          <a:bodyPr/>
          <a:lstStyle/>
          <a:p>
            <a:endParaRPr lang="en-GB" dirty="0" smtClean="0"/>
          </a:p>
          <a:p>
            <a:r>
              <a:rPr lang="en-GB" dirty="0" smtClean="0"/>
              <a:t>Decide on lead</a:t>
            </a:r>
          </a:p>
          <a:p>
            <a:r>
              <a:rPr lang="en-GB" dirty="0" smtClean="0"/>
              <a:t>Appearance</a:t>
            </a:r>
          </a:p>
          <a:p>
            <a:r>
              <a:rPr lang="en-GB" dirty="0" smtClean="0"/>
              <a:t>Environment</a:t>
            </a:r>
          </a:p>
          <a:p>
            <a:r>
              <a:rPr lang="en-GB" dirty="0" smtClean="0"/>
              <a:t>Application</a:t>
            </a:r>
          </a:p>
          <a:p>
            <a:r>
              <a:rPr lang="en-GB" dirty="0" smtClean="0"/>
              <a:t>Format </a:t>
            </a:r>
          </a:p>
          <a:p>
            <a:endParaRPr lang="en-GB" dirty="0"/>
          </a:p>
        </p:txBody>
      </p:sp>
      <p:sp>
        <p:nvSpPr>
          <p:cNvPr id="2" name="Title 1"/>
          <p:cNvSpPr>
            <a:spLocks noGrp="1"/>
          </p:cNvSpPr>
          <p:nvPr>
            <p:ph type="title"/>
          </p:nvPr>
        </p:nvSpPr>
        <p:spPr/>
        <p:txBody>
          <a:bodyPr/>
          <a:lstStyle/>
          <a:p>
            <a:r>
              <a:rPr lang="en-GB" dirty="0" smtClean="0"/>
              <a:t>Interview preparation</a:t>
            </a:r>
            <a:endParaRPr lang="en-GB"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ustom 1">
      <a:dk1>
        <a:sysClr val="windowText" lastClr="000000"/>
      </a:dk1>
      <a:lt1>
        <a:sysClr val="window" lastClr="FFFFFF"/>
      </a:lt1>
      <a:dk2>
        <a:srgbClr val="C6D9F0"/>
      </a:dk2>
      <a:lt2>
        <a:srgbClr val="D99694"/>
      </a:lt2>
      <a:accent1>
        <a:srgbClr val="4F81BD"/>
      </a:accent1>
      <a:accent2>
        <a:srgbClr val="C0504D"/>
      </a:accent2>
      <a:accent3>
        <a:srgbClr val="4F81BD"/>
      </a:accent3>
      <a:accent4>
        <a:srgbClr val="C0504D"/>
      </a:accent4>
      <a:accent5>
        <a:srgbClr val="4F81BD"/>
      </a:accent5>
      <a:accent6>
        <a:srgbClr val="C0504D"/>
      </a:accent6>
      <a:hlink>
        <a:srgbClr val="4F81BD"/>
      </a:hlink>
      <a:folHlink>
        <a:srgbClr val="C0504D"/>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1598</TotalTime>
  <Words>4123</Words>
  <Application>Microsoft Office PowerPoint</Application>
  <PresentationFormat>On-screen Show (4:3)</PresentationFormat>
  <Paragraphs>436</Paragraphs>
  <Slides>18</Slides>
  <Notes>18</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Civic</vt:lpstr>
      <vt:lpstr>Recruitment training</vt:lpstr>
      <vt:lpstr>Introduction</vt:lpstr>
      <vt:lpstr>Recruitment policy &amp; process</vt:lpstr>
      <vt:lpstr>Discrimination</vt:lpstr>
      <vt:lpstr>The 9 Protected Characteristics</vt:lpstr>
      <vt:lpstr>Common mistakes </vt:lpstr>
      <vt:lpstr>Who ARE we looking for?</vt:lpstr>
      <vt:lpstr>Shortlisting</vt:lpstr>
      <vt:lpstr>Interview preparation</vt:lpstr>
      <vt:lpstr>Lead interviewer</vt:lpstr>
      <vt:lpstr>Interview –pre-question chat</vt:lpstr>
      <vt:lpstr>Interview - questions</vt:lpstr>
      <vt:lpstr>Interview – post question chat</vt:lpstr>
      <vt:lpstr>Scoring the Interview</vt:lpstr>
      <vt:lpstr>Written test</vt:lpstr>
      <vt:lpstr>Employment checks &amp; starting</vt:lpstr>
      <vt:lpstr>The Legalities</vt:lpstr>
      <vt:lpstr>Conclusion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Recruitment training</dc:title>
  <dc:creator>Louise Whitelock</dc:creator>
  <cp:lastModifiedBy>hindsr</cp:lastModifiedBy>
  <cp:revision>179</cp:revision>
  <dcterms:created xsi:type="dcterms:W3CDTF">2016-03-18T13:57:16Z</dcterms:created>
  <dcterms:modified xsi:type="dcterms:W3CDTF">2018-10-16T13:12:00Z</dcterms:modified>
</cp:coreProperties>
</file>