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sldIdLst>
    <p:sldId id="256" r:id="rId3"/>
    <p:sldId id="258" r:id="rId4"/>
    <p:sldId id="257"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15:clr>
            <a:srgbClr val="A4A3A4"/>
          </p15:clr>
        </p15:guide>
        <p15:guide id="2" pos="575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7FF"/>
    <a:srgbClr val="FF3386"/>
    <a:srgbClr val="2DFF2D"/>
    <a:srgbClr val="1DFF1D"/>
    <a:srgbClr val="2FFF2F"/>
    <a:srgbClr val="FF8029"/>
    <a:srgbClr val="893BC3"/>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20"/>
    <p:restoredTop sz="94660"/>
  </p:normalViewPr>
  <p:slideViewPr>
    <p:cSldViewPr showGuides="1">
      <p:cViewPr>
        <p:scale>
          <a:sx n="75" d="100"/>
          <a:sy n="75" d="100"/>
        </p:scale>
        <p:origin x="1458" y="6"/>
      </p:cViewPr>
      <p:guideLst>
        <p:guide orient="horz"/>
        <p:guide pos="575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3.xml"/><Relationship Id="rId4" Type="http://schemas.openxmlformats.org/officeDocument/2006/relationships/slide" Target="slides/slide2.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48B9BCC-D46D-4E6C-B7E1-172DA29E8293}" type="datetimeFigureOut">
              <a:rPr lang="en-GB" smtClean="0"/>
              <a:t>04/06/2019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B52CA5-3155-44FE-90E0-C3F3A92C41C4}" type="slidenum">
              <a:rPr lang="en-GB" smtClean="0"/>
              <a:t>‹#›</a:t>
            </a:fld>
            <a:endParaRPr lang="en-GB"/>
          </a:p>
        </p:txBody>
      </p:sp>
    </p:spTree>
    <p:extLst>
      <p:ext uri="{BB962C8B-B14F-4D97-AF65-F5344CB8AC3E}">
        <p14:creationId xmlns:p14="http://schemas.microsoft.com/office/powerpoint/2010/main" val="30060288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48B9BCC-D46D-4E6C-B7E1-172DA29E8293}" type="datetimeFigureOut">
              <a:rPr lang="en-GB" smtClean="0"/>
              <a:t>04/06/2019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B52CA5-3155-44FE-90E0-C3F3A92C41C4}" type="slidenum">
              <a:rPr lang="en-GB" smtClean="0"/>
              <a:t>‹#›</a:t>
            </a:fld>
            <a:endParaRPr lang="en-GB"/>
          </a:p>
        </p:txBody>
      </p:sp>
    </p:spTree>
    <p:extLst>
      <p:ext uri="{BB962C8B-B14F-4D97-AF65-F5344CB8AC3E}">
        <p14:creationId xmlns:p14="http://schemas.microsoft.com/office/powerpoint/2010/main" val="28011356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48B9BCC-D46D-4E6C-B7E1-172DA29E8293}" type="datetimeFigureOut">
              <a:rPr lang="en-GB" smtClean="0"/>
              <a:t>04/06/2019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B52CA5-3155-44FE-90E0-C3F3A92C41C4}" type="slidenum">
              <a:rPr lang="en-GB" smtClean="0"/>
              <a:t>‹#›</a:t>
            </a:fld>
            <a:endParaRPr lang="en-GB"/>
          </a:p>
        </p:txBody>
      </p:sp>
    </p:spTree>
    <p:extLst>
      <p:ext uri="{BB962C8B-B14F-4D97-AF65-F5344CB8AC3E}">
        <p14:creationId xmlns:p14="http://schemas.microsoft.com/office/powerpoint/2010/main" val="3252095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48B9BCC-D46D-4E6C-B7E1-172DA29E8293}" type="datetimeFigureOut">
              <a:rPr lang="en-GB" smtClean="0"/>
              <a:t>04/06/2019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B52CA5-3155-44FE-90E0-C3F3A92C41C4}" type="slidenum">
              <a:rPr lang="en-GB" smtClean="0"/>
              <a:t>‹#›</a:t>
            </a:fld>
            <a:endParaRPr lang="en-GB"/>
          </a:p>
        </p:txBody>
      </p:sp>
    </p:spTree>
    <p:extLst>
      <p:ext uri="{BB962C8B-B14F-4D97-AF65-F5344CB8AC3E}">
        <p14:creationId xmlns:p14="http://schemas.microsoft.com/office/powerpoint/2010/main" val="2204051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48B9BCC-D46D-4E6C-B7E1-172DA29E8293}" type="datetimeFigureOut">
              <a:rPr lang="en-GB" smtClean="0"/>
              <a:t>04/06/2019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B52CA5-3155-44FE-90E0-C3F3A92C41C4}" type="slidenum">
              <a:rPr lang="en-GB" smtClean="0"/>
              <a:t>‹#›</a:t>
            </a:fld>
            <a:endParaRPr lang="en-GB"/>
          </a:p>
        </p:txBody>
      </p:sp>
    </p:spTree>
    <p:extLst>
      <p:ext uri="{BB962C8B-B14F-4D97-AF65-F5344CB8AC3E}">
        <p14:creationId xmlns:p14="http://schemas.microsoft.com/office/powerpoint/2010/main" val="39172651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48B9BCC-D46D-4E6C-B7E1-172DA29E8293}" type="datetimeFigureOut">
              <a:rPr lang="en-GB" smtClean="0"/>
              <a:t>04/06/2019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3B52CA5-3155-44FE-90E0-C3F3A92C41C4}" type="slidenum">
              <a:rPr lang="en-GB" smtClean="0"/>
              <a:t>‹#›</a:t>
            </a:fld>
            <a:endParaRPr lang="en-GB"/>
          </a:p>
        </p:txBody>
      </p:sp>
    </p:spTree>
    <p:extLst>
      <p:ext uri="{BB962C8B-B14F-4D97-AF65-F5344CB8AC3E}">
        <p14:creationId xmlns:p14="http://schemas.microsoft.com/office/powerpoint/2010/main" val="6471959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48B9BCC-D46D-4E6C-B7E1-172DA29E8293}" type="datetimeFigureOut">
              <a:rPr lang="en-GB" smtClean="0"/>
              <a:t>04/06/2019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3B52CA5-3155-44FE-90E0-C3F3A92C41C4}" type="slidenum">
              <a:rPr lang="en-GB" smtClean="0"/>
              <a:t>‹#›</a:t>
            </a:fld>
            <a:endParaRPr lang="en-GB"/>
          </a:p>
        </p:txBody>
      </p:sp>
    </p:spTree>
    <p:extLst>
      <p:ext uri="{BB962C8B-B14F-4D97-AF65-F5344CB8AC3E}">
        <p14:creationId xmlns:p14="http://schemas.microsoft.com/office/powerpoint/2010/main" val="12173706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48B9BCC-D46D-4E6C-B7E1-172DA29E8293}" type="datetimeFigureOut">
              <a:rPr lang="en-GB" smtClean="0"/>
              <a:t>04/06/2019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3B52CA5-3155-44FE-90E0-C3F3A92C41C4}" type="slidenum">
              <a:rPr lang="en-GB" smtClean="0"/>
              <a:t>‹#›</a:t>
            </a:fld>
            <a:endParaRPr lang="en-GB"/>
          </a:p>
        </p:txBody>
      </p:sp>
    </p:spTree>
    <p:extLst>
      <p:ext uri="{BB962C8B-B14F-4D97-AF65-F5344CB8AC3E}">
        <p14:creationId xmlns:p14="http://schemas.microsoft.com/office/powerpoint/2010/main" val="159671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8B9BCC-D46D-4E6C-B7E1-172DA29E8293}" type="datetimeFigureOut">
              <a:rPr lang="en-GB" smtClean="0"/>
              <a:t>04/06/2019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3B52CA5-3155-44FE-90E0-C3F3A92C41C4}" type="slidenum">
              <a:rPr lang="en-GB" smtClean="0"/>
              <a:t>‹#›</a:t>
            </a:fld>
            <a:endParaRPr lang="en-GB"/>
          </a:p>
        </p:txBody>
      </p:sp>
    </p:spTree>
    <p:extLst>
      <p:ext uri="{BB962C8B-B14F-4D97-AF65-F5344CB8AC3E}">
        <p14:creationId xmlns:p14="http://schemas.microsoft.com/office/powerpoint/2010/main" val="3356837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48B9BCC-D46D-4E6C-B7E1-172DA29E8293}" type="datetimeFigureOut">
              <a:rPr lang="en-GB" smtClean="0"/>
              <a:t>04/06/2019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3B52CA5-3155-44FE-90E0-C3F3A92C41C4}" type="slidenum">
              <a:rPr lang="en-GB" smtClean="0"/>
              <a:t>‹#›</a:t>
            </a:fld>
            <a:endParaRPr lang="en-GB"/>
          </a:p>
        </p:txBody>
      </p:sp>
    </p:spTree>
    <p:extLst>
      <p:ext uri="{BB962C8B-B14F-4D97-AF65-F5344CB8AC3E}">
        <p14:creationId xmlns:p14="http://schemas.microsoft.com/office/powerpoint/2010/main" val="1963341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48B9BCC-D46D-4E6C-B7E1-172DA29E8293}" type="datetimeFigureOut">
              <a:rPr lang="en-GB" smtClean="0"/>
              <a:t>04/06/2019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3B52CA5-3155-44FE-90E0-C3F3A92C41C4}" type="slidenum">
              <a:rPr lang="en-GB" smtClean="0"/>
              <a:t>‹#›</a:t>
            </a:fld>
            <a:endParaRPr lang="en-GB"/>
          </a:p>
        </p:txBody>
      </p:sp>
    </p:spTree>
    <p:extLst>
      <p:ext uri="{BB962C8B-B14F-4D97-AF65-F5344CB8AC3E}">
        <p14:creationId xmlns:p14="http://schemas.microsoft.com/office/powerpoint/2010/main" val="22700729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8B9BCC-D46D-4E6C-B7E1-172DA29E8293}" type="datetimeFigureOut">
              <a:rPr lang="en-GB" smtClean="0"/>
              <a:t>04/06/2019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52CA5-3155-44FE-90E0-C3F3A92C41C4}" type="slidenum">
              <a:rPr lang="en-GB" smtClean="0"/>
              <a:t>‹#›</a:t>
            </a:fld>
            <a:endParaRPr lang="en-GB"/>
          </a:p>
        </p:txBody>
      </p:sp>
    </p:spTree>
    <p:extLst>
      <p:ext uri="{BB962C8B-B14F-4D97-AF65-F5344CB8AC3E}">
        <p14:creationId xmlns:p14="http://schemas.microsoft.com/office/powerpoint/2010/main" val="18919785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un.org/sustainabledevelopment/sustainable-development-goals/"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TextBox 40"/>
          <p:cNvSpPr txBox="1"/>
          <p:nvPr/>
        </p:nvSpPr>
        <p:spPr>
          <a:xfrm>
            <a:off x="242004" y="2021371"/>
            <a:ext cx="8722484" cy="830997"/>
          </a:xfrm>
          <a:prstGeom prst="rect">
            <a:avLst/>
          </a:prstGeom>
          <a:noFill/>
        </p:spPr>
        <p:txBody>
          <a:bodyPr wrap="square" rtlCol="0">
            <a:spAutoFit/>
          </a:bodyPr>
          <a:lstStyle/>
          <a:p>
            <a:pPr algn="just"/>
            <a:r>
              <a:rPr lang="en-GB" sz="1200" b="1" dirty="0" smtClean="0"/>
              <a:t>STEP 1: National Outcomes/SDGs “Contribution Story”: </a:t>
            </a:r>
            <a:r>
              <a:rPr lang="en-GB" sz="1200" dirty="0" smtClean="0"/>
              <a:t>Explain the linkages your work/policy area has to the National Outcomes and associated Sustainable Development Goals.  Initially, by thinking broadly across the 11 National Outcomes before narrowing down. This will help you  identify relevant National Outcomes/</a:t>
            </a:r>
            <a:r>
              <a:rPr lang="en-GB" sz="1200" dirty="0" err="1" smtClean="0"/>
              <a:t>SDGs</a:t>
            </a:r>
            <a:r>
              <a:rPr lang="en-GB" sz="1200" dirty="0" smtClean="0"/>
              <a:t> you are contributing to. Engage with any underpinning evidence you may have at this early stage, and throughout the steps that follow.</a:t>
            </a:r>
            <a:endParaRPr lang="en-GB" sz="1200" dirty="0"/>
          </a:p>
        </p:txBody>
      </p:sp>
      <p:sp>
        <p:nvSpPr>
          <p:cNvPr id="42" name="TextBox 41"/>
          <p:cNvSpPr txBox="1"/>
          <p:nvPr/>
        </p:nvSpPr>
        <p:spPr>
          <a:xfrm>
            <a:off x="242004" y="2849111"/>
            <a:ext cx="8722484" cy="646331"/>
          </a:xfrm>
          <a:prstGeom prst="rect">
            <a:avLst/>
          </a:prstGeom>
          <a:noFill/>
        </p:spPr>
        <p:txBody>
          <a:bodyPr wrap="square" rtlCol="0">
            <a:spAutoFit/>
          </a:bodyPr>
          <a:lstStyle/>
          <a:p>
            <a:pPr algn="just"/>
            <a:r>
              <a:rPr lang="en-GB" sz="1200" b="1" dirty="0" smtClean="0"/>
              <a:t>STEP 2:</a:t>
            </a:r>
            <a:r>
              <a:rPr lang="en-GB" sz="1200" dirty="0" smtClean="0"/>
              <a:t> </a:t>
            </a:r>
            <a:r>
              <a:rPr lang="en-GB" sz="1200" b="1" dirty="0" smtClean="0"/>
              <a:t>Intermediate Outcomes: </a:t>
            </a:r>
            <a:r>
              <a:rPr lang="en-GB" sz="1200" dirty="0" smtClean="0"/>
              <a:t>Together with your partners identify what your intermediate (i.e. policy or programme level) outcomes are. You could do this by defining the overall strategic aim or vision for your area then breaking that down into more detailed steps that need to be achieved in order to realise it. Consider relevant </a:t>
            </a:r>
            <a:r>
              <a:rPr lang="en-GB" sz="1200" dirty="0" smtClean="0">
                <a:hlinkClick r:id="rId2"/>
              </a:rPr>
              <a:t>SDG targets </a:t>
            </a:r>
            <a:r>
              <a:rPr lang="en-GB" sz="1200" dirty="0" smtClean="0"/>
              <a:t>here to understand where you need to be by 2030.</a:t>
            </a:r>
            <a:r>
              <a:rPr lang="en-GB" sz="1200" b="1" dirty="0" smtClean="0">
                <a:solidFill>
                  <a:srgbClr val="FF0000"/>
                </a:solidFill>
              </a:rPr>
              <a:t> </a:t>
            </a:r>
            <a:endParaRPr lang="en-GB" sz="1200" dirty="0"/>
          </a:p>
        </p:txBody>
      </p:sp>
      <p:sp>
        <p:nvSpPr>
          <p:cNvPr id="43" name="TextBox 42"/>
          <p:cNvSpPr txBox="1"/>
          <p:nvPr/>
        </p:nvSpPr>
        <p:spPr>
          <a:xfrm>
            <a:off x="242004" y="4504591"/>
            <a:ext cx="8722484" cy="1015663"/>
          </a:xfrm>
          <a:prstGeom prst="rect">
            <a:avLst/>
          </a:prstGeom>
          <a:noFill/>
        </p:spPr>
        <p:txBody>
          <a:bodyPr wrap="square" rtlCol="0">
            <a:spAutoFit/>
          </a:bodyPr>
          <a:lstStyle/>
          <a:p>
            <a:pPr algn="just"/>
            <a:r>
              <a:rPr lang="en-GB" sz="1200" b="1" dirty="0" smtClean="0"/>
              <a:t>STEP 4:</a:t>
            </a:r>
            <a:r>
              <a:rPr lang="en-GB" sz="1200" dirty="0" smtClean="0"/>
              <a:t>  </a:t>
            </a:r>
            <a:r>
              <a:rPr lang="en-GB" sz="1200" b="1" dirty="0" smtClean="0"/>
              <a:t>Action plan: </a:t>
            </a:r>
            <a:r>
              <a:rPr lang="en-GB" sz="1200" dirty="0" smtClean="0"/>
              <a:t>Based on your priorities, develop a plan of action based on the evidence and a strong theory of change.  Use tools like logic modelling to show the inputs and actions that will contribute to outcomes and identify where joint working with other partners and/or policy areas would be beneficial. Engage and collaborate with your partners about the feasibility of proposed actions right from the start </a:t>
            </a:r>
            <a:r>
              <a:rPr lang="en-GB" sz="1200" i="1" dirty="0" smtClean="0"/>
              <a:t>(e.g. do actions require additional staff or new skills? How long will these take to develop? Is there the funding available in years 1,2,3? What digital tools might be required? Will there be a need for the procurement of products or services?).</a:t>
            </a:r>
          </a:p>
        </p:txBody>
      </p:sp>
      <p:sp>
        <p:nvSpPr>
          <p:cNvPr id="44" name="TextBox 43"/>
          <p:cNvSpPr txBox="1"/>
          <p:nvPr/>
        </p:nvSpPr>
        <p:spPr>
          <a:xfrm>
            <a:off x="2771800" y="44624"/>
            <a:ext cx="4475328" cy="369332"/>
          </a:xfrm>
          <a:prstGeom prst="rect">
            <a:avLst/>
          </a:prstGeom>
          <a:noFill/>
        </p:spPr>
        <p:txBody>
          <a:bodyPr wrap="none" rtlCol="0">
            <a:spAutoFit/>
          </a:bodyPr>
          <a:lstStyle/>
          <a:p>
            <a:r>
              <a:rPr lang="en-GB" b="1" dirty="0" smtClean="0"/>
              <a:t>Outcomes-based policy making – the Process</a:t>
            </a:r>
            <a:endParaRPr lang="en-GB" b="1" dirty="0"/>
          </a:p>
        </p:txBody>
      </p:sp>
      <p:sp>
        <p:nvSpPr>
          <p:cNvPr id="56" name="TextBox 55"/>
          <p:cNvSpPr txBox="1"/>
          <p:nvPr/>
        </p:nvSpPr>
        <p:spPr>
          <a:xfrm>
            <a:off x="242004" y="5520254"/>
            <a:ext cx="8722484" cy="646331"/>
          </a:xfrm>
          <a:prstGeom prst="rect">
            <a:avLst/>
          </a:prstGeom>
          <a:noFill/>
        </p:spPr>
        <p:txBody>
          <a:bodyPr wrap="square" rtlCol="0">
            <a:spAutoFit/>
          </a:bodyPr>
          <a:lstStyle/>
          <a:p>
            <a:pPr algn="just"/>
            <a:r>
              <a:rPr lang="en-GB" sz="1200" b="1" dirty="0" smtClean="0"/>
              <a:t>STEP 5 and 6:</a:t>
            </a:r>
            <a:r>
              <a:rPr lang="en-GB" sz="1200" dirty="0" smtClean="0"/>
              <a:t>  </a:t>
            </a:r>
            <a:r>
              <a:rPr lang="en-GB" sz="1200" b="1" dirty="0" smtClean="0"/>
              <a:t>Implementation, evaluate and report: </a:t>
            </a:r>
            <a:r>
              <a:rPr lang="en-GB" sz="1200" dirty="0" smtClean="0"/>
              <a:t>Monitor and evaluate the implementation of your activities as robustly as possible. Keep assessing and telling your contribution story and be open to evidence that indicates when something is not working (e.g. because it is not achieving intermediate outcomes or contributing effectively towards National Outcomes)</a:t>
            </a:r>
            <a:endParaRPr lang="en-GB" sz="1200" b="1" dirty="0"/>
          </a:p>
        </p:txBody>
      </p:sp>
      <p:sp>
        <p:nvSpPr>
          <p:cNvPr id="3" name="Rectangle 2"/>
          <p:cNvSpPr/>
          <p:nvPr/>
        </p:nvSpPr>
        <p:spPr>
          <a:xfrm>
            <a:off x="242004" y="3492185"/>
            <a:ext cx="8722484" cy="1015663"/>
          </a:xfrm>
          <a:prstGeom prst="rect">
            <a:avLst/>
          </a:prstGeom>
        </p:spPr>
        <p:txBody>
          <a:bodyPr wrap="square">
            <a:spAutoFit/>
          </a:bodyPr>
          <a:lstStyle/>
          <a:p>
            <a:pPr lvl="0" algn="just"/>
            <a:r>
              <a:rPr lang="en-GB" sz="1200" b="1" dirty="0">
                <a:solidFill>
                  <a:prstClr val="black"/>
                </a:solidFill>
              </a:rPr>
              <a:t>STEP 3: Priorities and planning: </a:t>
            </a:r>
            <a:r>
              <a:rPr lang="en-GB" sz="1200" dirty="0">
                <a:solidFill>
                  <a:prstClr val="black"/>
                </a:solidFill>
              </a:rPr>
              <a:t>What </a:t>
            </a:r>
            <a:r>
              <a:rPr lang="en-GB" sz="1200" dirty="0" smtClean="0">
                <a:solidFill>
                  <a:prstClr val="black"/>
                </a:solidFill>
              </a:rPr>
              <a:t>do </a:t>
            </a:r>
            <a:r>
              <a:rPr lang="en-GB" sz="1200" dirty="0">
                <a:solidFill>
                  <a:prstClr val="black"/>
                </a:solidFill>
              </a:rPr>
              <a:t>the evidence and your partners tell you about where we are in Scotland in achieving </a:t>
            </a:r>
            <a:r>
              <a:rPr lang="en-GB" sz="1200" dirty="0" smtClean="0">
                <a:solidFill>
                  <a:prstClr val="black"/>
                </a:solidFill>
              </a:rPr>
              <a:t>your intermediate outcomes? </a:t>
            </a:r>
            <a:r>
              <a:rPr lang="en-GB" sz="1200" dirty="0">
                <a:solidFill>
                  <a:prstClr val="black"/>
                </a:solidFill>
              </a:rPr>
              <a:t>Where are </a:t>
            </a:r>
            <a:r>
              <a:rPr lang="en-GB" sz="1200" dirty="0" smtClean="0">
                <a:solidFill>
                  <a:prstClr val="black"/>
                </a:solidFill>
              </a:rPr>
              <a:t>you </a:t>
            </a:r>
            <a:r>
              <a:rPr lang="en-GB" sz="1200" dirty="0">
                <a:solidFill>
                  <a:prstClr val="black"/>
                </a:solidFill>
              </a:rPr>
              <a:t>most falling </a:t>
            </a:r>
            <a:r>
              <a:rPr lang="en-GB" sz="1200" dirty="0" smtClean="0">
                <a:solidFill>
                  <a:prstClr val="black"/>
                </a:solidFill>
              </a:rPr>
              <a:t>short? Use </a:t>
            </a:r>
            <a:r>
              <a:rPr lang="en-GB" sz="1200" dirty="0">
                <a:solidFill>
                  <a:prstClr val="black"/>
                </a:solidFill>
              </a:rPr>
              <a:t>this evidence to review and prioritise whether </a:t>
            </a:r>
            <a:r>
              <a:rPr lang="en-GB" sz="1200" dirty="0" smtClean="0">
                <a:solidFill>
                  <a:prstClr val="black"/>
                </a:solidFill>
              </a:rPr>
              <a:t>your </a:t>
            </a:r>
            <a:r>
              <a:rPr lang="en-GB" sz="1200" dirty="0">
                <a:solidFill>
                  <a:prstClr val="black"/>
                </a:solidFill>
              </a:rPr>
              <a:t>policies and practice are contributing </a:t>
            </a:r>
            <a:r>
              <a:rPr lang="en-GB" sz="1200" dirty="0" smtClean="0">
                <a:solidFill>
                  <a:prstClr val="black"/>
                </a:solidFill>
              </a:rPr>
              <a:t>towards your intermediate and the National Outcomes</a:t>
            </a:r>
            <a:r>
              <a:rPr lang="en-GB" sz="1200" dirty="0">
                <a:solidFill>
                  <a:prstClr val="black"/>
                </a:solidFill>
              </a:rPr>
              <a:t>. Is there anything else </a:t>
            </a:r>
            <a:r>
              <a:rPr lang="en-GB" sz="1200" dirty="0" smtClean="0">
                <a:solidFill>
                  <a:prstClr val="black"/>
                </a:solidFill>
              </a:rPr>
              <a:t>you </a:t>
            </a:r>
            <a:r>
              <a:rPr lang="en-GB" sz="1200" dirty="0">
                <a:solidFill>
                  <a:prstClr val="black"/>
                </a:solidFill>
              </a:rPr>
              <a:t>should be doing? Are there things </a:t>
            </a:r>
            <a:r>
              <a:rPr lang="en-GB" sz="1200" dirty="0" smtClean="0">
                <a:solidFill>
                  <a:prstClr val="black"/>
                </a:solidFill>
              </a:rPr>
              <a:t>you </a:t>
            </a:r>
            <a:r>
              <a:rPr lang="en-GB" sz="1200" dirty="0">
                <a:solidFill>
                  <a:prstClr val="black"/>
                </a:solidFill>
              </a:rPr>
              <a:t>are currently doing that have a weak evidence-base or a poor link to National Outcomes/SDGs that </a:t>
            </a:r>
            <a:r>
              <a:rPr lang="en-GB" sz="1200" dirty="0" smtClean="0">
                <a:solidFill>
                  <a:prstClr val="black"/>
                </a:solidFill>
              </a:rPr>
              <a:t>you </a:t>
            </a:r>
            <a:r>
              <a:rPr lang="en-GB" sz="1200" dirty="0">
                <a:solidFill>
                  <a:prstClr val="black"/>
                </a:solidFill>
              </a:rPr>
              <a:t>should reconsider</a:t>
            </a:r>
            <a:r>
              <a:rPr lang="en-GB" sz="1200" dirty="0" smtClean="0">
                <a:solidFill>
                  <a:prstClr val="black"/>
                </a:solidFill>
              </a:rPr>
              <a:t>? How effectively are tensions, trade-offs and competing aims being surfaced and considered?</a:t>
            </a:r>
            <a:endParaRPr lang="en-GB" sz="1200" b="1" dirty="0">
              <a:solidFill>
                <a:prstClr val="black"/>
              </a:solidFill>
            </a:endParaRPr>
          </a:p>
        </p:txBody>
      </p:sp>
      <p:grpSp>
        <p:nvGrpSpPr>
          <p:cNvPr id="23" name="Group 22"/>
          <p:cNvGrpSpPr/>
          <p:nvPr/>
        </p:nvGrpSpPr>
        <p:grpSpPr>
          <a:xfrm>
            <a:off x="154802" y="620688"/>
            <a:ext cx="1809463" cy="1176751"/>
            <a:chOff x="1403648" y="3086265"/>
            <a:chExt cx="1809463" cy="1176751"/>
          </a:xfrm>
        </p:grpSpPr>
        <p:sp>
          <p:nvSpPr>
            <p:cNvPr id="24" name="Pentagon 23"/>
            <p:cNvSpPr/>
            <p:nvPr/>
          </p:nvSpPr>
          <p:spPr>
            <a:xfrm>
              <a:off x="1490850" y="3086265"/>
              <a:ext cx="1722261" cy="1176751"/>
            </a:xfrm>
            <a:prstGeom prst="homePlate">
              <a:avLst/>
            </a:prstGeom>
            <a:effectLst>
              <a:outerShdw blurRad="50800" dist="38100" dir="2700000" algn="tl" rotWithShape="0">
                <a:prstClr val="black">
                  <a:alpha val="40000"/>
                </a:prstClr>
              </a:outerShdw>
            </a:effectLst>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rtlCol="0" anchor="ctr"/>
            <a:lstStyle/>
            <a:p>
              <a:pPr algn="ctr"/>
              <a:endParaRPr lang="en-GB"/>
            </a:p>
          </p:txBody>
        </p:sp>
        <p:sp>
          <p:nvSpPr>
            <p:cNvPr id="25" name="TextBox 24"/>
            <p:cNvSpPr txBox="1"/>
            <p:nvPr/>
          </p:nvSpPr>
          <p:spPr>
            <a:xfrm>
              <a:off x="1403648" y="3212976"/>
              <a:ext cx="1440160" cy="923330"/>
            </a:xfrm>
            <a:prstGeom prst="rect">
              <a:avLst/>
            </a:prstGeom>
            <a:noFill/>
          </p:spPr>
          <p:txBody>
            <a:bodyPr wrap="square" rtlCol="0">
              <a:spAutoFit/>
            </a:bodyPr>
            <a:lstStyle/>
            <a:p>
              <a:pPr algn="ctr"/>
              <a:r>
                <a:rPr lang="en-GB" b="1" dirty="0" smtClean="0">
                  <a:solidFill>
                    <a:schemeClr val="bg1"/>
                  </a:solidFill>
                </a:rPr>
                <a:t>National</a:t>
              </a:r>
            </a:p>
            <a:p>
              <a:pPr algn="ctr"/>
              <a:r>
                <a:rPr lang="en-GB" b="1" dirty="0" smtClean="0">
                  <a:solidFill>
                    <a:schemeClr val="bg1"/>
                  </a:solidFill>
                </a:rPr>
                <a:t>Outcomes/</a:t>
              </a:r>
            </a:p>
            <a:p>
              <a:pPr algn="ctr"/>
              <a:r>
                <a:rPr lang="en-GB" b="1" dirty="0" err="1" smtClean="0">
                  <a:solidFill>
                    <a:schemeClr val="bg1"/>
                  </a:solidFill>
                </a:rPr>
                <a:t>SDGs</a:t>
              </a:r>
              <a:endParaRPr lang="en-GB" b="1" dirty="0">
                <a:solidFill>
                  <a:schemeClr val="bg1"/>
                </a:solidFill>
              </a:endParaRPr>
            </a:p>
          </p:txBody>
        </p:sp>
      </p:grpSp>
      <p:grpSp>
        <p:nvGrpSpPr>
          <p:cNvPr id="26" name="Group 25"/>
          <p:cNvGrpSpPr/>
          <p:nvPr/>
        </p:nvGrpSpPr>
        <p:grpSpPr>
          <a:xfrm>
            <a:off x="1506412" y="620688"/>
            <a:ext cx="1865705" cy="1176751"/>
            <a:chOff x="1626175" y="1451235"/>
            <a:chExt cx="1865705" cy="1176751"/>
          </a:xfrm>
        </p:grpSpPr>
        <p:sp>
          <p:nvSpPr>
            <p:cNvPr id="27" name="Pentagon 26"/>
            <p:cNvSpPr/>
            <p:nvPr/>
          </p:nvSpPr>
          <p:spPr>
            <a:xfrm>
              <a:off x="1769619" y="1451235"/>
              <a:ext cx="1722261" cy="1176751"/>
            </a:xfrm>
            <a:prstGeom prst="homePlate">
              <a:avLst/>
            </a:prstGeom>
            <a:effectLst>
              <a:outerShdw blurRad="50800" dist="38100" dir="2700000" algn="tl" rotWithShape="0">
                <a:prstClr val="black">
                  <a:alpha val="40000"/>
                </a:prstClr>
              </a:outerShdw>
            </a:effectLst>
          </p:spPr>
          <p:style>
            <a:lnRef idx="2">
              <a:schemeClr val="lt1">
                <a:hueOff val="0"/>
                <a:satOff val="0"/>
                <a:lumOff val="0"/>
                <a:alphaOff val="0"/>
              </a:schemeClr>
            </a:lnRef>
            <a:fillRef idx="1">
              <a:schemeClr val="accent5">
                <a:hueOff val="-1986775"/>
                <a:satOff val="7962"/>
                <a:lumOff val="1726"/>
                <a:alphaOff val="0"/>
              </a:schemeClr>
            </a:fillRef>
            <a:effectRef idx="0">
              <a:schemeClr val="accent5">
                <a:hueOff val="-1986775"/>
                <a:satOff val="7962"/>
                <a:lumOff val="1726"/>
                <a:alphaOff val="0"/>
              </a:schemeClr>
            </a:effectRef>
            <a:fontRef idx="minor">
              <a:schemeClr val="lt1"/>
            </a:fontRef>
          </p:style>
          <p:txBody>
            <a:bodyPr rtlCol="0" anchor="ctr"/>
            <a:lstStyle/>
            <a:p>
              <a:pPr algn="ctr"/>
              <a:endParaRPr lang="en-GB"/>
            </a:p>
          </p:txBody>
        </p:sp>
        <p:sp>
          <p:nvSpPr>
            <p:cNvPr id="28" name="TextBox 27"/>
            <p:cNvSpPr txBox="1"/>
            <p:nvPr/>
          </p:nvSpPr>
          <p:spPr>
            <a:xfrm>
              <a:off x="1626175" y="1653946"/>
              <a:ext cx="1721689" cy="646331"/>
            </a:xfrm>
            <a:prstGeom prst="rect">
              <a:avLst/>
            </a:prstGeom>
            <a:noFill/>
          </p:spPr>
          <p:txBody>
            <a:bodyPr wrap="square" rtlCol="0">
              <a:spAutoFit/>
            </a:bodyPr>
            <a:lstStyle>
              <a:defPPr>
                <a:defRPr lang="en-US"/>
              </a:defPPr>
              <a:lvl1pPr algn="ctr">
                <a:defRPr b="1">
                  <a:solidFill>
                    <a:schemeClr val="bg1"/>
                  </a:solidFill>
                </a:defRPr>
              </a:lvl1pPr>
            </a:lstStyle>
            <a:p>
              <a:r>
                <a:rPr lang="en-GB" dirty="0" smtClean="0"/>
                <a:t> Intermediate </a:t>
              </a:r>
              <a:r>
                <a:rPr lang="en-GB" dirty="0"/>
                <a:t>Outcomes</a:t>
              </a:r>
            </a:p>
          </p:txBody>
        </p:sp>
      </p:grpSp>
      <p:grpSp>
        <p:nvGrpSpPr>
          <p:cNvPr id="29" name="Group 28"/>
          <p:cNvGrpSpPr/>
          <p:nvPr/>
        </p:nvGrpSpPr>
        <p:grpSpPr>
          <a:xfrm>
            <a:off x="3058599" y="620688"/>
            <a:ext cx="1722261" cy="1176751"/>
            <a:chOff x="3345422" y="1451235"/>
            <a:chExt cx="1722261" cy="1176751"/>
          </a:xfrm>
        </p:grpSpPr>
        <p:sp>
          <p:nvSpPr>
            <p:cNvPr id="30" name="Pentagon 29"/>
            <p:cNvSpPr/>
            <p:nvPr/>
          </p:nvSpPr>
          <p:spPr>
            <a:xfrm>
              <a:off x="3345422" y="1451235"/>
              <a:ext cx="1722261" cy="1176751"/>
            </a:xfrm>
            <a:prstGeom prst="homePlate">
              <a:avLst/>
            </a:prstGeom>
          </p:spPr>
          <p:style>
            <a:lnRef idx="2">
              <a:schemeClr val="lt1">
                <a:hueOff val="0"/>
                <a:satOff val="0"/>
                <a:lumOff val="0"/>
                <a:alphaOff val="0"/>
              </a:schemeClr>
            </a:lnRef>
            <a:fillRef idx="1">
              <a:schemeClr val="accent5">
                <a:hueOff val="-5960326"/>
                <a:satOff val="23887"/>
                <a:lumOff val="5177"/>
                <a:alphaOff val="0"/>
              </a:schemeClr>
            </a:fillRef>
            <a:effectRef idx="0">
              <a:schemeClr val="accent5">
                <a:hueOff val="-5960326"/>
                <a:satOff val="23887"/>
                <a:lumOff val="5177"/>
                <a:alphaOff val="0"/>
              </a:schemeClr>
            </a:effectRef>
            <a:fontRef idx="minor">
              <a:schemeClr val="lt1"/>
            </a:fontRef>
          </p:style>
          <p:txBody>
            <a:bodyPr rtlCol="0" anchor="ctr"/>
            <a:lstStyle/>
            <a:p>
              <a:pPr algn="ctr"/>
              <a:endParaRPr lang="en-GB"/>
            </a:p>
          </p:txBody>
        </p:sp>
        <p:sp>
          <p:nvSpPr>
            <p:cNvPr id="31" name="TextBox 30"/>
            <p:cNvSpPr txBox="1"/>
            <p:nvPr/>
          </p:nvSpPr>
          <p:spPr>
            <a:xfrm>
              <a:off x="3347864" y="1561279"/>
              <a:ext cx="1279186" cy="923330"/>
            </a:xfrm>
            <a:prstGeom prst="rect">
              <a:avLst/>
            </a:prstGeom>
            <a:noFill/>
            <a:ln>
              <a:noFill/>
            </a:ln>
          </p:spPr>
          <p:style>
            <a:lnRef idx="2">
              <a:schemeClr val="lt1">
                <a:hueOff val="0"/>
                <a:satOff val="0"/>
                <a:lumOff val="0"/>
                <a:alphaOff val="0"/>
              </a:schemeClr>
            </a:lnRef>
            <a:fillRef idx="1">
              <a:schemeClr val="accent5">
                <a:hueOff val="-5960326"/>
                <a:satOff val="23887"/>
                <a:lumOff val="5177"/>
                <a:alphaOff val="0"/>
              </a:schemeClr>
            </a:fillRef>
            <a:effectRef idx="0">
              <a:schemeClr val="accent5">
                <a:hueOff val="-5960326"/>
                <a:satOff val="23887"/>
                <a:lumOff val="5177"/>
                <a:alphaOff val="0"/>
              </a:schemeClr>
            </a:effectRef>
            <a:fontRef idx="minor">
              <a:schemeClr val="lt1"/>
            </a:fontRef>
          </p:style>
          <p:txBody>
            <a:bodyPr wrap="square" rtlCol="0">
              <a:spAutoFit/>
            </a:bodyPr>
            <a:lstStyle>
              <a:defPPr>
                <a:defRPr lang="en-US"/>
              </a:defPPr>
              <a:lvl1pPr algn="ctr">
                <a:defRPr b="1">
                  <a:solidFill>
                    <a:schemeClr val="bg1"/>
                  </a:solidFill>
                </a:defRPr>
              </a:lvl1pPr>
            </a:lstStyle>
            <a:p>
              <a:r>
                <a:rPr lang="en-GB" dirty="0" smtClean="0"/>
                <a:t>Priorities and planning</a:t>
              </a:r>
              <a:endParaRPr lang="en-GB" dirty="0"/>
            </a:p>
          </p:txBody>
        </p:sp>
      </p:grpSp>
      <p:grpSp>
        <p:nvGrpSpPr>
          <p:cNvPr id="32" name="Group 31"/>
          <p:cNvGrpSpPr/>
          <p:nvPr/>
        </p:nvGrpSpPr>
        <p:grpSpPr>
          <a:xfrm>
            <a:off x="4467342" y="620688"/>
            <a:ext cx="1722261" cy="1176751"/>
            <a:chOff x="4872937" y="1440547"/>
            <a:chExt cx="1722261" cy="1176751"/>
          </a:xfrm>
        </p:grpSpPr>
        <p:sp>
          <p:nvSpPr>
            <p:cNvPr id="33" name="Pentagon 32"/>
            <p:cNvSpPr/>
            <p:nvPr/>
          </p:nvSpPr>
          <p:spPr>
            <a:xfrm>
              <a:off x="4872937" y="1440547"/>
              <a:ext cx="1722261" cy="1176751"/>
            </a:xfrm>
            <a:prstGeom prst="homePlate">
              <a:avLst/>
            </a:prstGeom>
          </p:spPr>
          <p:style>
            <a:lnRef idx="2">
              <a:schemeClr val="lt1">
                <a:hueOff val="0"/>
                <a:satOff val="0"/>
                <a:lumOff val="0"/>
                <a:alphaOff val="0"/>
              </a:schemeClr>
            </a:lnRef>
            <a:fillRef idx="1">
              <a:schemeClr val="accent5">
                <a:hueOff val="-3973551"/>
                <a:satOff val="15924"/>
                <a:lumOff val="3451"/>
                <a:alphaOff val="0"/>
              </a:schemeClr>
            </a:fillRef>
            <a:effectRef idx="0">
              <a:schemeClr val="accent5">
                <a:hueOff val="-3973551"/>
                <a:satOff val="15924"/>
                <a:lumOff val="3451"/>
                <a:alphaOff val="0"/>
              </a:schemeClr>
            </a:effectRef>
            <a:fontRef idx="minor">
              <a:schemeClr val="lt1"/>
            </a:fontRef>
          </p:style>
          <p:txBody>
            <a:bodyPr rtlCol="0" anchor="ctr"/>
            <a:lstStyle/>
            <a:p>
              <a:pPr algn="ctr"/>
              <a:endParaRPr lang="en-GB"/>
            </a:p>
          </p:txBody>
        </p:sp>
        <p:sp>
          <p:nvSpPr>
            <p:cNvPr id="34" name="TextBox 33"/>
            <p:cNvSpPr txBox="1"/>
            <p:nvPr/>
          </p:nvSpPr>
          <p:spPr>
            <a:xfrm>
              <a:off x="4915862" y="1835877"/>
              <a:ext cx="1312322" cy="369332"/>
            </a:xfrm>
            <a:prstGeom prst="rect">
              <a:avLst/>
            </a:prstGeom>
            <a:noFill/>
            <a:ln>
              <a:noFill/>
            </a:ln>
          </p:spPr>
          <p:style>
            <a:lnRef idx="2">
              <a:schemeClr val="lt1">
                <a:hueOff val="0"/>
                <a:satOff val="0"/>
                <a:lumOff val="0"/>
                <a:alphaOff val="0"/>
              </a:schemeClr>
            </a:lnRef>
            <a:fillRef idx="1">
              <a:schemeClr val="accent5">
                <a:hueOff val="-9933876"/>
                <a:satOff val="39811"/>
                <a:lumOff val="8628"/>
                <a:alphaOff val="0"/>
              </a:schemeClr>
            </a:fillRef>
            <a:effectRef idx="0">
              <a:schemeClr val="accent5">
                <a:hueOff val="-9933876"/>
                <a:satOff val="39811"/>
                <a:lumOff val="8628"/>
                <a:alphaOff val="0"/>
              </a:schemeClr>
            </a:effectRef>
            <a:fontRef idx="minor">
              <a:schemeClr val="lt1"/>
            </a:fontRef>
          </p:style>
          <p:txBody>
            <a:bodyPr wrap="square" rtlCol="0">
              <a:spAutoFit/>
            </a:bodyPr>
            <a:lstStyle>
              <a:defPPr>
                <a:defRPr lang="en-US"/>
              </a:defPPr>
              <a:lvl1pPr algn="ctr">
                <a:defRPr b="1">
                  <a:solidFill>
                    <a:schemeClr val="bg1"/>
                  </a:solidFill>
                </a:defRPr>
              </a:lvl1pPr>
            </a:lstStyle>
            <a:p>
              <a:r>
                <a:rPr lang="en-GB" dirty="0" smtClean="0"/>
                <a:t>Action plan</a:t>
              </a:r>
              <a:endParaRPr lang="en-GB" dirty="0"/>
            </a:p>
          </p:txBody>
        </p:sp>
      </p:grpSp>
      <p:grpSp>
        <p:nvGrpSpPr>
          <p:cNvPr id="35" name="Group 34"/>
          <p:cNvGrpSpPr/>
          <p:nvPr/>
        </p:nvGrpSpPr>
        <p:grpSpPr>
          <a:xfrm>
            <a:off x="5876085" y="620688"/>
            <a:ext cx="1736794" cy="1176751"/>
            <a:chOff x="6412877" y="1451235"/>
            <a:chExt cx="1736794" cy="1176751"/>
          </a:xfrm>
        </p:grpSpPr>
        <p:sp>
          <p:nvSpPr>
            <p:cNvPr id="36" name="Pentagon 35"/>
            <p:cNvSpPr/>
            <p:nvPr/>
          </p:nvSpPr>
          <p:spPr>
            <a:xfrm>
              <a:off x="6427410" y="1451235"/>
              <a:ext cx="1722261" cy="1176751"/>
            </a:xfrm>
            <a:prstGeom prst="homePlate">
              <a:avLst/>
            </a:prstGeom>
            <a:effectLst>
              <a:outerShdw blurRad="50800" dist="38100" dir="2700000" algn="tl" rotWithShape="0">
                <a:prstClr val="black">
                  <a:alpha val="40000"/>
                </a:prstClr>
              </a:outerShdw>
            </a:effectLst>
          </p:spPr>
          <p:style>
            <a:lnRef idx="2">
              <a:schemeClr val="lt1">
                <a:hueOff val="0"/>
                <a:satOff val="0"/>
                <a:lumOff val="0"/>
                <a:alphaOff val="0"/>
              </a:schemeClr>
            </a:lnRef>
            <a:fillRef idx="1">
              <a:schemeClr val="accent5">
                <a:hueOff val="-9933876"/>
                <a:satOff val="39811"/>
                <a:lumOff val="8628"/>
                <a:alphaOff val="0"/>
              </a:schemeClr>
            </a:fillRef>
            <a:effectRef idx="0">
              <a:schemeClr val="accent5">
                <a:hueOff val="-9933876"/>
                <a:satOff val="39811"/>
                <a:lumOff val="8628"/>
                <a:alphaOff val="0"/>
              </a:schemeClr>
            </a:effectRef>
            <a:fontRef idx="minor">
              <a:schemeClr val="lt1"/>
            </a:fontRef>
          </p:style>
          <p:txBody>
            <a:bodyPr rtlCol="0" anchor="ctr"/>
            <a:lstStyle/>
            <a:p>
              <a:pPr algn="ctr"/>
              <a:endParaRPr lang="en-GB"/>
            </a:p>
          </p:txBody>
        </p:sp>
        <p:sp>
          <p:nvSpPr>
            <p:cNvPr id="45" name="TextBox 44"/>
            <p:cNvSpPr txBox="1"/>
            <p:nvPr/>
          </p:nvSpPr>
          <p:spPr>
            <a:xfrm>
              <a:off x="6412877" y="1851298"/>
              <a:ext cx="1312322" cy="369332"/>
            </a:xfrm>
            <a:prstGeom prst="rect">
              <a:avLst/>
            </a:prstGeom>
            <a:noFill/>
            <a:ln>
              <a:noFill/>
            </a:ln>
          </p:spPr>
          <p:style>
            <a:lnRef idx="2">
              <a:schemeClr val="lt1">
                <a:hueOff val="0"/>
                <a:satOff val="0"/>
                <a:lumOff val="0"/>
                <a:alphaOff val="0"/>
              </a:schemeClr>
            </a:lnRef>
            <a:fillRef idx="1">
              <a:schemeClr val="accent5">
                <a:hueOff val="-9933876"/>
                <a:satOff val="39811"/>
                <a:lumOff val="8628"/>
                <a:alphaOff val="0"/>
              </a:schemeClr>
            </a:fillRef>
            <a:effectRef idx="0">
              <a:schemeClr val="accent5">
                <a:hueOff val="-9933876"/>
                <a:satOff val="39811"/>
                <a:lumOff val="8628"/>
                <a:alphaOff val="0"/>
              </a:schemeClr>
            </a:effectRef>
            <a:fontRef idx="minor">
              <a:schemeClr val="lt1"/>
            </a:fontRef>
          </p:style>
          <p:txBody>
            <a:bodyPr wrap="square" rtlCol="0">
              <a:spAutoFit/>
            </a:bodyPr>
            <a:lstStyle>
              <a:defPPr>
                <a:defRPr lang="en-US"/>
              </a:defPPr>
              <a:lvl1pPr algn="ctr">
                <a:defRPr b="1">
                  <a:solidFill>
                    <a:schemeClr val="bg1"/>
                  </a:solidFill>
                </a:defRPr>
              </a:lvl1pPr>
            </a:lstStyle>
            <a:p>
              <a:r>
                <a:rPr lang="en-GB" dirty="0" smtClean="0"/>
                <a:t>Implement</a:t>
              </a:r>
              <a:endParaRPr lang="en-GB" dirty="0"/>
            </a:p>
          </p:txBody>
        </p:sp>
      </p:grpSp>
      <p:grpSp>
        <p:nvGrpSpPr>
          <p:cNvPr id="49" name="Group 48"/>
          <p:cNvGrpSpPr/>
          <p:nvPr/>
        </p:nvGrpSpPr>
        <p:grpSpPr>
          <a:xfrm>
            <a:off x="7299360" y="620688"/>
            <a:ext cx="1740397" cy="1176751"/>
            <a:chOff x="8013437" y="1460160"/>
            <a:chExt cx="1740397" cy="1176751"/>
          </a:xfrm>
        </p:grpSpPr>
        <p:sp>
          <p:nvSpPr>
            <p:cNvPr id="50" name="Pentagon 49"/>
            <p:cNvSpPr/>
            <p:nvPr/>
          </p:nvSpPr>
          <p:spPr>
            <a:xfrm>
              <a:off x="8031573" y="1460160"/>
              <a:ext cx="1722261" cy="1176751"/>
            </a:xfrm>
            <a:prstGeom prst="homePlate">
              <a:avLst/>
            </a:prstGeom>
            <a:effectLst>
              <a:outerShdw blurRad="50800" dist="38100" dir="2700000" algn="tl" rotWithShape="0">
                <a:prstClr val="black">
                  <a:alpha val="40000"/>
                </a:prstClr>
              </a:outerShdw>
            </a:effectLst>
          </p:spPr>
          <p:style>
            <a:lnRef idx="2">
              <a:schemeClr val="lt1">
                <a:hueOff val="0"/>
                <a:satOff val="0"/>
                <a:lumOff val="0"/>
                <a:alphaOff val="0"/>
              </a:schemeClr>
            </a:lnRef>
            <a:fillRef idx="1">
              <a:schemeClr val="accent5">
                <a:hueOff val="-8514751"/>
                <a:satOff val="34124"/>
                <a:lumOff val="7395"/>
                <a:alphaOff val="0"/>
              </a:schemeClr>
            </a:fillRef>
            <a:effectRef idx="0">
              <a:schemeClr val="accent5">
                <a:hueOff val="-8514751"/>
                <a:satOff val="34124"/>
                <a:lumOff val="7395"/>
                <a:alphaOff val="0"/>
              </a:schemeClr>
            </a:effectRef>
            <a:fontRef idx="minor">
              <a:schemeClr val="lt1"/>
            </a:fontRef>
          </p:style>
          <p:txBody>
            <a:bodyPr rtlCol="0" anchor="ctr"/>
            <a:lstStyle/>
            <a:p>
              <a:pPr algn="ctr"/>
              <a:endParaRPr lang="en-GB"/>
            </a:p>
          </p:txBody>
        </p:sp>
        <p:sp>
          <p:nvSpPr>
            <p:cNvPr id="51" name="TextBox 50"/>
            <p:cNvSpPr txBox="1"/>
            <p:nvPr/>
          </p:nvSpPr>
          <p:spPr>
            <a:xfrm>
              <a:off x="8013437" y="1699148"/>
              <a:ext cx="1527115" cy="646331"/>
            </a:xfrm>
            <a:prstGeom prst="rect">
              <a:avLst/>
            </a:prstGeom>
            <a:noFill/>
          </p:spPr>
          <p:txBody>
            <a:bodyPr wrap="square" rtlCol="0">
              <a:spAutoFit/>
            </a:bodyPr>
            <a:lstStyle>
              <a:defPPr>
                <a:defRPr lang="en-US"/>
              </a:defPPr>
              <a:lvl1pPr algn="ctr">
                <a:defRPr b="1">
                  <a:solidFill>
                    <a:schemeClr val="bg1"/>
                  </a:solidFill>
                </a:defRPr>
              </a:lvl1pPr>
            </a:lstStyle>
            <a:p>
              <a:r>
                <a:rPr lang="en-GB" dirty="0" smtClean="0"/>
                <a:t>Evaluation</a:t>
              </a:r>
            </a:p>
            <a:p>
              <a:r>
                <a:rPr lang="en-GB" dirty="0"/>
                <a:t>&amp;</a:t>
              </a:r>
              <a:r>
                <a:rPr lang="en-GB" dirty="0" smtClean="0"/>
                <a:t> reporting</a:t>
              </a:r>
              <a:endParaRPr lang="en-GB" dirty="0"/>
            </a:p>
          </p:txBody>
        </p:sp>
      </p:grpSp>
    </p:spTree>
    <p:extLst>
      <p:ext uri="{BB962C8B-B14F-4D97-AF65-F5344CB8AC3E}">
        <p14:creationId xmlns:p14="http://schemas.microsoft.com/office/powerpoint/2010/main" val="33573424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668345" y="836712"/>
            <a:ext cx="5155268" cy="5414069"/>
            <a:chOff x="668345" y="836712"/>
            <a:chExt cx="5155268" cy="5414069"/>
          </a:xfrm>
        </p:grpSpPr>
        <p:pic>
          <p:nvPicPr>
            <p:cNvPr id="4" name="Picture 3"/>
            <p:cNvPicPr>
              <a:picLocks noChangeAspect="1"/>
            </p:cNvPicPr>
            <p:nvPr/>
          </p:nvPicPr>
          <p:blipFill>
            <a:blip r:embed="rId2"/>
            <a:stretch>
              <a:fillRect/>
            </a:stretch>
          </p:blipFill>
          <p:spPr>
            <a:xfrm>
              <a:off x="693284" y="836712"/>
              <a:ext cx="5130329" cy="5414069"/>
            </a:xfrm>
            <a:prstGeom prst="rect">
              <a:avLst/>
            </a:prstGeom>
          </p:spPr>
        </p:pic>
        <p:sp>
          <p:nvSpPr>
            <p:cNvPr id="5" name="Rectangle 4"/>
            <p:cNvSpPr/>
            <p:nvPr/>
          </p:nvSpPr>
          <p:spPr>
            <a:xfrm>
              <a:off x="668345" y="836712"/>
              <a:ext cx="720080" cy="2880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6" name="Arc 5"/>
          <p:cNvSpPr/>
          <p:nvPr/>
        </p:nvSpPr>
        <p:spPr>
          <a:xfrm rot="16722791">
            <a:off x="3987964" y="1548820"/>
            <a:ext cx="1944216" cy="1944216"/>
          </a:xfrm>
          <a:prstGeom prst="arc">
            <a:avLst/>
          </a:prstGeom>
          <a:ln w="28575">
            <a:solidFill>
              <a:schemeClr val="tx1"/>
            </a:solidFill>
            <a:headEnd type="triangle" w="lg" len="med"/>
            <a:tailEnd type="none"/>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chemeClr val="tx2"/>
              </a:solidFill>
            </a:endParaRPr>
          </a:p>
        </p:txBody>
      </p:sp>
      <p:sp>
        <p:nvSpPr>
          <p:cNvPr id="7" name="TextBox 6"/>
          <p:cNvSpPr txBox="1"/>
          <p:nvPr/>
        </p:nvSpPr>
        <p:spPr>
          <a:xfrm>
            <a:off x="5147417" y="944107"/>
            <a:ext cx="3384376" cy="954107"/>
          </a:xfrm>
          <a:prstGeom prst="rect">
            <a:avLst/>
          </a:prstGeom>
          <a:noFill/>
        </p:spPr>
        <p:txBody>
          <a:bodyPr wrap="square" rtlCol="0">
            <a:spAutoFit/>
          </a:bodyPr>
          <a:lstStyle/>
          <a:p>
            <a:r>
              <a:rPr lang="en-GB" sz="1400" dirty="0" smtClean="0">
                <a:latin typeface="Comic Sans MS" panose="030F0702030302020204" pitchFamily="66" charset="0"/>
              </a:rPr>
              <a:t>… contributing to </a:t>
            </a:r>
            <a:r>
              <a:rPr lang="en-GB" sz="1400" b="1" u="sng" dirty="0" smtClean="0">
                <a:latin typeface="Comic Sans MS" panose="030F0702030302020204" pitchFamily="66" charset="0"/>
              </a:rPr>
              <a:t>a range of</a:t>
            </a:r>
            <a:r>
              <a:rPr lang="en-GB" sz="1400" dirty="0" smtClean="0">
                <a:latin typeface="Comic Sans MS" panose="030F0702030302020204" pitchFamily="66" charset="0"/>
              </a:rPr>
              <a:t> National outcomes &amp; associated SDGs where evidence and partners’ views tell credible contribution story </a:t>
            </a:r>
            <a:endParaRPr lang="en-GB" sz="1400" dirty="0">
              <a:latin typeface="Comic Sans MS" panose="030F0702030302020204" pitchFamily="66" charset="0"/>
            </a:endParaRPr>
          </a:p>
        </p:txBody>
      </p:sp>
      <p:sp>
        <p:nvSpPr>
          <p:cNvPr id="8" name="Arc 7"/>
          <p:cNvSpPr/>
          <p:nvPr/>
        </p:nvSpPr>
        <p:spPr>
          <a:xfrm rot="19691074">
            <a:off x="1766036" y="3179112"/>
            <a:ext cx="5276459" cy="1243351"/>
          </a:xfrm>
          <a:prstGeom prst="arc">
            <a:avLst>
              <a:gd name="adj1" fmla="val 13755712"/>
              <a:gd name="adj2" fmla="val 20635718"/>
            </a:avLst>
          </a:prstGeom>
          <a:ln w="28575">
            <a:solidFill>
              <a:schemeClr val="tx1"/>
            </a:solidFill>
            <a:headEnd type="triangle" w="lg" len="med"/>
            <a:tailEnd type="none"/>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9" name="TextBox 8"/>
          <p:cNvSpPr txBox="1"/>
          <p:nvPr/>
        </p:nvSpPr>
        <p:spPr>
          <a:xfrm>
            <a:off x="5623861" y="2296824"/>
            <a:ext cx="1828459" cy="307777"/>
          </a:xfrm>
          <a:prstGeom prst="rect">
            <a:avLst/>
          </a:prstGeom>
          <a:noFill/>
        </p:spPr>
        <p:txBody>
          <a:bodyPr wrap="square" rtlCol="0">
            <a:spAutoFit/>
          </a:bodyPr>
          <a:lstStyle/>
          <a:p>
            <a:r>
              <a:rPr lang="en-GB" sz="1400" dirty="0" smtClean="0">
                <a:latin typeface="Comic Sans MS" panose="030F0702030302020204" pitchFamily="66" charset="0"/>
              </a:rPr>
              <a:t>… setting out vision </a:t>
            </a:r>
            <a:endParaRPr lang="en-GB" sz="1400" dirty="0">
              <a:latin typeface="Comic Sans MS" panose="030F0702030302020204" pitchFamily="66" charset="0"/>
            </a:endParaRPr>
          </a:p>
        </p:txBody>
      </p:sp>
      <p:sp>
        <p:nvSpPr>
          <p:cNvPr id="10" name="Arc 9"/>
          <p:cNvSpPr/>
          <p:nvPr/>
        </p:nvSpPr>
        <p:spPr>
          <a:xfrm rot="4877209" flipH="1">
            <a:off x="2972898" y="1208912"/>
            <a:ext cx="1944216" cy="1944216"/>
          </a:xfrm>
          <a:prstGeom prst="arc">
            <a:avLst>
              <a:gd name="adj1" fmla="val 15963006"/>
              <a:gd name="adj2" fmla="val 17962456"/>
            </a:avLst>
          </a:prstGeom>
          <a:ln w="28575">
            <a:solidFill>
              <a:schemeClr val="tx1"/>
            </a:solidFill>
            <a:headEnd type="triangle" w="lg" len="med"/>
            <a:tailEnd type="none"/>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chemeClr val="tx2"/>
              </a:solidFill>
            </a:endParaRPr>
          </a:p>
        </p:txBody>
      </p:sp>
      <p:sp>
        <p:nvSpPr>
          <p:cNvPr id="12" name="Arc 11"/>
          <p:cNvSpPr/>
          <p:nvPr/>
        </p:nvSpPr>
        <p:spPr>
          <a:xfrm rot="20956183">
            <a:off x="2321843" y="3746897"/>
            <a:ext cx="5276459" cy="1243351"/>
          </a:xfrm>
          <a:prstGeom prst="arc">
            <a:avLst>
              <a:gd name="adj1" fmla="val 13755712"/>
              <a:gd name="adj2" fmla="val 19873316"/>
            </a:avLst>
          </a:prstGeom>
          <a:ln w="28575">
            <a:solidFill>
              <a:schemeClr val="tx1"/>
            </a:solidFill>
            <a:headEnd type="triangle" w="lg" len="med"/>
            <a:tailEnd type="none"/>
          </a:ln>
          <a:effectLst>
            <a:outerShdw blurRad="50800" dist="38100" dir="2700000" algn="tl" rotWithShape="0">
              <a:schemeClr val="tx1">
                <a:alpha val="40000"/>
              </a:scheme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3" name="TextBox 12"/>
          <p:cNvSpPr txBox="1"/>
          <p:nvPr/>
        </p:nvSpPr>
        <p:spPr>
          <a:xfrm>
            <a:off x="5924358" y="3432859"/>
            <a:ext cx="2607435" cy="738664"/>
          </a:xfrm>
          <a:prstGeom prst="rect">
            <a:avLst/>
          </a:prstGeom>
          <a:noFill/>
        </p:spPr>
        <p:txBody>
          <a:bodyPr wrap="square" rtlCol="0">
            <a:spAutoFit/>
          </a:bodyPr>
          <a:lstStyle/>
          <a:p>
            <a:r>
              <a:rPr lang="en-GB" sz="1400" dirty="0" smtClean="0">
                <a:latin typeface="Comic Sans MS" panose="030F0702030302020204" pitchFamily="66" charset="0"/>
              </a:rPr>
              <a:t>… set of intermediate outcomes, constructed with and co-owned by partners</a:t>
            </a:r>
            <a:endParaRPr lang="en-GB" sz="1400" dirty="0">
              <a:latin typeface="Comic Sans MS" panose="030F0702030302020204" pitchFamily="66" charset="0"/>
            </a:endParaRPr>
          </a:p>
        </p:txBody>
      </p:sp>
      <p:sp>
        <p:nvSpPr>
          <p:cNvPr id="15" name="TextBox 14"/>
          <p:cNvSpPr txBox="1"/>
          <p:nvPr/>
        </p:nvSpPr>
        <p:spPr>
          <a:xfrm rot="20041745">
            <a:off x="263308" y="469559"/>
            <a:ext cx="1368152" cy="369332"/>
          </a:xfrm>
          <a:prstGeom prst="rect">
            <a:avLst/>
          </a:prstGeom>
          <a:noFill/>
        </p:spPr>
        <p:txBody>
          <a:bodyPr wrap="square" rtlCol="0">
            <a:spAutoFit/>
          </a:bodyPr>
          <a:lstStyle/>
          <a:p>
            <a:r>
              <a:rPr lang="en-GB" dirty="0" smtClean="0">
                <a:solidFill>
                  <a:srgbClr val="FF0000"/>
                </a:solidFill>
                <a:effectLst>
                  <a:outerShdw blurRad="38100" dist="38100" dir="2700000" algn="tl">
                    <a:srgbClr val="000000">
                      <a:alpha val="43137"/>
                    </a:srgbClr>
                  </a:outerShdw>
                </a:effectLst>
                <a:latin typeface="Comic Sans MS" panose="030F0702030302020204" pitchFamily="66" charset="0"/>
              </a:rPr>
              <a:t>Example</a:t>
            </a:r>
            <a:endParaRPr lang="en-GB" dirty="0">
              <a:solidFill>
                <a:srgbClr val="FF0000"/>
              </a:solidFill>
              <a:effectLst>
                <a:outerShdw blurRad="38100" dist="38100" dir="2700000" algn="tl">
                  <a:srgbClr val="000000">
                    <a:alpha val="43137"/>
                  </a:srgbClr>
                </a:outerShdw>
              </a:effectLst>
              <a:latin typeface="Comic Sans MS" panose="030F0702030302020204" pitchFamily="66" charset="0"/>
            </a:endParaRPr>
          </a:p>
        </p:txBody>
      </p:sp>
      <p:sp>
        <p:nvSpPr>
          <p:cNvPr id="16" name="Arc 15"/>
          <p:cNvSpPr/>
          <p:nvPr/>
        </p:nvSpPr>
        <p:spPr>
          <a:xfrm rot="20450134" flipH="1">
            <a:off x="441452" y="653079"/>
            <a:ext cx="2047294" cy="360040"/>
          </a:xfrm>
          <a:prstGeom prst="arc">
            <a:avLst>
              <a:gd name="adj1" fmla="val 15032388"/>
              <a:gd name="adj2" fmla="val 0"/>
            </a:avLst>
          </a:prstGeom>
          <a:ln w="22225">
            <a:solidFill>
              <a:srgbClr val="FF0000"/>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Tree>
    <p:extLst>
      <p:ext uri="{BB962C8B-B14F-4D97-AF65-F5344CB8AC3E}">
        <p14:creationId xmlns:p14="http://schemas.microsoft.com/office/powerpoint/2010/main" val="12485002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83568" y="593968"/>
            <a:ext cx="7704856" cy="5355312"/>
          </a:xfrm>
          <a:prstGeom prst="rect">
            <a:avLst/>
          </a:prstGeom>
        </p:spPr>
        <p:txBody>
          <a:bodyPr wrap="square">
            <a:spAutoFit/>
          </a:bodyPr>
          <a:lstStyle/>
          <a:p>
            <a:endParaRPr lang="en-GB" dirty="0" smtClean="0"/>
          </a:p>
          <a:p>
            <a:endParaRPr lang="en-GB" dirty="0"/>
          </a:p>
          <a:p>
            <a:pPr marL="285750" indent="-285750">
              <a:buFont typeface="Arial" panose="020B0604020202020204" pitchFamily="34" charset="0"/>
              <a:buChar char="•"/>
            </a:pPr>
            <a:r>
              <a:rPr lang="en-GB" b="1" dirty="0" smtClean="0"/>
              <a:t>Do </a:t>
            </a:r>
            <a:r>
              <a:rPr lang="en-GB" b="1" dirty="0"/>
              <a:t>you understand how your </a:t>
            </a:r>
            <a:r>
              <a:rPr lang="en-GB" b="1" dirty="0" smtClean="0"/>
              <a:t>programme of work and/or policy </a:t>
            </a:r>
            <a:r>
              <a:rPr lang="en-GB" b="1" dirty="0"/>
              <a:t>area can contribute to the delivery of a range of National Outcomes</a:t>
            </a:r>
            <a:r>
              <a:rPr lang="en-GB" b="1" dirty="0" smtClean="0"/>
              <a:t>? </a:t>
            </a:r>
            <a:r>
              <a:rPr lang="en-GB" i="1" dirty="0" smtClean="0"/>
              <a:t>This </a:t>
            </a:r>
            <a:r>
              <a:rPr lang="en-GB" i="1" u="sng" dirty="0" smtClean="0"/>
              <a:t>doesn’t mean to all </a:t>
            </a:r>
            <a:r>
              <a:rPr lang="en-GB" i="1" dirty="0"/>
              <a:t>N</a:t>
            </a:r>
            <a:r>
              <a:rPr lang="en-GB" i="1" dirty="0" smtClean="0"/>
              <a:t>ational </a:t>
            </a:r>
            <a:r>
              <a:rPr lang="en-GB" i="1" dirty="0"/>
              <a:t>O</a:t>
            </a:r>
            <a:r>
              <a:rPr lang="en-GB" i="1" dirty="0" smtClean="0"/>
              <a:t>utcomes but to the ones where you can tell a credible contribution story supported by evidence and your partners’ views</a:t>
            </a:r>
            <a:endParaRPr lang="en-GB" dirty="0" smtClean="0"/>
          </a:p>
          <a:p>
            <a:pPr marL="285750" indent="-285750">
              <a:buFont typeface="Arial" panose="020B0604020202020204" pitchFamily="34" charset="0"/>
              <a:buChar char="•"/>
            </a:pPr>
            <a:r>
              <a:rPr lang="en-GB" dirty="0" smtClean="0"/>
              <a:t>Given the breadth of your contribution across the National Outcomes </a:t>
            </a:r>
            <a:r>
              <a:rPr lang="en-GB" b="1" dirty="0" smtClean="0"/>
              <a:t>do </a:t>
            </a:r>
            <a:r>
              <a:rPr lang="en-GB" b="1" dirty="0"/>
              <a:t>you have the right partners both </a:t>
            </a:r>
            <a:r>
              <a:rPr lang="en-GB" b="1" dirty="0" smtClean="0"/>
              <a:t>within your organisation and </a:t>
            </a:r>
            <a:r>
              <a:rPr lang="en-GB" b="1" dirty="0"/>
              <a:t>more widely</a:t>
            </a:r>
            <a:r>
              <a:rPr lang="en-GB" b="1" dirty="0" smtClean="0"/>
              <a:t>?</a:t>
            </a:r>
            <a:r>
              <a:rPr lang="en-GB" dirty="0" smtClean="0"/>
              <a:t> Are there opportunities to collaborate further with others? </a:t>
            </a:r>
          </a:p>
          <a:p>
            <a:pPr marL="285750" indent="-285750">
              <a:buFont typeface="Arial" panose="020B0604020202020204" pitchFamily="34" charset="0"/>
              <a:buChar char="•"/>
            </a:pPr>
            <a:r>
              <a:rPr lang="en-GB" b="1" dirty="0" smtClean="0"/>
              <a:t>Do </a:t>
            </a:r>
            <a:r>
              <a:rPr lang="en-GB" b="1" dirty="0"/>
              <a:t>you have i</a:t>
            </a:r>
            <a:r>
              <a:rPr lang="en-GB" b="1" dirty="0" smtClean="0"/>
              <a:t>ntermediate outcomes/do </a:t>
            </a:r>
            <a:r>
              <a:rPr lang="en-GB" b="1" dirty="0"/>
              <a:t>you know how they relate to the </a:t>
            </a:r>
            <a:r>
              <a:rPr lang="en-GB" b="1" dirty="0" smtClean="0"/>
              <a:t>National Outcomes? </a:t>
            </a:r>
            <a:r>
              <a:rPr lang="en-GB" dirty="0" smtClean="0"/>
              <a:t>Do your partners support these intermediary outcomes? Have they been jointly developed?</a:t>
            </a:r>
          </a:p>
          <a:p>
            <a:pPr marL="285750" indent="-285750">
              <a:buFont typeface="Arial" panose="020B0604020202020204" pitchFamily="34" charset="0"/>
              <a:buChar char="•"/>
            </a:pPr>
            <a:r>
              <a:rPr lang="en-GB" b="1" dirty="0" smtClean="0"/>
              <a:t>How </a:t>
            </a:r>
            <a:r>
              <a:rPr lang="en-GB" b="1" dirty="0"/>
              <a:t>strong is your </a:t>
            </a:r>
            <a:r>
              <a:rPr lang="en-GB" b="1" dirty="0" smtClean="0"/>
              <a:t>evidence-base? </a:t>
            </a:r>
            <a:r>
              <a:rPr lang="en-GB" dirty="0" smtClean="0"/>
              <a:t>Can you assess where </a:t>
            </a:r>
            <a:r>
              <a:rPr lang="en-GB" dirty="0"/>
              <a:t>you are now and where you need to get to</a:t>
            </a:r>
            <a:r>
              <a:rPr lang="en-GB" dirty="0" smtClean="0"/>
              <a:t>? Are there gaps? Can it tell you what works?</a:t>
            </a:r>
          </a:p>
          <a:p>
            <a:pPr marL="285750" indent="-285750">
              <a:buFont typeface="Arial" panose="020B0604020202020204" pitchFamily="34" charset="0"/>
              <a:buChar char="•"/>
            </a:pPr>
            <a:r>
              <a:rPr lang="en-GB" b="1" dirty="0" smtClean="0"/>
              <a:t>How is your spend contributing to delivering the intermediary outcomes?</a:t>
            </a:r>
          </a:p>
          <a:p>
            <a:pPr marL="285750" indent="-285750">
              <a:buFont typeface="Arial" panose="020B0604020202020204" pitchFamily="34" charset="0"/>
              <a:buChar char="•"/>
            </a:pPr>
            <a:r>
              <a:rPr lang="en-GB" b="1" dirty="0" smtClean="0"/>
              <a:t>Consider the role of your outputs </a:t>
            </a:r>
            <a:r>
              <a:rPr lang="en-GB" dirty="0" smtClean="0"/>
              <a:t>(key documents, e.g. strategies) and </a:t>
            </a:r>
            <a:r>
              <a:rPr lang="en-GB" b="1" dirty="0" smtClean="0"/>
              <a:t>how they support your outcome contribution story.</a:t>
            </a:r>
          </a:p>
          <a:p>
            <a:pPr marL="285750" indent="-285750">
              <a:buFont typeface="Arial" panose="020B0604020202020204" pitchFamily="34" charset="0"/>
              <a:buChar char="•"/>
            </a:pPr>
            <a:endParaRPr lang="en-GB" dirty="0"/>
          </a:p>
          <a:p>
            <a:r>
              <a:rPr lang="en-GB" dirty="0"/>
              <a:t> </a:t>
            </a:r>
          </a:p>
        </p:txBody>
      </p:sp>
      <p:sp>
        <p:nvSpPr>
          <p:cNvPr id="5" name="Rectangle 4"/>
          <p:cNvSpPr/>
          <p:nvPr/>
        </p:nvSpPr>
        <p:spPr>
          <a:xfrm>
            <a:off x="539552" y="464154"/>
            <a:ext cx="8208912" cy="4992945"/>
          </a:xfrm>
          <a:prstGeom prst="rect">
            <a:avLst/>
          </a:prstGeom>
          <a:noFill/>
          <a:ln w="444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539552" y="476672"/>
            <a:ext cx="8208912" cy="528449"/>
          </a:xfrm>
          <a:prstGeom prst="rect">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755576" y="556230"/>
            <a:ext cx="4212372" cy="400110"/>
          </a:xfrm>
          <a:prstGeom prst="rect">
            <a:avLst/>
          </a:prstGeom>
        </p:spPr>
        <p:txBody>
          <a:bodyPr wrap="none">
            <a:spAutoFit/>
          </a:bodyPr>
          <a:lstStyle/>
          <a:p>
            <a:r>
              <a:rPr lang="en-GB" sz="2000" b="1" dirty="0" smtClean="0">
                <a:solidFill>
                  <a:schemeClr val="bg1"/>
                </a:solidFill>
              </a:rPr>
              <a:t>Prompt Questions and Considerations</a:t>
            </a:r>
          </a:p>
        </p:txBody>
      </p:sp>
    </p:spTree>
    <p:extLst>
      <p:ext uri="{BB962C8B-B14F-4D97-AF65-F5344CB8AC3E}">
        <p14:creationId xmlns:p14="http://schemas.microsoft.com/office/powerpoint/2010/main" val="40579937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etadata xmlns="http://www.objective.com/ecm/document/metadata/53D26341A57B383EE0540010E0463CCA" version="1.0.0">
  <systemFields>
    <field name="Objective-Id">
      <value order="0">A22295361</value>
    </field>
    <field name="Objective-Title">
      <value order="0">NPF - Outcomes-based policy making - Process and prompt questions - October 2018</value>
    </field>
    <field name="Objective-Description">
      <value order="0"/>
    </field>
    <field name="Objective-CreationStamp">
      <value order="0">2018-10-02T14:40:50Z</value>
    </field>
    <field name="Objective-IsApproved">
      <value order="0">false</value>
    </field>
    <field name="Objective-IsPublished">
      <value order="0">false</value>
    </field>
    <field name="Objective-DatePublished">
      <value order="0"/>
    </field>
    <field name="Objective-ModificationStamp">
      <value order="0">2018-10-10T13:27:07Z</value>
    </field>
    <field name="Objective-Owner">
      <value order="0">Morrison, Rory R (U418898)</value>
    </field>
    <field name="Objective-Path">
      <value order="0">Objective Global Folder:SG File Plan:Administration:Corporate strategy:Strategy and change:Policies and procedures: Strategy and change:National Performance Framework: Communications: Q&amp;A: 2018-2023</value>
    </field>
    <field name="Objective-Parent">
      <value order="0">National Performance Framework: Communications: Q&amp;A: 2018-2023</value>
    </field>
    <field name="Objective-State">
      <value order="0">Being Edited</value>
    </field>
    <field name="Objective-VersionId">
      <value order="0">vA31633344</value>
    </field>
    <field name="Objective-Version">
      <value order="0">1.1</value>
    </field>
    <field name="Objective-VersionNumber">
      <value order="0">5</value>
    </field>
    <field name="Objective-VersionComment">
      <value order="0"/>
    </field>
    <field name="Objective-FileNumber">
      <value order="0">qA760482</value>
    </field>
    <field name="Objective-Classification">
      <value order="0">OFFICIAL</value>
    </field>
    <field name="Objective-Caveats">
      <value order="0">Caveat for access to SG Fileplan</value>
    </field>
  </systemFields>
  <catalogues>
    <catalogue name="Document Type Catalogue" type="type" ori="id:cA35">
      <field name="Objective-Connect Creator">
        <value order="0"/>
      </field>
      <field name="Objective-Date Received">
        <value order="0"/>
      </field>
      <field name="Objective-Date of Original">
        <value order="0"/>
      </field>
      <field name="Objective-SG Web Publication - Category">
        <value order="0"/>
      </field>
      <field name="Objective-SG Web Publication - Category 2 Classification">
        <value order="0"/>
      </field>
    </catalogue>
  </catalogues>
</metadata>
</file>

<file path=customXml/itemProps1.xml><?xml version="1.0" encoding="utf-8"?>
<ds:datastoreItem xmlns:ds="http://schemas.openxmlformats.org/officeDocument/2006/customXml" ds:itemID="{5745109E-2DDF-40CB-AC2B-FF9B10C90820}">
  <ds:schemaRefs>
    <ds:schemaRef ds:uri="http://www.objective.com/ecm/document/metadata/53D26341A57B383EE0540010E0463CCA"/>
  </ds:schemaRefs>
</ds:datastoreItem>
</file>

<file path=docProps/app.xml><?xml version="1.0" encoding="utf-8"?>
<Properties xmlns="http://schemas.openxmlformats.org/officeDocument/2006/extended-properties" xmlns:vt="http://schemas.openxmlformats.org/officeDocument/2006/docPropsVTypes">
  <TotalTime>2035</TotalTime>
  <Words>676</Words>
  <Application>Microsoft Office PowerPoint</Application>
  <PresentationFormat>On-screen Show (4:3)</PresentationFormat>
  <Paragraphs>30</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Comic Sans MS</vt:lpstr>
      <vt:lpstr>Office Theme</vt:lpstr>
      <vt:lpstr>PowerPoint Presentation</vt:lpstr>
      <vt:lpstr>PowerPoint Presentation</vt:lpstr>
      <vt:lpstr>PowerPoint Presentation</vt:lpstr>
    </vt:vector>
  </TitlesOfParts>
  <Company>Scottish Government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u418599</dc:creator>
  <cp:lastModifiedBy>Morrison R (Rory)</cp:lastModifiedBy>
  <cp:revision>32</cp:revision>
  <dcterms:created xsi:type="dcterms:W3CDTF">2018-09-26T07:34:49Z</dcterms:created>
  <dcterms:modified xsi:type="dcterms:W3CDTF">2019-06-04T14:53:48Z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hecked by">
    <vt:lpwstr>32123</vt:lpwstr>
  </property>
  <property fmtid="{D5CDD505-2E9C-101B-9397-08002B2CF9AE}" pid="3" name="Objective-Id">
    <vt:lpwstr>A22295361</vt:lpwstr>
  </property>
  <property fmtid="{D5CDD505-2E9C-101B-9397-08002B2CF9AE}" pid="4" name="Objective-Title">
    <vt:lpwstr>NPF - Outcomes-based policy making - Process and prompt questions - October 2018</vt:lpwstr>
  </property>
  <property fmtid="{D5CDD505-2E9C-101B-9397-08002B2CF9AE}" pid="5" name="Objective-Description">
    <vt:lpwstr/>
  </property>
  <property fmtid="{D5CDD505-2E9C-101B-9397-08002B2CF9AE}" pid="6" name="Objective-CreationStamp">
    <vt:filetime>2018-10-03T11:04:55Z</vt:filetime>
  </property>
  <property fmtid="{D5CDD505-2E9C-101B-9397-08002B2CF9AE}" pid="7" name="Objective-IsApproved">
    <vt:bool>false</vt:bool>
  </property>
  <property fmtid="{D5CDD505-2E9C-101B-9397-08002B2CF9AE}" pid="8" name="Objective-IsPublished">
    <vt:bool>false</vt:bool>
  </property>
  <property fmtid="{D5CDD505-2E9C-101B-9397-08002B2CF9AE}" pid="9" name="Objective-DatePublished">
    <vt:lpwstr/>
  </property>
  <property fmtid="{D5CDD505-2E9C-101B-9397-08002B2CF9AE}" pid="10" name="Objective-ModificationStamp">
    <vt:filetime>2018-10-10T13:27:07Z</vt:filetime>
  </property>
  <property fmtid="{D5CDD505-2E9C-101B-9397-08002B2CF9AE}" pid="11" name="Objective-Owner">
    <vt:lpwstr>Morrison, Rory R (U418898)</vt:lpwstr>
  </property>
  <property fmtid="{D5CDD505-2E9C-101B-9397-08002B2CF9AE}" pid="12" name="Objective-Path">
    <vt:lpwstr>Objective Global Folder:SG File Plan:Administration:Corporate strategy:Strategy and change:Policies and procedures: Strategy and change:National Performance Framework: Communications: Q&amp;A: 2018-2023:</vt:lpwstr>
  </property>
  <property fmtid="{D5CDD505-2E9C-101B-9397-08002B2CF9AE}" pid="13" name="Objective-Parent">
    <vt:lpwstr>National Performance Framework: Communications: Q&amp;A: 2018-2023</vt:lpwstr>
  </property>
  <property fmtid="{D5CDD505-2E9C-101B-9397-08002B2CF9AE}" pid="14" name="Objective-State">
    <vt:lpwstr>Being Edited</vt:lpwstr>
  </property>
  <property fmtid="{D5CDD505-2E9C-101B-9397-08002B2CF9AE}" pid="15" name="Objective-VersionId">
    <vt:lpwstr>vA31633344</vt:lpwstr>
  </property>
  <property fmtid="{D5CDD505-2E9C-101B-9397-08002B2CF9AE}" pid="16" name="Objective-Version">
    <vt:lpwstr>1.1</vt:lpwstr>
  </property>
  <property fmtid="{D5CDD505-2E9C-101B-9397-08002B2CF9AE}" pid="17" name="Objective-VersionNumber">
    <vt:r8>5</vt:r8>
  </property>
  <property fmtid="{D5CDD505-2E9C-101B-9397-08002B2CF9AE}" pid="18" name="Objective-VersionComment">
    <vt:lpwstr/>
  </property>
  <property fmtid="{D5CDD505-2E9C-101B-9397-08002B2CF9AE}" pid="19" name="Objective-FileNumber">
    <vt:lpwstr>POL/28452</vt:lpwstr>
  </property>
  <property fmtid="{D5CDD505-2E9C-101B-9397-08002B2CF9AE}" pid="20" name="Objective-Classification">
    <vt:lpwstr>[Inherited - OFFICIAL]</vt:lpwstr>
  </property>
  <property fmtid="{D5CDD505-2E9C-101B-9397-08002B2CF9AE}" pid="21" name="Objective-Caveats">
    <vt:lpwstr/>
  </property>
  <property fmtid="{D5CDD505-2E9C-101B-9397-08002B2CF9AE}" pid="22" name="Objective-Connect Creator">
    <vt:lpwstr/>
  </property>
  <property fmtid="{D5CDD505-2E9C-101B-9397-08002B2CF9AE}" pid="23" name="Objective-Date Received">
    <vt:lpwstr/>
  </property>
  <property fmtid="{D5CDD505-2E9C-101B-9397-08002B2CF9AE}" pid="24" name="Objective-Date of Original">
    <vt:lpwstr/>
  </property>
  <property fmtid="{D5CDD505-2E9C-101B-9397-08002B2CF9AE}" pid="25" name="Objective-SG Web Publication - Category">
    <vt:lpwstr/>
  </property>
  <property fmtid="{D5CDD505-2E9C-101B-9397-08002B2CF9AE}" pid="26" name="Objective-SG Web Publication - Category 2 Classification">
    <vt:lpwstr/>
  </property>
  <property fmtid="{D5CDD505-2E9C-101B-9397-08002B2CF9AE}" pid="27" name="Objective-Comment">
    <vt:lpwstr/>
  </property>
  <property fmtid="{D5CDD505-2E9C-101B-9397-08002B2CF9AE}" pid="28" name="Objective-Date of Original [system]">
    <vt:lpwstr/>
  </property>
  <property fmtid="{D5CDD505-2E9C-101B-9397-08002B2CF9AE}" pid="29" name="Objective-Date Received [system]">
    <vt:lpwstr/>
  </property>
  <property fmtid="{D5CDD505-2E9C-101B-9397-08002B2CF9AE}" pid="30" name="Objective-SG Web Publication - Category [system]">
    <vt:lpwstr/>
  </property>
  <property fmtid="{D5CDD505-2E9C-101B-9397-08002B2CF9AE}" pid="31" name="Objective-SG Web Publication - Category 2 Classification [system]">
    <vt:lpwstr/>
  </property>
  <property fmtid="{D5CDD505-2E9C-101B-9397-08002B2CF9AE}" pid="32" name="Objective-Connect Creator [system]">
    <vt:lpwstr/>
  </property>
</Properties>
</file>