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drawings/drawing1.xml" ContentType="application/vnd.openxmlformats-officedocument.drawingml.chartshapes+xml"/>
  <Override PartName="/ppt/charts/chart5.xml" ContentType="application/vnd.openxmlformats-officedocument.drawingml.chart+xml"/>
  <Override PartName="/ppt/drawings/drawing2.xml" ContentType="application/vnd.openxmlformats-officedocument.drawingml.chartshapes+xml"/>
  <Override PartName="/ppt/charts/chart6.xml" ContentType="application/vnd.openxmlformats-officedocument.drawingml.chart+xml"/>
  <Override PartName="/ppt/drawings/drawing3.xml" ContentType="application/vnd.openxmlformats-officedocument.drawingml.chartshapes+xml"/>
  <Override PartName="/ppt/charts/chart7.xml" ContentType="application/vnd.openxmlformats-officedocument.drawingml.chart+xml"/>
  <Override PartName="/ppt/drawings/drawing4.xml" ContentType="application/vnd.openxmlformats-officedocument.drawingml.chartshapes+xml"/>
  <Override PartName="/ppt/charts/chart8.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notesSlides/notesSlide6.xml" ContentType="application/vnd.openxmlformats-officedocument.presentationml.notesSlide+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notesSlides/notesSlide7.xml" ContentType="application/vnd.openxmlformats-officedocument.presentationml.notesSlide+xml"/>
  <Override PartName="/ppt/charts/chart20.xml" ContentType="application/vnd.openxmlformats-officedocument.drawingml.chart+xml"/>
  <Override PartName="/ppt/notesSlides/notesSlide8.xml" ContentType="application/vnd.openxmlformats-officedocument.presentationml.notesSlide+xml"/>
  <Override PartName="/ppt/charts/chart21.xml" ContentType="application/vnd.openxmlformats-officedocument.drawingml.chart+xml"/>
  <Override PartName="/ppt/drawings/drawing5.xml" ContentType="application/vnd.openxmlformats-officedocument.drawingml.chartshapes+xml"/>
  <Override PartName="/ppt/charts/chart22.xml" ContentType="application/vnd.openxmlformats-officedocument.drawingml.chart+xml"/>
  <Override PartName="/ppt/drawings/drawing6.xml" ContentType="application/vnd.openxmlformats-officedocument.drawingml.chartshapes+xml"/>
  <Override PartName="/ppt/charts/chart23.xml" ContentType="application/vnd.openxmlformats-officedocument.drawingml.chart+xml"/>
  <Override PartName="/ppt/notesSlides/notesSlide9.xml" ContentType="application/vnd.openxmlformats-officedocument.presentationml.notesSlide+xml"/>
  <Override PartName="/ppt/charts/chart24.xml" ContentType="application/vnd.openxmlformats-officedocument.drawingml.chart+xml"/>
  <Override PartName="/ppt/drawings/drawing7.xml" ContentType="application/vnd.openxmlformats-officedocument.drawingml.chartshapes+xml"/>
  <Override PartName="/ppt/charts/chart25.xml" ContentType="application/vnd.openxmlformats-officedocument.drawingml.chart+xml"/>
  <Override PartName="/ppt/drawings/drawing8.xml" ContentType="application/vnd.openxmlformats-officedocument.drawingml.chartshapes+xml"/>
  <Override PartName="/ppt/charts/chart26.xml" ContentType="application/vnd.openxmlformats-officedocument.drawingml.chart+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5" r:id="rId2"/>
    <p:sldId id="277" r:id="rId3"/>
    <p:sldId id="278" r:id="rId4"/>
    <p:sldId id="268" r:id="rId5"/>
    <p:sldId id="274" r:id="rId6"/>
    <p:sldId id="271" r:id="rId7"/>
    <p:sldId id="272" r:id="rId8"/>
    <p:sldId id="270" r:id="rId9"/>
    <p:sldId id="273" r:id="rId10"/>
    <p:sldId id="264" r:id="rId11"/>
    <p:sldId id="279" r:id="rId12"/>
    <p:sldId id="276" r:id="rId13"/>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9" autoAdjust="0"/>
    <p:restoredTop sz="92796" autoAdjust="0"/>
  </p:normalViewPr>
  <p:slideViewPr>
    <p:cSldViewPr>
      <p:cViewPr>
        <p:scale>
          <a:sx n="100" d="100"/>
          <a:sy n="100" d="100"/>
        </p:scale>
        <p:origin x="-294"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2.xml.rels><?xml version="1.0" encoding="UTF-8" standalone="yes"?>
<Relationships xmlns="http://schemas.openxmlformats.org/package/2006/relationships"><Relationship Id="rId3" Type="http://schemas.openxmlformats.org/officeDocument/2006/relationships/oleObject" Target="NULL" TargetMode="External"/><Relationship Id="rId2" Type="http://schemas.openxmlformats.org/officeDocument/2006/relationships/image" Target="../media/image27.png"/><Relationship Id="rId1" Type="http://schemas.openxmlformats.org/officeDocument/2006/relationships/image" Target="../media/image26.png"/></Relationships>
</file>

<file path=ppt/charts/_rels/chart13.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1.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NULL" TargetMode="External"/></Relationships>
</file>

<file path=ppt/charts/_rels/chart22.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NULL" TargetMode="External"/></Relationships>
</file>

<file path=ppt/charts/_rels/chart23.xml.rels><?xml version="1.0" encoding="UTF-8" standalone="yes"?>
<Relationships xmlns="http://schemas.openxmlformats.org/package/2006/relationships"><Relationship Id="rId3" Type="http://schemas.openxmlformats.org/officeDocument/2006/relationships/image" Target="../media/image33.png"/><Relationship Id="rId7" Type="http://schemas.openxmlformats.org/officeDocument/2006/relationships/oleObject" Target="NULL" TargetMode="External"/><Relationship Id="rId2" Type="http://schemas.openxmlformats.org/officeDocument/2006/relationships/image" Target="../media/image32.png"/><Relationship Id="rId1" Type="http://schemas.openxmlformats.org/officeDocument/2006/relationships/image" Target="../media/image31.png"/><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charts/_rels/chart24.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NULL" TargetMode="External"/></Relationships>
</file>

<file path=ppt/charts/_rels/chart25.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oleObject" Target="NULL" TargetMode="External"/></Relationships>
</file>

<file path=ppt/charts/_rels/chart26.xml.rels><?xml version="1.0" encoding="UTF-8" standalone="yes"?>
<Relationships xmlns="http://schemas.openxmlformats.org/package/2006/relationships"><Relationship Id="rId3" Type="http://schemas.openxmlformats.org/officeDocument/2006/relationships/image" Target="../media/image33.png"/><Relationship Id="rId7" Type="http://schemas.openxmlformats.org/officeDocument/2006/relationships/oleObject" Target="NULL" TargetMode="External"/><Relationship Id="rId2" Type="http://schemas.openxmlformats.org/officeDocument/2006/relationships/image" Target="../media/image32.png"/><Relationship Id="rId1" Type="http://schemas.openxmlformats.org/officeDocument/2006/relationships/image" Target="../media/image31.png"/><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charts/_rels/chart3.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embeddings/oleObject1.bin"/></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embeddings/oleObject2.bin"/></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embeddings/oleObject3.bin"/></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embeddings/oleObject4.bin"/></Relationships>
</file>

<file path=ppt/charts/_rels/chart8.xml.rels><?xml version="1.0" encoding="UTF-8" standalone="yes"?>
<Relationships xmlns="http://schemas.openxmlformats.org/package/2006/relationships"><Relationship Id="rId1" Type="http://schemas.openxmlformats.org/officeDocument/2006/relationships/oleObject" Target="../embeddings/oleObject5.bin"/></Relationships>
</file>

<file path=ppt/charts/_rels/chart9.xml.rels><?xml version="1.0" encoding="UTF-8" standalone="yes"?>
<Relationships xmlns="http://schemas.openxmlformats.org/package/2006/relationships"><Relationship Id="rId1"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548887271444012"/>
          <c:y val="3.898305084745763E-2"/>
          <c:w val="0.84282758772800459"/>
          <c:h val="0.72326227793054432"/>
        </c:manualLayout>
      </c:layout>
      <c:lineChart>
        <c:grouping val="standard"/>
        <c:varyColors val="0"/>
        <c:ser>
          <c:idx val="0"/>
          <c:order val="0"/>
          <c:tx>
            <c:strRef>
              <c:f>'Data for Charts'!$C$4</c:f>
              <c:strCache>
                <c:ptCount val="1"/>
                <c:pt idx="0">
                  <c:v>Scotland - Males</c:v>
                </c:pt>
              </c:strCache>
            </c:strRef>
          </c:tx>
          <c:spPr>
            <a:ln w="38100">
              <a:solidFill>
                <a:schemeClr val="tx2">
                  <a:lumMod val="50000"/>
                </a:schemeClr>
              </a:solidFill>
            </a:ln>
          </c:spPr>
          <c:marker>
            <c:symbol val="none"/>
          </c:marker>
          <c:cat>
            <c:numRef>
              <c:f>'Data for Charts'!$A$5:$A$208</c:f>
              <c:numCache>
                <c:formatCode>General</c:formatCode>
                <c:ptCount val="204"/>
                <c:pt idx="0">
                  <c:v>1997</c:v>
                </c:pt>
                <c:pt idx="12">
                  <c:v>1998</c:v>
                </c:pt>
                <c:pt idx="24">
                  <c:v>1999</c:v>
                </c:pt>
                <c:pt idx="36">
                  <c:v>2000</c:v>
                </c:pt>
                <c:pt idx="48">
                  <c:v>2001</c:v>
                </c:pt>
                <c:pt idx="60">
                  <c:v>2002</c:v>
                </c:pt>
                <c:pt idx="72">
                  <c:v>2003</c:v>
                </c:pt>
                <c:pt idx="84">
                  <c:v>2004</c:v>
                </c:pt>
                <c:pt idx="96">
                  <c:v>2005</c:v>
                </c:pt>
                <c:pt idx="108">
                  <c:v>2006</c:v>
                </c:pt>
                <c:pt idx="120">
                  <c:v>2007</c:v>
                </c:pt>
                <c:pt idx="132">
                  <c:v>2008</c:v>
                </c:pt>
                <c:pt idx="144">
                  <c:v>2009</c:v>
                </c:pt>
                <c:pt idx="156">
                  <c:v>2010</c:v>
                </c:pt>
                <c:pt idx="168">
                  <c:v>2011</c:v>
                </c:pt>
                <c:pt idx="180">
                  <c:v>2012</c:v>
                </c:pt>
                <c:pt idx="192">
                  <c:v>2013</c:v>
                </c:pt>
              </c:numCache>
            </c:numRef>
          </c:cat>
          <c:val>
            <c:numRef>
              <c:f>'Data for Charts'!$C$5:$C$199</c:f>
              <c:numCache>
                <c:formatCode>0.0</c:formatCode>
                <c:ptCount val="195"/>
                <c:pt idx="0">
                  <c:v>73.992554553319039</c:v>
                </c:pt>
                <c:pt idx="1">
                  <c:v>73.857182780091975</c:v>
                </c:pt>
                <c:pt idx="2">
                  <c:v>74.123670869239376</c:v>
                </c:pt>
                <c:pt idx="3">
                  <c:v>74.08934581569153</c:v>
                </c:pt>
                <c:pt idx="4">
                  <c:v>74.357810947838743</c:v>
                </c:pt>
                <c:pt idx="5">
                  <c:v>74.364162149866587</c:v>
                </c:pt>
                <c:pt idx="6">
                  <c:v>74.359905016142577</c:v>
                </c:pt>
                <c:pt idx="7">
                  <c:v>74.355873324309556</c:v>
                </c:pt>
                <c:pt idx="8">
                  <c:v>74.480236295991247</c:v>
                </c:pt>
                <c:pt idx="9">
                  <c:v>75.020174410833135</c:v>
                </c:pt>
                <c:pt idx="10">
                  <c:v>74.603299687406178</c:v>
                </c:pt>
                <c:pt idx="11">
                  <c:v>75.336461545715366</c:v>
                </c:pt>
                <c:pt idx="12">
                  <c:v>75.77677092778336</c:v>
                </c:pt>
                <c:pt idx="13">
                  <c:v>75.334745232366586</c:v>
                </c:pt>
                <c:pt idx="14">
                  <c:v>75.039588541138954</c:v>
                </c:pt>
                <c:pt idx="15">
                  <c:v>75.063440352926733</c:v>
                </c:pt>
                <c:pt idx="16">
                  <c:v>75.147600875745439</c:v>
                </c:pt>
                <c:pt idx="17">
                  <c:v>75.039163366856101</c:v>
                </c:pt>
                <c:pt idx="18">
                  <c:v>74.794476152129263</c:v>
                </c:pt>
                <c:pt idx="19">
                  <c:v>75.086667084311216</c:v>
                </c:pt>
                <c:pt idx="20">
                  <c:v>74.254215892152573</c:v>
                </c:pt>
                <c:pt idx="21">
                  <c:v>74.35634264540306</c:v>
                </c:pt>
                <c:pt idx="22">
                  <c:v>75.146438207150979</c:v>
                </c:pt>
                <c:pt idx="23">
                  <c:v>74.271963703204449</c:v>
                </c:pt>
                <c:pt idx="24">
                  <c:v>74.219841779466918</c:v>
                </c:pt>
                <c:pt idx="25">
                  <c:v>74.5972071855455</c:v>
                </c:pt>
                <c:pt idx="26">
                  <c:v>74.7772489185339</c:v>
                </c:pt>
                <c:pt idx="27">
                  <c:v>74.97599929469331</c:v>
                </c:pt>
                <c:pt idx="28">
                  <c:v>74.335039566345969</c:v>
                </c:pt>
                <c:pt idx="29">
                  <c:v>74.532824460545754</c:v>
                </c:pt>
                <c:pt idx="30">
                  <c:v>74.387445535790476</c:v>
                </c:pt>
                <c:pt idx="31">
                  <c:v>74.369023810559071</c:v>
                </c:pt>
                <c:pt idx="32">
                  <c:v>74.999290135122664</c:v>
                </c:pt>
                <c:pt idx="33">
                  <c:v>75.215885342520949</c:v>
                </c:pt>
                <c:pt idx="34">
                  <c:v>74.879053674116463</c:v>
                </c:pt>
                <c:pt idx="35">
                  <c:v>74.914681082327306</c:v>
                </c:pt>
                <c:pt idx="36">
                  <c:v>75.365129254533286</c:v>
                </c:pt>
                <c:pt idx="37">
                  <c:v>75.329122759075432</c:v>
                </c:pt>
                <c:pt idx="38">
                  <c:v>75.444119760340158</c:v>
                </c:pt>
                <c:pt idx="39">
                  <c:v>75.081936235034249</c:v>
                </c:pt>
                <c:pt idx="40">
                  <c:v>75.624556425936944</c:v>
                </c:pt>
                <c:pt idx="41">
                  <c:v>75.904216725524051</c:v>
                </c:pt>
                <c:pt idx="42">
                  <c:v>76.648062111714793</c:v>
                </c:pt>
                <c:pt idx="43">
                  <c:v>76.838257580825854</c:v>
                </c:pt>
                <c:pt idx="44">
                  <c:v>76.970745083309424</c:v>
                </c:pt>
                <c:pt idx="45">
                  <c:v>76.846364379969316</c:v>
                </c:pt>
                <c:pt idx="46">
                  <c:v>77.119514682771268</c:v>
                </c:pt>
                <c:pt idx="47">
                  <c:v>77.256881642734669</c:v>
                </c:pt>
                <c:pt idx="48">
                  <c:v>77.419498162893461</c:v>
                </c:pt>
                <c:pt idx="49">
                  <c:v>77.553022954845474</c:v>
                </c:pt>
                <c:pt idx="50">
                  <c:v>77.585897940585767</c:v>
                </c:pt>
                <c:pt idx="51">
                  <c:v>77.394655689123766</c:v>
                </c:pt>
                <c:pt idx="52">
                  <c:v>76.920555758501166</c:v>
                </c:pt>
                <c:pt idx="53">
                  <c:v>76.707666247580207</c:v>
                </c:pt>
                <c:pt idx="54">
                  <c:v>76.701102722421822</c:v>
                </c:pt>
                <c:pt idx="55">
                  <c:v>76.578287418901752</c:v>
                </c:pt>
                <c:pt idx="56">
                  <c:v>76.443461366627929</c:v>
                </c:pt>
                <c:pt idx="57">
                  <c:v>76.494367833854952</c:v>
                </c:pt>
                <c:pt idx="58">
                  <c:v>76.192459865915154</c:v>
                </c:pt>
                <c:pt idx="59">
                  <c:v>75.851627398103631</c:v>
                </c:pt>
                <c:pt idx="60">
                  <c:v>75.566957208715834</c:v>
                </c:pt>
                <c:pt idx="61">
                  <c:v>75.127443944089478</c:v>
                </c:pt>
                <c:pt idx="62">
                  <c:v>74.951938976566296</c:v>
                </c:pt>
                <c:pt idx="63">
                  <c:v>75.11847415554594</c:v>
                </c:pt>
                <c:pt idx="64">
                  <c:v>75.913936778102837</c:v>
                </c:pt>
                <c:pt idx="65">
                  <c:v>76.112237558632074</c:v>
                </c:pt>
                <c:pt idx="66">
                  <c:v>75.699831828502099</c:v>
                </c:pt>
                <c:pt idx="67">
                  <c:v>76.09811830805657</c:v>
                </c:pt>
                <c:pt idx="68">
                  <c:v>76.146707046441264</c:v>
                </c:pt>
                <c:pt idx="69">
                  <c:v>76.627237024834685</c:v>
                </c:pt>
                <c:pt idx="70">
                  <c:v>76.939973094340843</c:v>
                </c:pt>
                <c:pt idx="71">
                  <c:v>77.44790649693239</c:v>
                </c:pt>
                <c:pt idx="72">
                  <c:v>77.585870794577488</c:v>
                </c:pt>
                <c:pt idx="73">
                  <c:v>77.547766863650679</c:v>
                </c:pt>
                <c:pt idx="74">
                  <c:v>77.495047517388471</c:v>
                </c:pt>
                <c:pt idx="75">
                  <c:v>78.104721148751281</c:v>
                </c:pt>
                <c:pt idx="76">
                  <c:v>78.125546253220108</c:v>
                </c:pt>
                <c:pt idx="77">
                  <c:v>78.331037967796533</c:v>
                </c:pt>
                <c:pt idx="78">
                  <c:v>77.742168275675652</c:v>
                </c:pt>
                <c:pt idx="79">
                  <c:v>77.472158616760041</c:v>
                </c:pt>
                <c:pt idx="80">
                  <c:v>77.416361537724953</c:v>
                </c:pt>
                <c:pt idx="81">
                  <c:v>77.760012365553521</c:v>
                </c:pt>
                <c:pt idx="82">
                  <c:v>77.347063140209045</c:v>
                </c:pt>
                <c:pt idx="83">
                  <c:v>76.739366567959351</c:v>
                </c:pt>
                <c:pt idx="84">
                  <c:v>77.202234963900381</c:v>
                </c:pt>
                <c:pt idx="85">
                  <c:v>77.141143466283651</c:v>
                </c:pt>
                <c:pt idx="86">
                  <c:v>77.4129580373165</c:v>
                </c:pt>
                <c:pt idx="87">
                  <c:v>77.553762089822712</c:v>
                </c:pt>
                <c:pt idx="88">
                  <c:v>77.563937638648085</c:v>
                </c:pt>
                <c:pt idx="89">
                  <c:v>77.53382226077963</c:v>
                </c:pt>
                <c:pt idx="90">
                  <c:v>77.580705209898625</c:v>
                </c:pt>
                <c:pt idx="91">
                  <c:v>77.411712911694167</c:v>
                </c:pt>
                <c:pt idx="92">
                  <c:v>78.210717885954594</c:v>
                </c:pt>
                <c:pt idx="93">
                  <c:v>78.1675943898518</c:v>
                </c:pt>
                <c:pt idx="94">
                  <c:v>78.068748141758022</c:v>
                </c:pt>
                <c:pt idx="95">
                  <c:v>77.845794167440985</c:v>
                </c:pt>
                <c:pt idx="96">
                  <c:v>77.930738931731341</c:v>
                </c:pt>
                <c:pt idx="97">
                  <c:v>78.300607976558311</c:v>
                </c:pt>
                <c:pt idx="98">
                  <c:v>78.388615336032856</c:v>
                </c:pt>
                <c:pt idx="99">
                  <c:v>77.973935104858967</c:v>
                </c:pt>
                <c:pt idx="100">
                  <c:v>78.076112981576841</c:v>
                </c:pt>
                <c:pt idx="101">
                  <c:v>78.498239849219843</c:v>
                </c:pt>
                <c:pt idx="102">
                  <c:v>78.898089111644097</c:v>
                </c:pt>
                <c:pt idx="103">
                  <c:v>79.093955188944818</c:v>
                </c:pt>
                <c:pt idx="104">
                  <c:v>78.535747272765207</c:v>
                </c:pt>
                <c:pt idx="105">
                  <c:v>78.363989917185307</c:v>
                </c:pt>
                <c:pt idx="106">
                  <c:v>78.747003256149341</c:v>
                </c:pt>
                <c:pt idx="107">
                  <c:v>78.666505071205535</c:v>
                </c:pt>
                <c:pt idx="108">
                  <c:v>78.333214946507525</c:v>
                </c:pt>
                <c:pt idx="109">
                  <c:v>78.21437251451971</c:v>
                </c:pt>
                <c:pt idx="110">
                  <c:v>78.089068925582851</c:v>
                </c:pt>
                <c:pt idx="111">
                  <c:v>78.685073490349865</c:v>
                </c:pt>
                <c:pt idx="112">
                  <c:v>77.82189326337479</c:v>
                </c:pt>
                <c:pt idx="113">
                  <c:v>77.046720707739581</c:v>
                </c:pt>
                <c:pt idx="114">
                  <c:v>77.823642847993156</c:v>
                </c:pt>
                <c:pt idx="115">
                  <c:v>77.916340564654632</c:v>
                </c:pt>
                <c:pt idx="116">
                  <c:v>78.247519832748949</c:v>
                </c:pt>
                <c:pt idx="117">
                  <c:v>78.067761513897921</c:v>
                </c:pt>
                <c:pt idx="118">
                  <c:v>78.535473156345873</c:v>
                </c:pt>
                <c:pt idx="119">
                  <c:v>79.5699442416511</c:v>
                </c:pt>
                <c:pt idx="120">
                  <c:v>79.97792756862124</c:v>
                </c:pt>
                <c:pt idx="121">
                  <c:v>80.134668444911938</c:v>
                </c:pt>
                <c:pt idx="122">
                  <c:v>80.142055939199594</c:v>
                </c:pt>
                <c:pt idx="123">
                  <c:v>79.746706395403734</c:v>
                </c:pt>
                <c:pt idx="124">
                  <c:v>80.0703494823602</c:v>
                </c:pt>
                <c:pt idx="125">
                  <c:v>80.208912748019031</c:v>
                </c:pt>
                <c:pt idx="126">
                  <c:v>79.649111380078693</c:v>
                </c:pt>
                <c:pt idx="127">
                  <c:v>79.439564086257533</c:v>
                </c:pt>
                <c:pt idx="128">
                  <c:v>78.866055663034103</c:v>
                </c:pt>
                <c:pt idx="129">
                  <c:v>79.377139812614246</c:v>
                </c:pt>
                <c:pt idx="130">
                  <c:v>78.9908772406271</c:v>
                </c:pt>
                <c:pt idx="131">
                  <c:v>78.887993498493685</c:v>
                </c:pt>
                <c:pt idx="132">
                  <c:v>78.7051152249838</c:v>
                </c:pt>
                <c:pt idx="133">
                  <c:v>78.925127687585885</c:v>
                </c:pt>
                <c:pt idx="134">
                  <c:v>79.063568506957722</c:v>
                </c:pt>
                <c:pt idx="135">
                  <c:v>79.457825770540182</c:v>
                </c:pt>
                <c:pt idx="136">
                  <c:v>79.505979142996736</c:v>
                </c:pt>
                <c:pt idx="137">
                  <c:v>79.321199798360098</c:v>
                </c:pt>
                <c:pt idx="138">
                  <c:v>79.37010781705419</c:v>
                </c:pt>
                <c:pt idx="139">
                  <c:v>78.98658747094737</c:v>
                </c:pt>
                <c:pt idx="140">
                  <c:v>79.039025681379485</c:v>
                </c:pt>
                <c:pt idx="141">
                  <c:v>78.525654011025765</c:v>
                </c:pt>
                <c:pt idx="142">
                  <c:v>78.350886316653828</c:v>
                </c:pt>
                <c:pt idx="143">
                  <c:v>78.353837038872229</c:v>
                </c:pt>
                <c:pt idx="144">
                  <c:v>78.261596204751356</c:v>
                </c:pt>
                <c:pt idx="145">
                  <c:v>77.840367701800048</c:v>
                </c:pt>
                <c:pt idx="146">
                  <c:v>77.859053259033985</c:v>
                </c:pt>
                <c:pt idx="147">
                  <c:v>77.640594033593828</c:v>
                </c:pt>
                <c:pt idx="148">
                  <c:v>77.361888752862072</c:v>
                </c:pt>
                <c:pt idx="149">
                  <c:v>76.893815467827466</c:v>
                </c:pt>
                <c:pt idx="150">
                  <c:v>76.386598313465456</c:v>
                </c:pt>
                <c:pt idx="151">
                  <c:v>76.843870117137968</c:v>
                </c:pt>
                <c:pt idx="152">
                  <c:v>76.787438542807791</c:v>
                </c:pt>
                <c:pt idx="153">
                  <c:v>76.88922831930735</c:v>
                </c:pt>
                <c:pt idx="154">
                  <c:v>76.273471464533912</c:v>
                </c:pt>
                <c:pt idx="155">
                  <c:v>75.227083656478968</c:v>
                </c:pt>
                <c:pt idx="156">
                  <c:v>74.856361253675772</c:v>
                </c:pt>
                <c:pt idx="157">
                  <c:v>74.108920686428647</c:v>
                </c:pt>
                <c:pt idx="158">
                  <c:v>73.351944934142765</c:v>
                </c:pt>
                <c:pt idx="159">
                  <c:v>72.783393546129105</c:v>
                </c:pt>
                <c:pt idx="160">
                  <c:v>73.156967587249213</c:v>
                </c:pt>
                <c:pt idx="161">
                  <c:v>73.558840474677538</c:v>
                </c:pt>
                <c:pt idx="162">
                  <c:v>73.832823478260863</c:v>
                </c:pt>
                <c:pt idx="163">
                  <c:v>73.689571146861169</c:v>
                </c:pt>
                <c:pt idx="164">
                  <c:v>73.838680931012362</c:v>
                </c:pt>
                <c:pt idx="165">
                  <c:v>74.047271674504458</c:v>
                </c:pt>
                <c:pt idx="166">
                  <c:v>73.531254032687031</c:v>
                </c:pt>
                <c:pt idx="167">
                  <c:v>73.998383271868363</c:v>
                </c:pt>
                <c:pt idx="168">
                  <c:v>73.738645458055373</c:v>
                </c:pt>
                <c:pt idx="169">
                  <c:v>73.860992261371464</c:v>
                </c:pt>
                <c:pt idx="170">
                  <c:v>73.819461550157058</c:v>
                </c:pt>
                <c:pt idx="171">
                  <c:v>74.309342027680287</c:v>
                </c:pt>
                <c:pt idx="172">
                  <c:v>75.326694884061979</c:v>
                </c:pt>
                <c:pt idx="173">
                  <c:v>75.602314313961003</c:v>
                </c:pt>
                <c:pt idx="174">
                  <c:v>74.936051129364998</c:v>
                </c:pt>
                <c:pt idx="175">
                  <c:v>74.326934012185433</c:v>
                </c:pt>
                <c:pt idx="176">
                  <c:v>73.918158598262409</c:v>
                </c:pt>
                <c:pt idx="177">
                  <c:v>74.354357493516687</c:v>
                </c:pt>
                <c:pt idx="178">
                  <c:v>74.638193217779445</c:v>
                </c:pt>
                <c:pt idx="179">
                  <c:v>74.908943923354684</c:v>
                </c:pt>
                <c:pt idx="180">
                  <c:v>75.090632252925104</c:v>
                </c:pt>
                <c:pt idx="181">
                  <c:v>76.141272025526888</c:v>
                </c:pt>
                <c:pt idx="182">
                  <c:v>76.214773849495444</c:v>
                </c:pt>
                <c:pt idx="183">
                  <c:v>76.117483211498325</c:v>
                </c:pt>
                <c:pt idx="184">
                  <c:v>76.128145818486843</c:v>
                </c:pt>
                <c:pt idx="185">
                  <c:v>75.839057206844103</c:v>
                </c:pt>
                <c:pt idx="186">
                  <c:v>75.604984386126347</c:v>
                </c:pt>
                <c:pt idx="187">
                  <c:v>75.530470103172775</c:v>
                </c:pt>
                <c:pt idx="188">
                  <c:v>75.094151923321206</c:v>
                </c:pt>
                <c:pt idx="189">
                  <c:v>74.657492350450468</c:v>
                </c:pt>
                <c:pt idx="190">
                  <c:v>75.329190833753358</c:v>
                </c:pt>
                <c:pt idx="191">
                  <c:v>75.25627138088673</c:v>
                </c:pt>
                <c:pt idx="192">
                  <c:v>76.03287069251995</c:v>
                </c:pt>
                <c:pt idx="193">
                  <c:v>76.197756434435746</c:v>
                </c:pt>
                <c:pt idx="194">
                  <c:v>76.106983037216935</c:v>
                </c:pt>
              </c:numCache>
            </c:numRef>
          </c:val>
          <c:smooth val="0"/>
        </c:ser>
        <c:ser>
          <c:idx val="1"/>
          <c:order val="1"/>
          <c:tx>
            <c:strRef>
              <c:f>'Data for Charts'!$D$4</c:f>
              <c:strCache>
                <c:ptCount val="1"/>
                <c:pt idx="0">
                  <c:v>UK - Males</c:v>
                </c:pt>
              </c:strCache>
            </c:strRef>
          </c:tx>
          <c:spPr>
            <a:ln>
              <a:solidFill>
                <a:schemeClr val="tx2">
                  <a:lumMod val="60000"/>
                  <a:lumOff val="40000"/>
                </a:schemeClr>
              </a:solidFill>
            </a:ln>
          </c:spPr>
          <c:marker>
            <c:symbol val="none"/>
          </c:marker>
          <c:cat>
            <c:numRef>
              <c:f>'Data for Charts'!$A$5:$A$208</c:f>
              <c:numCache>
                <c:formatCode>General</c:formatCode>
                <c:ptCount val="204"/>
                <c:pt idx="0">
                  <c:v>1997</c:v>
                </c:pt>
                <c:pt idx="12">
                  <c:v>1998</c:v>
                </c:pt>
                <c:pt idx="24">
                  <c:v>1999</c:v>
                </c:pt>
                <c:pt idx="36">
                  <c:v>2000</c:v>
                </c:pt>
                <c:pt idx="48">
                  <c:v>2001</c:v>
                </c:pt>
                <c:pt idx="60">
                  <c:v>2002</c:v>
                </c:pt>
                <c:pt idx="72">
                  <c:v>2003</c:v>
                </c:pt>
                <c:pt idx="84">
                  <c:v>2004</c:v>
                </c:pt>
                <c:pt idx="96">
                  <c:v>2005</c:v>
                </c:pt>
                <c:pt idx="108">
                  <c:v>2006</c:v>
                </c:pt>
                <c:pt idx="120">
                  <c:v>2007</c:v>
                </c:pt>
                <c:pt idx="132">
                  <c:v>2008</c:v>
                </c:pt>
                <c:pt idx="144">
                  <c:v>2009</c:v>
                </c:pt>
                <c:pt idx="156">
                  <c:v>2010</c:v>
                </c:pt>
                <c:pt idx="168">
                  <c:v>2011</c:v>
                </c:pt>
                <c:pt idx="180">
                  <c:v>2012</c:v>
                </c:pt>
                <c:pt idx="192">
                  <c:v>2013</c:v>
                </c:pt>
              </c:numCache>
            </c:numRef>
          </c:cat>
          <c:val>
            <c:numRef>
              <c:f>'Data for Charts'!$D$5:$D$199</c:f>
              <c:numCache>
                <c:formatCode>0.0</c:formatCode>
                <c:ptCount val="195"/>
                <c:pt idx="0">
                  <c:v>77.1975334941216</c:v>
                </c:pt>
                <c:pt idx="1">
                  <c:v>77.361384098378977</c:v>
                </c:pt>
                <c:pt idx="2">
                  <c:v>77.634912730962697</c:v>
                </c:pt>
                <c:pt idx="3">
                  <c:v>77.782078026850598</c:v>
                </c:pt>
                <c:pt idx="4">
                  <c:v>77.660573648107274</c:v>
                </c:pt>
                <c:pt idx="5">
                  <c:v>77.822105568404453</c:v>
                </c:pt>
                <c:pt idx="6">
                  <c:v>77.687469161704215</c:v>
                </c:pt>
                <c:pt idx="7">
                  <c:v>77.816636609805556</c:v>
                </c:pt>
                <c:pt idx="8">
                  <c:v>77.934854602404087</c:v>
                </c:pt>
                <c:pt idx="9">
                  <c:v>78.110103972491544</c:v>
                </c:pt>
                <c:pt idx="10">
                  <c:v>78.137839464351472</c:v>
                </c:pt>
                <c:pt idx="11">
                  <c:v>78.178945833871566</c:v>
                </c:pt>
                <c:pt idx="12">
                  <c:v>78.275772364290333</c:v>
                </c:pt>
                <c:pt idx="13">
                  <c:v>78.35930359067865</c:v>
                </c:pt>
                <c:pt idx="14">
                  <c:v>78.294327709902404</c:v>
                </c:pt>
                <c:pt idx="15">
                  <c:v>78.23897462546509</c:v>
                </c:pt>
                <c:pt idx="16">
                  <c:v>78.284904598622475</c:v>
                </c:pt>
                <c:pt idx="17">
                  <c:v>78.265160786758841</c:v>
                </c:pt>
                <c:pt idx="18">
                  <c:v>78.393570902120757</c:v>
                </c:pt>
                <c:pt idx="19">
                  <c:v>78.532880613758451</c:v>
                </c:pt>
                <c:pt idx="20">
                  <c:v>78.452992047302814</c:v>
                </c:pt>
                <c:pt idx="21">
                  <c:v>78.402730640726475</c:v>
                </c:pt>
                <c:pt idx="22">
                  <c:v>78.558606853232817</c:v>
                </c:pt>
                <c:pt idx="23">
                  <c:v>78.598949977614737</c:v>
                </c:pt>
                <c:pt idx="24">
                  <c:v>78.539636369078764</c:v>
                </c:pt>
                <c:pt idx="25">
                  <c:v>78.621221174840557</c:v>
                </c:pt>
                <c:pt idx="26">
                  <c:v>78.618518887497231</c:v>
                </c:pt>
                <c:pt idx="27">
                  <c:v>78.568713266603197</c:v>
                </c:pt>
                <c:pt idx="28">
                  <c:v>78.607409169644711</c:v>
                </c:pt>
                <c:pt idx="29">
                  <c:v>78.703574173252207</c:v>
                </c:pt>
                <c:pt idx="30">
                  <c:v>78.791889528178004</c:v>
                </c:pt>
                <c:pt idx="31">
                  <c:v>78.890558241281852</c:v>
                </c:pt>
                <c:pt idx="32">
                  <c:v>78.946837815000052</c:v>
                </c:pt>
                <c:pt idx="33">
                  <c:v>78.963846897024169</c:v>
                </c:pt>
                <c:pt idx="34">
                  <c:v>79.064921065003062</c:v>
                </c:pt>
                <c:pt idx="35">
                  <c:v>79.072124117067574</c:v>
                </c:pt>
                <c:pt idx="36">
                  <c:v>79.05778985998991</c:v>
                </c:pt>
                <c:pt idx="37">
                  <c:v>78.930008578069888</c:v>
                </c:pt>
                <c:pt idx="38">
                  <c:v>79.092760064628692</c:v>
                </c:pt>
                <c:pt idx="39">
                  <c:v>79.232300260966369</c:v>
                </c:pt>
                <c:pt idx="40">
                  <c:v>79.295483491397533</c:v>
                </c:pt>
                <c:pt idx="41">
                  <c:v>79.220045261463341</c:v>
                </c:pt>
                <c:pt idx="42">
                  <c:v>79.319535751859021</c:v>
                </c:pt>
                <c:pt idx="43">
                  <c:v>79.304804867978959</c:v>
                </c:pt>
                <c:pt idx="44">
                  <c:v>79.254765278777342</c:v>
                </c:pt>
                <c:pt idx="45">
                  <c:v>79.188995168883324</c:v>
                </c:pt>
                <c:pt idx="46">
                  <c:v>79.123297927407748</c:v>
                </c:pt>
                <c:pt idx="47">
                  <c:v>79.230680692374548</c:v>
                </c:pt>
                <c:pt idx="48">
                  <c:v>79.433980820145649</c:v>
                </c:pt>
                <c:pt idx="49">
                  <c:v>79.313488354050747</c:v>
                </c:pt>
                <c:pt idx="50">
                  <c:v>79.481514727511922</c:v>
                </c:pt>
                <c:pt idx="51">
                  <c:v>79.434870070930955</c:v>
                </c:pt>
                <c:pt idx="52">
                  <c:v>79.450650643472969</c:v>
                </c:pt>
                <c:pt idx="53">
                  <c:v>79.22255099750501</c:v>
                </c:pt>
                <c:pt idx="54">
                  <c:v>79.151668090242026</c:v>
                </c:pt>
                <c:pt idx="55">
                  <c:v>79.278851342313743</c:v>
                </c:pt>
                <c:pt idx="56">
                  <c:v>79.240666809137124</c:v>
                </c:pt>
                <c:pt idx="57">
                  <c:v>79.176661790798889</c:v>
                </c:pt>
                <c:pt idx="58">
                  <c:v>79.186280570384</c:v>
                </c:pt>
                <c:pt idx="59">
                  <c:v>79.103869999005369</c:v>
                </c:pt>
                <c:pt idx="60">
                  <c:v>78.987747318380826</c:v>
                </c:pt>
                <c:pt idx="61">
                  <c:v>78.945218343375004</c:v>
                </c:pt>
                <c:pt idx="62">
                  <c:v>78.887590070246546</c:v>
                </c:pt>
                <c:pt idx="63">
                  <c:v>78.930916961807554</c:v>
                </c:pt>
                <c:pt idx="64">
                  <c:v>78.959535718950903</c:v>
                </c:pt>
                <c:pt idx="65">
                  <c:v>78.986629808142567</c:v>
                </c:pt>
                <c:pt idx="66">
                  <c:v>78.928259678086519</c:v>
                </c:pt>
                <c:pt idx="67">
                  <c:v>78.964783475160061</c:v>
                </c:pt>
                <c:pt idx="68">
                  <c:v>78.812677308151251</c:v>
                </c:pt>
                <c:pt idx="69">
                  <c:v>79.142389222976902</c:v>
                </c:pt>
                <c:pt idx="70">
                  <c:v>79.218836583051015</c:v>
                </c:pt>
                <c:pt idx="71">
                  <c:v>79.438308124561729</c:v>
                </c:pt>
                <c:pt idx="72">
                  <c:v>79.315672239180856</c:v>
                </c:pt>
                <c:pt idx="73">
                  <c:v>79.017914820083021</c:v>
                </c:pt>
                <c:pt idx="74">
                  <c:v>79.020412232733861</c:v>
                </c:pt>
                <c:pt idx="75">
                  <c:v>79.134591923914897</c:v>
                </c:pt>
                <c:pt idx="76">
                  <c:v>79.294139391268246</c:v>
                </c:pt>
                <c:pt idx="77">
                  <c:v>79.454846464426723</c:v>
                </c:pt>
                <c:pt idx="78">
                  <c:v>79.377962448361686</c:v>
                </c:pt>
                <c:pt idx="79">
                  <c:v>79.250016083332255</c:v>
                </c:pt>
                <c:pt idx="80">
                  <c:v>79.265580847955391</c:v>
                </c:pt>
                <c:pt idx="81">
                  <c:v>79.152092203786481</c:v>
                </c:pt>
                <c:pt idx="82">
                  <c:v>79.078188148216128</c:v>
                </c:pt>
                <c:pt idx="83">
                  <c:v>78.986429806426358</c:v>
                </c:pt>
                <c:pt idx="84">
                  <c:v>79.188388141966939</c:v>
                </c:pt>
                <c:pt idx="85">
                  <c:v>79.299972990781043</c:v>
                </c:pt>
                <c:pt idx="86">
                  <c:v>79.3305398547148</c:v>
                </c:pt>
                <c:pt idx="87">
                  <c:v>79.256364116073073</c:v>
                </c:pt>
                <c:pt idx="88">
                  <c:v>79.292604787426797</c:v>
                </c:pt>
                <c:pt idx="89">
                  <c:v>79.166724439547409</c:v>
                </c:pt>
                <c:pt idx="90">
                  <c:v>79.153251363119409</c:v>
                </c:pt>
                <c:pt idx="91">
                  <c:v>79.155000469205334</c:v>
                </c:pt>
                <c:pt idx="92">
                  <c:v>79.213234802941145</c:v>
                </c:pt>
                <c:pt idx="93">
                  <c:v>79.16141508502875</c:v>
                </c:pt>
                <c:pt idx="94">
                  <c:v>79.259772622272536</c:v>
                </c:pt>
                <c:pt idx="95">
                  <c:v>79.273644064318958</c:v>
                </c:pt>
                <c:pt idx="96">
                  <c:v>79.333893297926679</c:v>
                </c:pt>
                <c:pt idx="97">
                  <c:v>79.286672629966546</c:v>
                </c:pt>
                <c:pt idx="98">
                  <c:v>79.266494914715707</c:v>
                </c:pt>
                <c:pt idx="99">
                  <c:v>79.102832760435078</c:v>
                </c:pt>
                <c:pt idx="100">
                  <c:v>78.99166404409435</c:v>
                </c:pt>
                <c:pt idx="101">
                  <c:v>79.03508274285231</c:v>
                </c:pt>
                <c:pt idx="102">
                  <c:v>79.029432078036706</c:v>
                </c:pt>
                <c:pt idx="103">
                  <c:v>79.038137155712406</c:v>
                </c:pt>
                <c:pt idx="104">
                  <c:v>79.052134928013501</c:v>
                </c:pt>
                <c:pt idx="105">
                  <c:v>78.904948861956711</c:v>
                </c:pt>
                <c:pt idx="106">
                  <c:v>78.7895598184721</c:v>
                </c:pt>
                <c:pt idx="107">
                  <c:v>78.719314733210183</c:v>
                </c:pt>
                <c:pt idx="108">
                  <c:v>78.83598589925019</c:v>
                </c:pt>
                <c:pt idx="109">
                  <c:v>78.816324806027424</c:v>
                </c:pt>
                <c:pt idx="110">
                  <c:v>78.724992489190456</c:v>
                </c:pt>
                <c:pt idx="111">
                  <c:v>78.864755863739035</c:v>
                </c:pt>
                <c:pt idx="112">
                  <c:v>78.733126833094985</c:v>
                </c:pt>
                <c:pt idx="113">
                  <c:v>78.708784371540759</c:v>
                </c:pt>
                <c:pt idx="114">
                  <c:v>78.851246726704872</c:v>
                </c:pt>
                <c:pt idx="115">
                  <c:v>78.978366326167816</c:v>
                </c:pt>
                <c:pt idx="116">
                  <c:v>78.949603670045491</c:v>
                </c:pt>
                <c:pt idx="117">
                  <c:v>78.868017963972392</c:v>
                </c:pt>
                <c:pt idx="118">
                  <c:v>78.78778612022623</c:v>
                </c:pt>
                <c:pt idx="119">
                  <c:v>78.754473008092148</c:v>
                </c:pt>
                <c:pt idx="120">
                  <c:v>78.764753905625497</c:v>
                </c:pt>
                <c:pt idx="121">
                  <c:v>78.657576471064175</c:v>
                </c:pt>
                <c:pt idx="122">
                  <c:v>78.649395317401698</c:v>
                </c:pt>
                <c:pt idx="123">
                  <c:v>78.67964313627887</c:v>
                </c:pt>
                <c:pt idx="124">
                  <c:v>78.947031700340403</c:v>
                </c:pt>
                <c:pt idx="125">
                  <c:v>78.834850130762902</c:v>
                </c:pt>
                <c:pt idx="126">
                  <c:v>78.754033245513654</c:v>
                </c:pt>
                <c:pt idx="127">
                  <c:v>78.751296146664814</c:v>
                </c:pt>
                <c:pt idx="128">
                  <c:v>78.793310693729396</c:v>
                </c:pt>
                <c:pt idx="129">
                  <c:v>78.88289580650536</c:v>
                </c:pt>
                <c:pt idx="130">
                  <c:v>78.982533291941422</c:v>
                </c:pt>
                <c:pt idx="131">
                  <c:v>78.961974577404476</c:v>
                </c:pt>
                <c:pt idx="132">
                  <c:v>78.930905081157633</c:v>
                </c:pt>
                <c:pt idx="133">
                  <c:v>79.007441320892156</c:v>
                </c:pt>
                <c:pt idx="134">
                  <c:v>78.989877209790436</c:v>
                </c:pt>
                <c:pt idx="135">
                  <c:v>78.992868903783972</c:v>
                </c:pt>
                <c:pt idx="136">
                  <c:v>78.964362486771236</c:v>
                </c:pt>
                <c:pt idx="137">
                  <c:v>78.830122999184454</c:v>
                </c:pt>
                <c:pt idx="138">
                  <c:v>78.659588115817755</c:v>
                </c:pt>
                <c:pt idx="139">
                  <c:v>78.347061423388254</c:v>
                </c:pt>
                <c:pt idx="140">
                  <c:v>78.234383189522205</c:v>
                </c:pt>
                <c:pt idx="141">
                  <c:v>77.997260499516045</c:v>
                </c:pt>
                <c:pt idx="142">
                  <c:v>77.977050728480236</c:v>
                </c:pt>
                <c:pt idx="143">
                  <c:v>77.853063383221567</c:v>
                </c:pt>
                <c:pt idx="144">
                  <c:v>77.730821947484557</c:v>
                </c:pt>
                <c:pt idx="145">
                  <c:v>77.446156562876837</c:v>
                </c:pt>
                <c:pt idx="146">
                  <c:v>77.215431808131157</c:v>
                </c:pt>
                <c:pt idx="147">
                  <c:v>76.890856189428504</c:v>
                </c:pt>
                <c:pt idx="148">
                  <c:v>76.352467144912438</c:v>
                </c:pt>
                <c:pt idx="149">
                  <c:v>75.999541404225013</c:v>
                </c:pt>
                <c:pt idx="150">
                  <c:v>75.710745988370704</c:v>
                </c:pt>
                <c:pt idx="151">
                  <c:v>75.607122641781373</c:v>
                </c:pt>
                <c:pt idx="152">
                  <c:v>75.471109418099786</c:v>
                </c:pt>
                <c:pt idx="153">
                  <c:v>75.416243978933537</c:v>
                </c:pt>
                <c:pt idx="154">
                  <c:v>75.355375314676749</c:v>
                </c:pt>
                <c:pt idx="155">
                  <c:v>75.301033037770864</c:v>
                </c:pt>
                <c:pt idx="156">
                  <c:v>75.027176421538286</c:v>
                </c:pt>
                <c:pt idx="157">
                  <c:v>74.965260425990706</c:v>
                </c:pt>
                <c:pt idx="158">
                  <c:v>74.888533454958491</c:v>
                </c:pt>
                <c:pt idx="159">
                  <c:v>74.989466691645973</c:v>
                </c:pt>
                <c:pt idx="160">
                  <c:v>75.334543966404112</c:v>
                </c:pt>
                <c:pt idx="161">
                  <c:v>75.43271812799658</c:v>
                </c:pt>
                <c:pt idx="162">
                  <c:v>75.730845539727696</c:v>
                </c:pt>
                <c:pt idx="163">
                  <c:v>75.799716495799586</c:v>
                </c:pt>
                <c:pt idx="164">
                  <c:v>75.969826257103165</c:v>
                </c:pt>
                <c:pt idx="165">
                  <c:v>75.809056118659811</c:v>
                </c:pt>
                <c:pt idx="166">
                  <c:v>75.692464403583386</c:v>
                </c:pt>
                <c:pt idx="167">
                  <c:v>75.773860496368172</c:v>
                </c:pt>
                <c:pt idx="168">
                  <c:v>75.770103441659231</c:v>
                </c:pt>
                <c:pt idx="169">
                  <c:v>75.896152431670927</c:v>
                </c:pt>
                <c:pt idx="170">
                  <c:v>75.755106164176652</c:v>
                </c:pt>
                <c:pt idx="171">
                  <c:v>75.891700726923801</c:v>
                </c:pt>
                <c:pt idx="172">
                  <c:v>75.830706783223746</c:v>
                </c:pt>
                <c:pt idx="173">
                  <c:v>75.72524579569496</c:v>
                </c:pt>
                <c:pt idx="174">
                  <c:v>75.415926447606921</c:v>
                </c:pt>
                <c:pt idx="175">
                  <c:v>75.319283465460657</c:v>
                </c:pt>
                <c:pt idx="176">
                  <c:v>75.108734783724003</c:v>
                </c:pt>
                <c:pt idx="177">
                  <c:v>75.192790766247157</c:v>
                </c:pt>
                <c:pt idx="178">
                  <c:v>75.248864931010957</c:v>
                </c:pt>
                <c:pt idx="179">
                  <c:v>75.359350162773879</c:v>
                </c:pt>
                <c:pt idx="180">
                  <c:v>75.357883947932336</c:v>
                </c:pt>
                <c:pt idx="181">
                  <c:v>75.663893131171761</c:v>
                </c:pt>
                <c:pt idx="182">
                  <c:v>75.750164978988536</c:v>
                </c:pt>
                <c:pt idx="183">
                  <c:v>75.865272142807271</c:v>
                </c:pt>
                <c:pt idx="184">
                  <c:v>75.98479381265301</c:v>
                </c:pt>
                <c:pt idx="185">
                  <c:v>76.260818593131447</c:v>
                </c:pt>
                <c:pt idx="186">
                  <c:v>76.295647535325173</c:v>
                </c:pt>
                <c:pt idx="187">
                  <c:v>76.465341050309974</c:v>
                </c:pt>
                <c:pt idx="188">
                  <c:v>76.462963711982354</c:v>
                </c:pt>
                <c:pt idx="189">
                  <c:v>76.471291876465813</c:v>
                </c:pt>
                <c:pt idx="190">
                  <c:v>76.629594762963663</c:v>
                </c:pt>
                <c:pt idx="191">
                  <c:v>76.632785592713276</c:v>
                </c:pt>
                <c:pt idx="192">
                  <c:v>76.499742456431292</c:v>
                </c:pt>
                <c:pt idx="193">
                  <c:v>76.281171228357479</c:v>
                </c:pt>
                <c:pt idx="194">
                  <c:v>76.244128975653723</c:v>
                </c:pt>
              </c:numCache>
            </c:numRef>
          </c:val>
          <c:smooth val="0"/>
        </c:ser>
        <c:ser>
          <c:idx val="2"/>
          <c:order val="2"/>
          <c:tx>
            <c:strRef>
              <c:f>'Data for Charts'!$E$4</c:f>
              <c:strCache>
                <c:ptCount val="1"/>
                <c:pt idx="0">
                  <c:v>Scotland - Females</c:v>
                </c:pt>
              </c:strCache>
            </c:strRef>
          </c:tx>
          <c:spPr>
            <a:ln w="38100" cmpd="sng">
              <a:solidFill>
                <a:schemeClr val="accent4">
                  <a:lumMod val="75000"/>
                </a:schemeClr>
              </a:solidFill>
              <a:prstDash val="solid"/>
            </a:ln>
          </c:spPr>
          <c:marker>
            <c:symbol val="none"/>
          </c:marker>
          <c:cat>
            <c:numRef>
              <c:f>'Data for Charts'!$A$5:$A$208</c:f>
              <c:numCache>
                <c:formatCode>General</c:formatCode>
                <c:ptCount val="204"/>
                <c:pt idx="0">
                  <c:v>1997</c:v>
                </c:pt>
                <c:pt idx="12">
                  <c:v>1998</c:v>
                </c:pt>
                <c:pt idx="24">
                  <c:v>1999</c:v>
                </c:pt>
                <c:pt idx="36">
                  <c:v>2000</c:v>
                </c:pt>
                <c:pt idx="48">
                  <c:v>2001</c:v>
                </c:pt>
                <c:pt idx="60">
                  <c:v>2002</c:v>
                </c:pt>
                <c:pt idx="72">
                  <c:v>2003</c:v>
                </c:pt>
                <c:pt idx="84">
                  <c:v>2004</c:v>
                </c:pt>
                <c:pt idx="96">
                  <c:v>2005</c:v>
                </c:pt>
                <c:pt idx="108">
                  <c:v>2006</c:v>
                </c:pt>
                <c:pt idx="120">
                  <c:v>2007</c:v>
                </c:pt>
                <c:pt idx="132">
                  <c:v>2008</c:v>
                </c:pt>
                <c:pt idx="144">
                  <c:v>2009</c:v>
                </c:pt>
                <c:pt idx="156">
                  <c:v>2010</c:v>
                </c:pt>
                <c:pt idx="168">
                  <c:v>2011</c:v>
                </c:pt>
                <c:pt idx="180">
                  <c:v>2012</c:v>
                </c:pt>
                <c:pt idx="192">
                  <c:v>2013</c:v>
                </c:pt>
              </c:numCache>
            </c:numRef>
          </c:cat>
          <c:val>
            <c:numRef>
              <c:f>'Data for Charts'!$E$5:$E$199</c:f>
              <c:numCache>
                <c:formatCode>0.0</c:formatCode>
                <c:ptCount val="195"/>
                <c:pt idx="0">
                  <c:v>61.923329187468831</c:v>
                </c:pt>
                <c:pt idx="1">
                  <c:v>62.809345172964264</c:v>
                </c:pt>
                <c:pt idx="2">
                  <c:v>62.414957067523204</c:v>
                </c:pt>
                <c:pt idx="3">
                  <c:v>62.715381817482644</c:v>
                </c:pt>
                <c:pt idx="4">
                  <c:v>62.861005704401641</c:v>
                </c:pt>
                <c:pt idx="5">
                  <c:v>62.816485383766704</c:v>
                </c:pt>
                <c:pt idx="6">
                  <c:v>62.832382035929371</c:v>
                </c:pt>
                <c:pt idx="7">
                  <c:v>62.7711543209317</c:v>
                </c:pt>
                <c:pt idx="8">
                  <c:v>63.280887308782759</c:v>
                </c:pt>
                <c:pt idx="9">
                  <c:v>63.57921526060489</c:v>
                </c:pt>
                <c:pt idx="10">
                  <c:v>63.774457077098042</c:v>
                </c:pt>
                <c:pt idx="11">
                  <c:v>63.899858830308503</c:v>
                </c:pt>
                <c:pt idx="12">
                  <c:v>63.805520876775788</c:v>
                </c:pt>
                <c:pt idx="13">
                  <c:v>64.215111958824323</c:v>
                </c:pt>
                <c:pt idx="14">
                  <c:v>64.284189548120906</c:v>
                </c:pt>
                <c:pt idx="15">
                  <c:v>64.36251028943866</c:v>
                </c:pt>
                <c:pt idx="16">
                  <c:v>63.959633432697039</c:v>
                </c:pt>
                <c:pt idx="17">
                  <c:v>63.87190412320367</c:v>
                </c:pt>
                <c:pt idx="18">
                  <c:v>63.637798135332865</c:v>
                </c:pt>
                <c:pt idx="19">
                  <c:v>63.694731037562796</c:v>
                </c:pt>
                <c:pt idx="20">
                  <c:v>63.157940082044938</c:v>
                </c:pt>
                <c:pt idx="21">
                  <c:v>63.963582280338329</c:v>
                </c:pt>
                <c:pt idx="22">
                  <c:v>64.854506620471355</c:v>
                </c:pt>
                <c:pt idx="23">
                  <c:v>64.161890481986745</c:v>
                </c:pt>
                <c:pt idx="24">
                  <c:v>64.168151128258529</c:v>
                </c:pt>
                <c:pt idx="25">
                  <c:v>64.141783699276417</c:v>
                </c:pt>
                <c:pt idx="26">
                  <c:v>63.795544868004995</c:v>
                </c:pt>
                <c:pt idx="27">
                  <c:v>63.988476437302268</c:v>
                </c:pt>
                <c:pt idx="28">
                  <c:v>64.023554502347665</c:v>
                </c:pt>
                <c:pt idx="29">
                  <c:v>64.363259558362145</c:v>
                </c:pt>
                <c:pt idx="30">
                  <c:v>64.323378882487432</c:v>
                </c:pt>
                <c:pt idx="31">
                  <c:v>64.369880044137929</c:v>
                </c:pt>
                <c:pt idx="32">
                  <c:v>64.648753641553071</c:v>
                </c:pt>
                <c:pt idx="33">
                  <c:v>64.504310130415391</c:v>
                </c:pt>
                <c:pt idx="34">
                  <c:v>64.242786495169454</c:v>
                </c:pt>
                <c:pt idx="35">
                  <c:v>64.365394537341274</c:v>
                </c:pt>
                <c:pt idx="36">
                  <c:v>64.338792381884545</c:v>
                </c:pt>
                <c:pt idx="37">
                  <c:v>64.273379647940502</c:v>
                </c:pt>
                <c:pt idx="38">
                  <c:v>64.430238672691942</c:v>
                </c:pt>
                <c:pt idx="39">
                  <c:v>64.431572436610494</c:v>
                </c:pt>
                <c:pt idx="40">
                  <c:v>64.736251971891974</c:v>
                </c:pt>
                <c:pt idx="41">
                  <c:v>65.213681598076207</c:v>
                </c:pt>
                <c:pt idx="42">
                  <c:v>65.558836762461098</c:v>
                </c:pt>
                <c:pt idx="43">
                  <c:v>65.716645234847036</c:v>
                </c:pt>
                <c:pt idx="44">
                  <c:v>65.515576983792812</c:v>
                </c:pt>
                <c:pt idx="45">
                  <c:v>65.727420824429345</c:v>
                </c:pt>
                <c:pt idx="46">
                  <c:v>66.602520853921362</c:v>
                </c:pt>
                <c:pt idx="47">
                  <c:v>66.153807388041258</c:v>
                </c:pt>
                <c:pt idx="48">
                  <c:v>66.423634699715493</c:v>
                </c:pt>
                <c:pt idx="49">
                  <c:v>65.998925008365546</c:v>
                </c:pt>
                <c:pt idx="50">
                  <c:v>65.726231762379143</c:v>
                </c:pt>
                <c:pt idx="51">
                  <c:v>65.834429932863316</c:v>
                </c:pt>
                <c:pt idx="52">
                  <c:v>66.539907926579147</c:v>
                </c:pt>
                <c:pt idx="53">
                  <c:v>66.553368321528779</c:v>
                </c:pt>
                <c:pt idx="54">
                  <c:v>66.037455988525579</c:v>
                </c:pt>
                <c:pt idx="55">
                  <c:v>65.9442139992031</c:v>
                </c:pt>
                <c:pt idx="56">
                  <c:v>65.971710019657479</c:v>
                </c:pt>
                <c:pt idx="57">
                  <c:v>66.141846119211181</c:v>
                </c:pt>
                <c:pt idx="58">
                  <c:v>66.492597830177345</c:v>
                </c:pt>
                <c:pt idx="59">
                  <c:v>66.244232587696757</c:v>
                </c:pt>
                <c:pt idx="60">
                  <c:v>66.167613234787183</c:v>
                </c:pt>
                <c:pt idx="61">
                  <c:v>66.514705978832367</c:v>
                </c:pt>
                <c:pt idx="62">
                  <c:v>66.700751415842277</c:v>
                </c:pt>
                <c:pt idx="63">
                  <c:v>66.698837339413942</c:v>
                </c:pt>
                <c:pt idx="64">
                  <c:v>66.931542645121937</c:v>
                </c:pt>
                <c:pt idx="65">
                  <c:v>66.75129794213548</c:v>
                </c:pt>
                <c:pt idx="66">
                  <c:v>66.701021492627746</c:v>
                </c:pt>
                <c:pt idx="67">
                  <c:v>67.024426300348949</c:v>
                </c:pt>
                <c:pt idx="68">
                  <c:v>67.219829195615262</c:v>
                </c:pt>
                <c:pt idx="69">
                  <c:v>67.123643220853168</c:v>
                </c:pt>
                <c:pt idx="70">
                  <c:v>67.277855560183752</c:v>
                </c:pt>
                <c:pt idx="71">
                  <c:v>67.462839204291214</c:v>
                </c:pt>
                <c:pt idx="72">
                  <c:v>67.657841035023978</c:v>
                </c:pt>
                <c:pt idx="73">
                  <c:v>67.375997942276683</c:v>
                </c:pt>
                <c:pt idx="74">
                  <c:v>67.215313819894902</c:v>
                </c:pt>
                <c:pt idx="75">
                  <c:v>67.341176929966224</c:v>
                </c:pt>
                <c:pt idx="76">
                  <c:v>67.269128730482947</c:v>
                </c:pt>
                <c:pt idx="77">
                  <c:v>67.371891757274597</c:v>
                </c:pt>
                <c:pt idx="78">
                  <c:v>67.43155415866363</c:v>
                </c:pt>
                <c:pt idx="79">
                  <c:v>67.351509352719106</c:v>
                </c:pt>
                <c:pt idx="80">
                  <c:v>67.23732076336583</c:v>
                </c:pt>
                <c:pt idx="81">
                  <c:v>67.163651872974896</c:v>
                </c:pt>
                <c:pt idx="82">
                  <c:v>67.288214992781761</c:v>
                </c:pt>
                <c:pt idx="83">
                  <c:v>67.149039186438443</c:v>
                </c:pt>
                <c:pt idx="84">
                  <c:v>67.207771293648634</c:v>
                </c:pt>
                <c:pt idx="85">
                  <c:v>67.808219322661401</c:v>
                </c:pt>
                <c:pt idx="86">
                  <c:v>67.721289639078236</c:v>
                </c:pt>
                <c:pt idx="87">
                  <c:v>67.900333913554249</c:v>
                </c:pt>
                <c:pt idx="88">
                  <c:v>67.846882539264925</c:v>
                </c:pt>
                <c:pt idx="89">
                  <c:v>68.202426882077106</c:v>
                </c:pt>
                <c:pt idx="90">
                  <c:v>68.497839194265609</c:v>
                </c:pt>
                <c:pt idx="91">
                  <c:v>68.709199986637103</c:v>
                </c:pt>
                <c:pt idx="92">
                  <c:v>68.223134028910337</c:v>
                </c:pt>
                <c:pt idx="93">
                  <c:v>68.588924810910484</c:v>
                </c:pt>
                <c:pt idx="94">
                  <c:v>68.543065712785832</c:v>
                </c:pt>
                <c:pt idx="95">
                  <c:v>68.706337196929894</c:v>
                </c:pt>
                <c:pt idx="96">
                  <c:v>68.558108876405399</c:v>
                </c:pt>
                <c:pt idx="97">
                  <c:v>68.242471010722625</c:v>
                </c:pt>
                <c:pt idx="98">
                  <c:v>68.34950566335155</c:v>
                </c:pt>
                <c:pt idx="99">
                  <c:v>68.121969295028848</c:v>
                </c:pt>
                <c:pt idx="100">
                  <c:v>68.103576324822996</c:v>
                </c:pt>
                <c:pt idx="101">
                  <c:v>67.338546633552241</c:v>
                </c:pt>
                <c:pt idx="102">
                  <c:v>67.453784873871868</c:v>
                </c:pt>
                <c:pt idx="103">
                  <c:v>67.632500494731417</c:v>
                </c:pt>
                <c:pt idx="104">
                  <c:v>67.810623737973216</c:v>
                </c:pt>
                <c:pt idx="105">
                  <c:v>68.191193596355802</c:v>
                </c:pt>
                <c:pt idx="106">
                  <c:v>67.986320117585294</c:v>
                </c:pt>
                <c:pt idx="107">
                  <c:v>67.736460245326853</c:v>
                </c:pt>
                <c:pt idx="108">
                  <c:v>67.873355593558188</c:v>
                </c:pt>
                <c:pt idx="109">
                  <c:v>67.990336119540871</c:v>
                </c:pt>
                <c:pt idx="110">
                  <c:v>67.8974720611983</c:v>
                </c:pt>
                <c:pt idx="111">
                  <c:v>68.012386479466386</c:v>
                </c:pt>
                <c:pt idx="112">
                  <c:v>68.309002315074949</c:v>
                </c:pt>
                <c:pt idx="113">
                  <c:v>68.369980864119057</c:v>
                </c:pt>
                <c:pt idx="114">
                  <c:v>68.250340856170283</c:v>
                </c:pt>
                <c:pt idx="115">
                  <c:v>68.739061532108835</c:v>
                </c:pt>
                <c:pt idx="116">
                  <c:v>68.743287980572106</c:v>
                </c:pt>
                <c:pt idx="117">
                  <c:v>68.960223311370569</c:v>
                </c:pt>
                <c:pt idx="118">
                  <c:v>68.770240907207366</c:v>
                </c:pt>
                <c:pt idx="119">
                  <c:v>68.843189912362959</c:v>
                </c:pt>
                <c:pt idx="120">
                  <c:v>68.749090965371181</c:v>
                </c:pt>
                <c:pt idx="121">
                  <c:v>68.623821900905227</c:v>
                </c:pt>
                <c:pt idx="122">
                  <c:v>69.058355425280865</c:v>
                </c:pt>
                <c:pt idx="123">
                  <c:v>69.147633192758065</c:v>
                </c:pt>
                <c:pt idx="124">
                  <c:v>69.314493342726564</c:v>
                </c:pt>
                <c:pt idx="125">
                  <c:v>69.775534488733598</c:v>
                </c:pt>
                <c:pt idx="126">
                  <c:v>69.806402210037504</c:v>
                </c:pt>
                <c:pt idx="127">
                  <c:v>69.725323163472112</c:v>
                </c:pt>
                <c:pt idx="128">
                  <c:v>69.514478418085972</c:v>
                </c:pt>
                <c:pt idx="129">
                  <c:v>69.64951829479638</c:v>
                </c:pt>
                <c:pt idx="130">
                  <c:v>69.529981621601735</c:v>
                </c:pt>
                <c:pt idx="131">
                  <c:v>69.613850189723905</c:v>
                </c:pt>
                <c:pt idx="132">
                  <c:v>70.18557519817648</c:v>
                </c:pt>
                <c:pt idx="133">
                  <c:v>69.899835146474587</c:v>
                </c:pt>
                <c:pt idx="134">
                  <c:v>69.65012073437525</c:v>
                </c:pt>
                <c:pt idx="135">
                  <c:v>69.568166297481667</c:v>
                </c:pt>
                <c:pt idx="136">
                  <c:v>69.966977154661592</c:v>
                </c:pt>
                <c:pt idx="137">
                  <c:v>69.532850425791864</c:v>
                </c:pt>
                <c:pt idx="138">
                  <c:v>69.268216176804984</c:v>
                </c:pt>
                <c:pt idx="139">
                  <c:v>68.644858774037345</c:v>
                </c:pt>
                <c:pt idx="140">
                  <c:v>68.797815519862823</c:v>
                </c:pt>
                <c:pt idx="141">
                  <c:v>69.195564694205714</c:v>
                </c:pt>
                <c:pt idx="142">
                  <c:v>68.337731729877675</c:v>
                </c:pt>
                <c:pt idx="143">
                  <c:v>68.334715385090334</c:v>
                </c:pt>
                <c:pt idx="144">
                  <c:v>68.494483690957892</c:v>
                </c:pt>
                <c:pt idx="145">
                  <c:v>68.818626508425595</c:v>
                </c:pt>
                <c:pt idx="146">
                  <c:v>68.546536269014638</c:v>
                </c:pt>
                <c:pt idx="147">
                  <c:v>67.884615420803883</c:v>
                </c:pt>
                <c:pt idx="148">
                  <c:v>67.776175610913199</c:v>
                </c:pt>
                <c:pt idx="149">
                  <c:v>67.50491761482354</c:v>
                </c:pt>
                <c:pt idx="150">
                  <c:v>67.446050572771512</c:v>
                </c:pt>
                <c:pt idx="151">
                  <c:v>67.309850103677505</c:v>
                </c:pt>
                <c:pt idx="152">
                  <c:v>66.832928074042556</c:v>
                </c:pt>
                <c:pt idx="153">
                  <c:v>67.414996005821237</c:v>
                </c:pt>
                <c:pt idx="154">
                  <c:v>67.939797240367653</c:v>
                </c:pt>
                <c:pt idx="155">
                  <c:v>67.785997734210611</c:v>
                </c:pt>
                <c:pt idx="156">
                  <c:v>67.304574458890386</c:v>
                </c:pt>
                <c:pt idx="157">
                  <c:v>67.012559114278332</c:v>
                </c:pt>
                <c:pt idx="158">
                  <c:v>66.687716643326993</c:v>
                </c:pt>
                <c:pt idx="159">
                  <c:v>67.057726579530268</c:v>
                </c:pt>
                <c:pt idx="160">
                  <c:v>67.0599702414885</c:v>
                </c:pt>
                <c:pt idx="161">
                  <c:v>66.927491416041022</c:v>
                </c:pt>
                <c:pt idx="162">
                  <c:v>67.50552658480342</c:v>
                </c:pt>
                <c:pt idx="163">
                  <c:v>67.363997792638642</c:v>
                </c:pt>
                <c:pt idx="164">
                  <c:v>67.632975025940638</c:v>
                </c:pt>
                <c:pt idx="165">
                  <c:v>67.555051588294262</c:v>
                </c:pt>
                <c:pt idx="166">
                  <c:v>68.000133757765084</c:v>
                </c:pt>
                <c:pt idx="167">
                  <c:v>68.362087139643734</c:v>
                </c:pt>
                <c:pt idx="168">
                  <c:v>68.372447421354238</c:v>
                </c:pt>
                <c:pt idx="169">
                  <c:v>68.434542960594413</c:v>
                </c:pt>
                <c:pt idx="170">
                  <c:v>68.664789724601349</c:v>
                </c:pt>
                <c:pt idx="171">
                  <c:v>67.856892315754294</c:v>
                </c:pt>
                <c:pt idx="172">
                  <c:v>67.940522160255426</c:v>
                </c:pt>
                <c:pt idx="173">
                  <c:v>68.155914568450441</c:v>
                </c:pt>
                <c:pt idx="174">
                  <c:v>68.179547821187157</c:v>
                </c:pt>
                <c:pt idx="175">
                  <c:v>68.218814274441499</c:v>
                </c:pt>
                <c:pt idx="176">
                  <c:v>68.398859081733562</c:v>
                </c:pt>
                <c:pt idx="177">
                  <c:v>67.840231140274071</c:v>
                </c:pt>
                <c:pt idx="178">
                  <c:v>67.354808017224826</c:v>
                </c:pt>
                <c:pt idx="179">
                  <c:v>66.771650183042496</c:v>
                </c:pt>
                <c:pt idx="180">
                  <c:v>66.808502472308206</c:v>
                </c:pt>
                <c:pt idx="181">
                  <c:v>66.776848518498056</c:v>
                </c:pt>
                <c:pt idx="182">
                  <c:v>66.727278885410968</c:v>
                </c:pt>
                <c:pt idx="183">
                  <c:v>66.648072315056595</c:v>
                </c:pt>
                <c:pt idx="184">
                  <c:v>66.727508613398797</c:v>
                </c:pt>
                <c:pt idx="185">
                  <c:v>67.473363302405588</c:v>
                </c:pt>
                <c:pt idx="186">
                  <c:v>67.257531784672182</c:v>
                </c:pt>
                <c:pt idx="187">
                  <c:v>67.037362149457621</c:v>
                </c:pt>
                <c:pt idx="188">
                  <c:v>66.24617920035287</c:v>
                </c:pt>
                <c:pt idx="189">
                  <c:v>66.208451476532105</c:v>
                </c:pt>
                <c:pt idx="190">
                  <c:v>66.202792156552093</c:v>
                </c:pt>
                <c:pt idx="191">
                  <c:v>66.417775021161816</c:v>
                </c:pt>
                <c:pt idx="192">
                  <c:v>66.355778775112924</c:v>
                </c:pt>
                <c:pt idx="193">
                  <c:v>67.293558386609277</c:v>
                </c:pt>
                <c:pt idx="194">
                  <c:v>67.701596485673548</c:v>
                </c:pt>
              </c:numCache>
            </c:numRef>
          </c:val>
          <c:smooth val="0"/>
        </c:ser>
        <c:ser>
          <c:idx val="3"/>
          <c:order val="3"/>
          <c:tx>
            <c:strRef>
              <c:f>'Data for Charts'!$F$4</c:f>
              <c:strCache>
                <c:ptCount val="1"/>
                <c:pt idx="0">
                  <c:v>UK - Females</c:v>
                </c:pt>
              </c:strCache>
            </c:strRef>
          </c:tx>
          <c:spPr>
            <a:ln>
              <a:solidFill>
                <a:schemeClr val="accent4">
                  <a:lumMod val="40000"/>
                  <a:lumOff val="60000"/>
                </a:schemeClr>
              </a:solidFill>
            </a:ln>
          </c:spPr>
          <c:marker>
            <c:symbol val="none"/>
          </c:marker>
          <c:cat>
            <c:numRef>
              <c:f>'Data for Charts'!$A$5:$A$208</c:f>
              <c:numCache>
                <c:formatCode>General</c:formatCode>
                <c:ptCount val="204"/>
                <c:pt idx="0">
                  <c:v>1997</c:v>
                </c:pt>
                <c:pt idx="12">
                  <c:v>1998</c:v>
                </c:pt>
                <c:pt idx="24">
                  <c:v>1999</c:v>
                </c:pt>
                <c:pt idx="36">
                  <c:v>2000</c:v>
                </c:pt>
                <c:pt idx="48">
                  <c:v>2001</c:v>
                </c:pt>
                <c:pt idx="60">
                  <c:v>2002</c:v>
                </c:pt>
                <c:pt idx="72">
                  <c:v>2003</c:v>
                </c:pt>
                <c:pt idx="84">
                  <c:v>2004</c:v>
                </c:pt>
                <c:pt idx="96">
                  <c:v>2005</c:v>
                </c:pt>
                <c:pt idx="108">
                  <c:v>2006</c:v>
                </c:pt>
                <c:pt idx="120">
                  <c:v>2007</c:v>
                </c:pt>
                <c:pt idx="132">
                  <c:v>2008</c:v>
                </c:pt>
                <c:pt idx="144">
                  <c:v>2009</c:v>
                </c:pt>
                <c:pt idx="156">
                  <c:v>2010</c:v>
                </c:pt>
                <c:pt idx="168">
                  <c:v>2011</c:v>
                </c:pt>
                <c:pt idx="180">
                  <c:v>2012</c:v>
                </c:pt>
                <c:pt idx="192">
                  <c:v>2013</c:v>
                </c:pt>
              </c:numCache>
            </c:numRef>
          </c:cat>
          <c:val>
            <c:numRef>
              <c:f>'Data for Charts'!$F$5:$F$199</c:f>
              <c:numCache>
                <c:formatCode>0.0</c:formatCode>
                <c:ptCount val="195"/>
                <c:pt idx="0">
                  <c:v>63.846368726482162</c:v>
                </c:pt>
                <c:pt idx="1">
                  <c:v>64.002294568236167</c:v>
                </c:pt>
                <c:pt idx="2">
                  <c:v>64.001550324595613</c:v>
                </c:pt>
                <c:pt idx="3">
                  <c:v>64.067542585869447</c:v>
                </c:pt>
                <c:pt idx="4">
                  <c:v>64.222340890460146</c:v>
                </c:pt>
                <c:pt idx="5">
                  <c:v>64.335422650227486</c:v>
                </c:pt>
                <c:pt idx="6">
                  <c:v>64.276372934491448</c:v>
                </c:pt>
                <c:pt idx="7">
                  <c:v>64.169517771319548</c:v>
                </c:pt>
                <c:pt idx="8">
                  <c:v>64.333843181378953</c:v>
                </c:pt>
                <c:pt idx="9">
                  <c:v>64.294170336147531</c:v>
                </c:pt>
                <c:pt idx="10">
                  <c:v>64.320142598636338</c:v>
                </c:pt>
                <c:pt idx="11">
                  <c:v>64.342077637513171</c:v>
                </c:pt>
                <c:pt idx="12">
                  <c:v>64.200792684367357</c:v>
                </c:pt>
                <c:pt idx="13">
                  <c:v>64.260204104468031</c:v>
                </c:pt>
                <c:pt idx="14">
                  <c:v>64.383097355948465</c:v>
                </c:pt>
                <c:pt idx="15">
                  <c:v>64.509067449285467</c:v>
                </c:pt>
                <c:pt idx="16">
                  <c:v>64.421147089892912</c:v>
                </c:pt>
                <c:pt idx="17">
                  <c:v>64.416533680152213</c:v>
                </c:pt>
                <c:pt idx="18">
                  <c:v>64.566987156451432</c:v>
                </c:pt>
                <c:pt idx="19">
                  <c:v>64.702708181316552</c:v>
                </c:pt>
                <c:pt idx="20">
                  <c:v>64.793653568503615</c:v>
                </c:pt>
                <c:pt idx="21">
                  <c:v>65.011310582599208</c:v>
                </c:pt>
                <c:pt idx="22">
                  <c:v>65.115650466376579</c:v>
                </c:pt>
                <c:pt idx="23">
                  <c:v>65.089456576367809</c:v>
                </c:pt>
                <c:pt idx="24">
                  <c:v>65.300440041088748</c:v>
                </c:pt>
                <c:pt idx="25">
                  <c:v>65.229496633542766</c:v>
                </c:pt>
                <c:pt idx="26">
                  <c:v>65.222946276844667</c:v>
                </c:pt>
                <c:pt idx="27">
                  <c:v>65.210272660493828</c:v>
                </c:pt>
                <c:pt idx="28">
                  <c:v>65.141991677769013</c:v>
                </c:pt>
                <c:pt idx="29">
                  <c:v>65.196622526026943</c:v>
                </c:pt>
                <c:pt idx="30">
                  <c:v>65.189412918780107</c:v>
                </c:pt>
                <c:pt idx="31">
                  <c:v>65.288663127872255</c:v>
                </c:pt>
                <c:pt idx="32">
                  <c:v>65.41543665754925</c:v>
                </c:pt>
                <c:pt idx="33">
                  <c:v>65.313701927259856</c:v>
                </c:pt>
                <c:pt idx="34">
                  <c:v>65.455064361327715</c:v>
                </c:pt>
                <c:pt idx="35">
                  <c:v>65.602612832674893</c:v>
                </c:pt>
                <c:pt idx="36">
                  <c:v>65.481183357584001</c:v>
                </c:pt>
                <c:pt idx="37">
                  <c:v>65.521900951353047</c:v>
                </c:pt>
                <c:pt idx="38">
                  <c:v>65.567274310542231</c:v>
                </c:pt>
                <c:pt idx="39">
                  <c:v>65.586577452860467</c:v>
                </c:pt>
                <c:pt idx="40">
                  <c:v>65.707298703792276</c:v>
                </c:pt>
                <c:pt idx="41">
                  <c:v>65.860754378544684</c:v>
                </c:pt>
                <c:pt idx="42">
                  <c:v>66.000919534608542</c:v>
                </c:pt>
                <c:pt idx="43">
                  <c:v>66.162385177507034</c:v>
                </c:pt>
                <c:pt idx="44">
                  <c:v>66.126619564053726</c:v>
                </c:pt>
                <c:pt idx="45">
                  <c:v>65.951118845951001</c:v>
                </c:pt>
                <c:pt idx="46">
                  <c:v>65.857692683305061</c:v>
                </c:pt>
                <c:pt idx="47">
                  <c:v>65.899355572576312</c:v>
                </c:pt>
                <c:pt idx="48">
                  <c:v>66.132397320889879</c:v>
                </c:pt>
                <c:pt idx="49">
                  <c:v>66.079683728907227</c:v>
                </c:pt>
                <c:pt idx="50">
                  <c:v>65.928813194657792</c:v>
                </c:pt>
                <c:pt idx="51">
                  <c:v>66.087782724512707</c:v>
                </c:pt>
                <c:pt idx="52">
                  <c:v>66.146367581893074</c:v>
                </c:pt>
                <c:pt idx="53">
                  <c:v>66.256081135959604</c:v>
                </c:pt>
                <c:pt idx="54">
                  <c:v>66.133895714743048</c:v>
                </c:pt>
                <c:pt idx="55">
                  <c:v>66.03856398963606</c:v>
                </c:pt>
                <c:pt idx="56">
                  <c:v>65.93734835967166</c:v>
                </c:pt>
                <c:pt idx="57">
                  <c:v>66.013131072526377</c:v>
                </c:pt>
                <c:pt idx="58">
                  <c:v>66.151685740242513</c:v>
                </c:pt>
                <c:pt idx="59">
                  <c:v>66.173221342090542</c:v>
                </c:pt>
                <c:pt idx="60">
                  <c:v>66.053808740901104</c:v>
                </c:pt>
                <c:pt idx="61">
                  <c:v>66.087200427564795</c:v>
                </c:pt>
                <c:pt idx="62">
                  <c:v>66.128599571576785</c:v>
                </c:pt>
                <c:pt idx="63">
                  <c:v>66.312975660297042</c:v>
                </c:pt>
                <c:pt idx="64">
                  <c:v>66.353224009063041</c:v>
                </c:pt>
                <c:pt idx="65">
                  <c:v>66.47885219911872</c:v>
                </c:pt>
                <c:pt idx="66">
                  <c:v>66.310035472744445</c:v>
                </c:pt>
                <c:pt idx="67">
                  <c:v>66.45357190203282</c:v>
                </c:pt>
                <c:pt idx="68">
                  <c:v>66.410518451070928</c:v>
                </c:pt>
                <c:pt idx="69">
                  <c:v>66.428131716512326</c:v>
                </c:pt>
                <c:pt idx="70">
                  <c:v>66.424905816935123</c:v>
                </c:pt>
                <c:pt idx="71">
                  <c:v>66.3939822901594</c:v>
                </c:pt>
                <c:pt idx="72">
                  <c:v>66.276084369606721</c:v>
                </c:pt>
                <c:pt idx="73">
                  <c:v>66.330380681527629</c:v>
                </c:pt>
                <c:pt idx="74">
                  <c:v>66.416256321247829</c:v>
                </c:pt>
                <c:pt idx="75">
                  <c:v>66.408350324069744</c:v>
                </c:pt>
                <c:pt idx="76">
                  <c:v>66.425968071324661</c:v>
                </c:pt>
                <c:pt idx="77">
                  <c:v>66.380212940752727</c:v>
                </c:pt>
                <c:pt idx="78">
                  <c:v>66.359686021771935</c:v>
                </c:pt>
                <c:pt idx="79">
                  <c:v>66.327843768872796</c:v>
                </c:pt>
                <c:pt idx="80">
                  <c:v>66.355190058429542</c:v>
                </c:pt>
                <c:pt idx="81">
                  <c:v>66.542650316875822</c:v>
                </c:pt>
                <c:pt idx="82">
                  <c:v>66.598800138394239</c:v>
                </c:pt>
                <c:pt idx="83">
                  <c:v>66.611408751433004</c:v>
                </c:pt>
                <c:pt idx="84">
                  <c:v>66.828479202786212</c:v>
                </c:pt>
                <c:pt idx="85">
                  <c:v>66.832603399780837</c:v>
                </c:pt>
                <c:pt idx="86">
                  <c:v>66.78232992047009</c:v>
                </c:pt>
                <c:pt idx="87">
                  <c:v>66.704426067040473</c:v>
                </c:pt>
                <c:pt idx="88">
                  <c:v>66.623759331036013</c:v>
                </c:pt>
                <c:pt idx="89">
                  <c:v>66.637019006585348</c:v>
                </c:pt>
                <c:pt idx="90">
                  <c:v>66.544711693968296</c:v>
                </c:pt>
                <c:pt idx="91">
                  <c:v>66.52438433420798</c:v>
                </c:pt>
                <c:pt idx="92">
                  <c:v>66.558581736856382</c:v>
                </c:pt>
                <c:pt idx="93">
                  <c:v>66.613714828200855</c:v>
                </c:pt>
                <c:pt idx="94">
                  <c:v>66.760472082507178</c:v>
                </c:pt>
                <c:pt idx="95">
                  <c:v>66.840795686751704</c:v>
                </c:pt>
                <c:pt idx="96">
                  <c:v>66.891020887434465</c:v>
                </c:pt>
                <c:pt idx="97">
                  <c:v>67.077399685563549</c:v>
                </c:pt>
                <c:pt idx="98">
                  <c:v>66.902187794514575</c:v>
                </c:pt>
                <c:pt idx="99">
                  <c:v>66.75428029390271</c:v>
                </c:pt>
                <c:pt idx="100">
                  <c:v>66.826427729825909</c:v>
                </c:pt>
                <c:pt idx="101">
                  <c:v>66.765990603973037</c:v>
                </c:pt>
                <c:pt idx="102">
                  <c:v>66.921235616715407</c:v>
                </c:pt>
                <c:pt idx="103">
                  <c:v>67.051978836493845</c:v>
                </c:pt>
                <c:pt idx="104">
                  <c:v>67.045736220802183</c:v>
                </c:pt>
                <c:pt idx="105">
                  <c:v>66.900687432632452</c:v>
                </c:pt>
                <c:pt idx="106">
                  <c:v>66.697749408773021</c:v>
                </c:pt>
                <c:pt idx="107">
                  <c:v>66.620445877943794</c:v>
                </c:pt>
                <c:pt idx="108">
                  <c:v>66.656305642109402</c:v>
                </c:pt>
                <c:pt idx="109">
                  <c:v>66.80918576871953</c:v>
                </c:pt>
                <c:pt idx="110">
                  <c:v>67.061798470758532</c:v>
                </c:pt>
                <c:pt idx="111">
                  <c:v>66.941946439248824</c:v>
                </c:pt>
                <c:pt idx="112">
                  <c:v>66.876238872781997</c:v>
                </c:pt>
                <c:pt idx="113">
                  <c:v>66.964140960550608</c:v>
                </c:pt>
                <c:pt idx="114">
                  <c:v>66.917498016409937</c:v>
                </c:pt>
                <c:pt idx="115">
                  <c:v>67.052543465829245</c:v>
                </c:pt>
                <c:pt idx="116">
                  <c:v>66.670400074432081</c:v>
                </c:pt>
                <c:pt idx="117">
                  <c:v>66.688350494863641</c:v>
                </c:pt>
                <c:pt idx="118">
                  <c:v>66.677857739926992</c:v>
                </c:pt>
                <c:pt idx="119">
                  <c:v>66.650186133018025</c:v>
                </c:pt>
                <c:pt idx="120">
                  <c:v>66.485427165099082</c:v>
                </c:pt>
                <c:pt idx="121">
                  <c:v>66.340872004428093</c:v>
                </c:pt>
                <c:pt idx="122">
                  <c:v>66.3716987153433</c:v>
                </c:pt>
                <c:pt idx="123">
                  <c:v>66.40412151474618</c:v>
                </c:pt>
                <c:pt idx="124">
                  <c:v>66.463248145439906</c:v>
                </c:pt>
                <c:pt idx="125">
                  <c:v>66.469915071575684</c:v>
                </c:pt>
                <c:pt idx="126">
                  <c:v>66.528182890663771</c:v>
                </c:pt>
                <c:pt idx="127">
                  <c:v>66.532275201462753</c:v>
                </c:pt>
                <c:pt idx="128">
                  <c:v>66.56880120925959</c:v>
                </c:pt>
                <c:pt idx="129">
                  <c:v>66.66717659963615</c:v>
                </c:pt>
                <c:pt idx="130">
                  <c:v>66.673260790957528</c:v>
                </c:pt>
                <c:pt idx="131">
                  <c:v>66.846345906177447</c:v>
                </c:pt>
                <c:pt idx="132">
                  <c:v>66.89783822139519</c:v>
                </c:pt>
                <c:pt idx="133">
                  <c:v>67.02627022719679</c:v>
                </c:pt>
                <c:pt idx="134">
                  <c:v>66.983511576071294</c:v>
                </c:pt>
                <c:pt idx="135">
                  <c:v>66.95918331040734</c:v>
                </c:pt>
                <c:pt idx="136">
                  <c:v>67.142094985408292</c:v>
                </c:pt>
                <c:pt idx="137">
                  <c:v>66.996347776457782</c:v>
                </c:pt>
                <c:pt idx="138">
                  <c:v>66.946111005555508</c:v>
                </c:pt>
                <c:pt idx="139">
                  <c:v>66.77652533093692</c:v>
                </c:pt>
                <c:pt idx="140">
                  <c:v>66.654181217381108</c:v>
                </c:pt>
                <c:pt idx="141">
                  <c:v>66.605550983953094</c:v>
                </c:pt>
                <c:pt idx="142">
                  <c:v>66.618255862502579</c:v>
                </c:pt>
                <c:pt idx="143">
                  <c:v>66.479706587771702</c:v>
                </c:pt>
                <c:pt idx="144">
                  <c:v>66.591780151660188</c:v>
                </c:pt>
                <c:pt idx="145">
                  <c:v>66.308395089820394</c:v>
                </c:pt>
                <c:pt idx="146">
                  <c:v>66.163949658154593</c:v>
                </c:pt>
                <c:pt idx="147">
                  <c:v>65.942311191259478</c:v>
                </c:pt>
                <c:pt idx="148">
                  <c:v>65.821120566774937</c:v>
                </c:pt>
                <c:pt idx="149">
                  <c:v>65.753657839297702</c:v>
                </c:pt>
                <c:pt idx="150">
                  <c:v>65.594998529537378</c:v>
                </c:pt>
                <c:pt idx="151">
                  <c:v>65.762261338796051</c:v>
                </c:pt>
                <c:pt idx="152">
                  <c:v>65.808422378735358</c:v>
                </c:pt>
                <c:pt idx="153">
                  <c:v>65.859243053837417</c:v>
                </c:pt>
                <c:pt idx="154">
                  <c:v>65.897769851841801</c:v>
                </c:pt>
                <c:pt idx="155">
                  <c:v>65.891526724400933</c:v>
                </c:pt>
                <c:pt idx="156">
                  <c:v>65.845504233247851</c:v>
                </c:pt>
                <c:pt idx="157">
                  <c:v>65.718336243207787</c:v>
                </c:pt>
                <c:pt idx="158">
                  <c:v>65.603504026879861</c:v>
                </c:pt>
                <c:pt idx="159">
                  <c:v>65.551823526219223</c:v>
                </c:pt>
                <c:pt idx="160">
                  <c:v>65.54987193300984</c:v>
                </c:pt>
                <c:pt idx="161">
                  <c:v>65.500358497379736</c:v>
                </c:pt>
                <c:pt idx="162">
                  <c:v>65.646159150930131</c:v>
                </c:pt>
                <c:pt idx="163">
                  <c:v>65.630195779367028</c:v>
                </c:pt>
                <c:pt idx="164">
                  <c:v>65.605110796951053</c:v>
                </c:pt>
                <c:pt idx="165">
                  <c:v>65.428855459863911</c:v>
                </c:pt>
                <c:pt idx="166">
                  <c:v>65.264336522258986</c:v>
                </c:pt>
                <c:pt idx="167">
                  <c:v>65.279885696045952</c:v>
                </c:pt>
                <c:pt idx="168">
                  <c:v>65.375294789658298</c:v>
                </c:pt>
                <c:pt idx="169">
                  <c:v>65.634871615667151</c:v>
                </c:pt>
                <c:pt idx="170">
                  <c:v>65.647582494936287</c:v>
                </c:pt>
                <c:pt idx="171">
                  <c:v>65.428928200091491</c:v>
                </c:pt>
                <c:pt idx="172">
                  <c:v>65.51354631675639</c:v>
                </c:pt>
                <c:pt idx="173">
                  <c:v>65.50615529810436</c:v>
                </c:pt>
                <c:pt idx="174">
                  <c:v>65.392248206199966</c:v>
                </c:pt>
                <c:pt idx="175">
                  <c:v>65.417351686733667</c:v>
                </c:pt>
                <c:pt idx="176">
                  <c:v>65.404792131886339</c:v>
                </c:pt>
                <c:pt idx="177">
                  <c:v>65.457761349646333</c:v>
                </c:pt>
                <c:pt idx="178">
                  <c:v>65.401316495971145</c:v>
                </c:pt>
                <c:pt idx="179">
                  <c:v>65.422015086645047</c:v>
                </c:pt>
                <c:pt idx="180">
                  <c:v>65.43267669910729</c:v>
                </c:pt>
                <c:pt idx="181">
                  <c:v>65.419639554375948</c:v>
                </c:pt>
                <c:pt idx="182">
                  <c:v>65.572937441372062</c:v>
                </c:pt>
                <c:pt idx="183">
                  <c:v>65.615406864967383</c:v>
                </c:pt>
                <c:pt idx="184">
                  <c:v>65.652544376270356</c:v>
                </c:pt>
                <c:pt idx="185">
                  <c:v>65.840452641901763</c:v>
                </c:pt>
                <c:pt idx="186">
                  <c:v>66.102766226899945</c:v>
                </c:pt>
                <c:pt idx="187">
                  <c:v>66.105710982302028</c:v>
                </c:pt>
                <c:pt idx="188">
                  <c:v>66.024028533619003</c:v>
                </c:pt>
                <c:pt idx="189">
                  <c:v>66.050500798580401</c:v>
                </c:pt>
                <c:pt idx="190">
                  <c:v>66.325606165472408</c:v>
                </c:pt>
                <c:pt idx="191">
                  <c:v>66.524227348440704</c:v>
                </c:pt>
                <c:pt idx="192">
                  <c:v>66.583518997284628</c:v>
                </c:pt>
                <c:pt idx="193">
                  <c:v>66.598487114777726</c:v>
                </c:pt>
                <c:pt idx="194">
                  <c:v>66.605078929645771</c:v>
                </c:pt>
              </c:numCache>
            </c:numRef>
          </c:val>
          <c:smooth val="0"/>
        </c:ser>
        <c:dLbls>
          <c:showLegendKey val="0"/>
          <c:showVal val="0"/>
          <c:showCatName val="0"/>
          <c:showSerName val="0"/>
          <c:showPercent val="0"/>
          <c:showBubbleSize val="0"/>
        </c:dLbls>
        <c:marker val="1"/>
        <c:smooth val="0"/>
        <c:axId val="76078464"/>
        <c:axId val="75453568"/>
      </c:lineChart>
      <c:catAx>
        <c:axId val="76078464"/>
        <c:scaling>
          <c:orientation val="minMax"/>
        </c:scaling>
        <c:delete val="0"/>
        <c:axPos val="b"/>
        <c:numFmt formatCode="General" sourceLinked="1"/>
        <c:majorTickMark val="out"/>
        <c:minorTickMark val="none"/>
        <c:tickLblPos val="nextTo"/>
        <c:txPr>
          <a:bodyPr rot="0" vert="horz"/>
          <a:lstStyle/>
          <a:p>
            <a:pPr>
              <a:defRPr sz="800" b="0" i="0" u="none" strike="noStrike" baseline="0">
                <a:solidFill>
                  <a:srgbClr val="000000"/>
                </a:solidFill>
                <a:latin typeface="Calibri"/>
                <a:ea typeface="Calibri"/>
                <a:cs typeface="Calibri"/>
              </a:defRPr>
            </a:pPr>
            <a:endParaRPr lang="en-US"/>
          </a:p>
        </c:txPr>
        <c:crossAx val="75453568"/>
        <c:crosses val="autoZero"/>
        <c:auto val="1"/>
        <c:lblAlgn val="ctr"/>
        <c:lblOffset val="100"/>
        <c:tickLblSkip val="2"/>
        <c:tickMarkSkip val="12"/>
        <c:noMultiLvlLbl val="0"/>
      </c:catAx>
      <c:valAx>
        <c:axId val="75453568"/>
        <c:scaling>
          <c:orientation val="minMax"/>
          <c:max val="82"/>
          <c:min val="60"/>
        </c:scaling>
        <c:delete val="0"/>
        <c:axPos val="l"/>
        <c:title>
          <c:tx>
            <c:rich>
              <a:bodyPr rot="-5400000" vert="horz"/>
              <a:lstStyle/>
              <a:p>
                <a:pPr>
                  <a:defRPr sz="1050"/>
                </a:pPr>
                <a:r>
                  <a:rPr lang="en-US" sz="1050"/>
                  <a:t>Percentage of 16-64 population</a:t>
                </a:r>
              </a:p>
            </c:rich>
          </c:tx>
          <c:layout>
            <c:manualLayout>
              <c:xMode val="edge"/>
              <c:yMode val="edge"/>
              <c:x val="1.3105494166170404E-2"/>
              <c:y val="8.3034349992588699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76078464"/>
        <c:crosses val="autoZero"/>
        <c:crossBetween val="between"/>
        <c:majorUnit val="2"/>
      </c:valAx>
      <c:spPr>
        <a:noFill/>
      </c:spPr>
    </c:plotArea>
    <c:legend>
      <c:legendPos val="b"/>
      <c:layout>
        <c:manualLayout>
          <c:xMode val="edge"/>
          <c:yMode val="edge"/>
          <c:x val="5.9970444870861728E-2"/>
          <c:y val="0.8560173296567386"/>
          <c:w val="0.9"/>
          <c:h val="7.8436783460179363E-2"/>
        </c:manualLayout>
      </c:layout>
      <c:overlay val="0"/>
      <c:txPr>
        <a:bodyPr/>
        <a:lstStyle/>
        <a:p>
          <a:pPr>
            <a:defRPr sz="900" b="0" i="0" u="none" strike="noStrike" baseline="0">
              <a:solidFill>
                <a:srgbClr val="000000"/>
              </a:solidFill>
              <a:latin typeface="Calibri"/>
              <a:ea typeface="Calibri"/>
              <a:cs typeface="Calibri"/>
            </a:defRPr>
          </a:pPr>
          <a:endParaRPr lang="en-US"/>
        </a:p>
      </c:txPr>
    </c:legend>
    <c:plotVisOnly val="1"/>
    <c:dispBlanksAs val="gap"/>
    <c:showDLblsOverMax val="0"/>
  </c:chart>
  <c:spPr>
    <a:noFill/>
    <a:ln>
      <a:noFill/>
    </a:ln>
  </c:spPr>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ndard"/>
        <c:varyColors val="0"/>
        <c:ser>
          <c:idx val="0"/>
          <c:order val="0"/>
          <c:spPr>
            <a:solidFill>
              <a:schemeClr val="accent1">
                <a:lumMod val="60000"/>
                <a:lumOff val="40000"/>
              </a:schemeClr>
            </a:solidFill>
          </c:spPr>
          <c:dLbls>
            <c:dLbl>
              <c:idx val="0"/>
              <c:layout>
                <c:manualLayout>
                  <c:x val="8.3333333333333332E-3"/>
                  <c:y val="-0.27314814814814814"/>
                </c:manualLayout>
              </c:layout>
              <c:tx>
                <c:rich>
                  <a:bodyPr/>
                  <a:lstStyle/>
                  <a:p>
                    <a:r>
                      <a:rPr lang="en-US" sz="900" dirty="0" smtClean="0"/>
                      <a:t>187,700</a:t>
                    </a:r>
                    <a:endParaRPr lang="en-US" dirty="0"/>
                  </a:p>
                </c:rich>
              </c:tx>
              <c:showLegendKey val="0"/>
              <c:showVal val="1"/>
              <c:showCatName val="0"/>
              <c:showSerName val="0"/>
              <c:showPercent val="0"/>
              <c:showBubbleSize val="0"/>
            </c:dLbl>
            <c:dLbl>
              <c:idx val="1"/>
              <c:delete val="1"/>
            </c:dLbl>
            <c:dLbl>
              <c:idx val="2"/>
              <c:delete val="1"/>
            </c:dLbl>
            <c:dLbl>
              <c:idx val="3"/>
              <c:delete val="1"/>
            </c:dLbl>
            <c:dLbl>
              <c:idx val="4"/>
              <c:layout>
                <c:manualLayout>
                  <c:x val="-2.7777777777777779E-3"/>
                  <c:y val="-0.43981481481481483"/>
                </c:manualLayout>
              </c:layout>
              <c:tx>
                <c:rich>
                  <a:bodyPr/>
                  <a:lstStyle/>
                  <a:p>
                    <a:r>
                      <a:rPr lang="en-US" sz="900" dirty="0" smtClean="0"/>
                      <a:t>207,400</a:t>
                    </a:r>
                    <a:endParaRPr lang="en-US" dirty="0"/>
                  </a:p>
                </c:rich>
              </c:tx>
              <c:showLegendKey val="0"/>
              <c:showVal val="1"/>
              <c:showCatName val="0"/>
              <c:showSerName val="0"/>
              <c:showPercent val="0"/>
              <c:showBubbleSize val="0"/>
            </c:dLbl>
            <c:txPr>
              <a:bodyPr/>
              <a:lstStyle/>
              <a:p>
                <a:pPr>
                  <a:defRPr sz="900" b="1">
                    <a:solidFill>
                      <a:schemeClr val="accent1">
                        <a:lumMod val="50000"/>
                      </a:schemeClr>
                    </a:solidFill>
                  </a:defRPr>
                </a:pPr>
                <a:endParaRPr lang="en-US"/>
              </a:p>
            </c:txPr>
            <c:showLegendKey val="0"/>
            <c:showVal val="1"/>
            <c:showCatName val="0"/>
            <c:showSerName val="0"/>
            <c:showPercent val="0"/>
            <c:showBubbleSize val="0"/>
            <c:showLeaderLines val="0"/>
          </c:dLbls>
          <c:cat>
            <c:numRef>
              <c:f>Sheet1!$A$492:$A$496</c:f>
              <c:numCache>
                <c:formatCode>General</c:formatCode>
                <c:ptCount val="5"/>
                <c:pt idx="0">
                  <c:v>2008</c:v>
                </c:pt>
                <c:pt idx="1">
                  <c:v>2009</c:v>
                </c:pt>
                <c:pt idx="2">
                  <c:v>2010</c:v>
                </c:pt>
                <c:pt idx="3">
                  <c:v>2011</c:v>
                </c:pt>
                <c:pt idx="4">
                  <c:v>2012</c:v>
                </c:pt>
              </c:numCache>
            </c:numRef>
          </c:cat>
          <c:val>
            <c:numRef>
              <c:f>Sheet1!$C$492:$C$496</c:f>
              <c:numCache>
                <c:formatCode>General</c:formatCode>
                <c:ptCount val="5"/>
                <c:pt idx="0">
                  <c:v>187667</c:v>
                </c:pt>
                <c:pt idx="1">
                  <c:v>181757</c:v>
                </c:pt>
                <c:pt idx="2">
                  <c:v>184966</c:v>
                </c:pt>
                <c:pt idx="3">
                  <c:v>198873</c:v>
                </c:pt>
                <c:pt idx="4">
                  <c:v>207353</c:v>
                </c:pt>
              </c:numCache>
            </c:numRef>
          </c:val>
        </c:ser>
        <c:dLbls>
          <c:showLegendKey val="0"/>
          <c:showVal val="0"/>
          <c:showCatName val="0"/>
          <c:showSerName val="0"/>
          <c:showPercent val="0"/>
          <c:showBubbleSize val="0"/>
        </c:dLbls>
        <c:axId val="80477184"/>
        <c:axId val="80085760"/>
      </c:areaChart>
      <c:catAx>
        <c:axId val="80477184"/>
        <c:scaling>
          <c:orientation val="minMax"/>
        </c:scaling>
        <c:delete val="0"/>
        <c:axPos val="b"/>
        <c:numFmt formatCode="General" sourceLinked="1"/>
        <c:majorTickMark val="none"/>
        <c:minorTickMark val="none"/>
        <c:tickLblPos val="nextTo"/>
        <c:txPr>
          <a:bodyPr/>
          <a:lstStyle/>
          <a:p>
            <a:pPr>
              <a:defRPr sz="1050" b="1">
                <a:solidFill>
                  <a:schemeClr val="accent1">
                    <a:lumMod val="50000"/>
                  </a:schemeClr>
                </a:solidFill>
              </a:defRPr>
            </a:pPr>
            <a:endParaRPr lang="en-US"/>
          </a:p>
        </c:txPr>
        <c:crossAx val="80085760"/>
        <c:crosses val="autoZero"/>
        <c:auto val="1"/>
        <c:lblAlgn val="ctr"/>
        <c:lblOffset val="100"/>
        <c:tickLblSkip val="4"/>
        <c:tickMarkSkip val="1"/>
        <c:noMultiLvlLbl val="0"/>
      </c:catAx>
      <c:valAx>
        <c:axId val="80085760"/>
        <c:scaling>
          <c:orientation val="minMax"/>
        </c:scaling>
        <c:delete val="1"/>
        <c:axPos val="l"/>
        <c:numFmt formatCode="General" sourceLinked="1"/>
        <c:majorTickMark val="out"/>
        <c:minorTickMark val="none"/>
        <c:tickLblPos val="nextTo"/>
        <c:crossAx val="80477184"/>
        <c:crosses val="autoZero"/>
        <c:crossBetween val="midCat"/>
      </c:valAx>
    </c:plotArea>
    <c:plotVisOnly val="1"/>
    <c:dispBlanksAs val="zero"/>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151910375667925"/>
          <c:y val="0.12131962671332749"/>
          <c:w val="0.80680038826238609"/>
          <c:h val="0.67936716243802853"/>
        </c:manualLayout>
      </c:layout>
      <c:barChart>
        <c:barDir val="bar"/>
        <c:grouping val="clustered"/>
        <c:varyColors val="0"/>
        <c:ser>
          <c:idx val="0"/>
          <c:order val="0"/>
          <c:invertIfNegative val="0"/>
          <c:dLbls>
            <c:numFmt formatCode="#,##0," sourceLinked="0"/>
            <c:showLegendKey val="0"/>
            <c:showVal val="1"/>
            <c:showCatName val="0"/>
            <c:showSerName val="0"/>
            <c:showPercent val="0"/>
            <c:showBubbleSize val="0"/>
            <c:showLeaderLines val="0"/>
          </c:dLbls>
          <c:cat>
            <c:strRef>
              <c:f>'[1]APS Jul11-Jun12'!$A$117:$A$121</c:f>
              <c:strCache>
                <c:ptCount val="5"/>
                <c:pt idx="0">
                  <c:v>16-24</c:v>
                </c:pt>
                <c:pt idx="1">
                  <c:v>25-34</c:v>
                </c:pt>
                <c:pt idx="2">
                  <c:v>35-49</c:v>
                </c:pt>
                <c:pt idx="3">
                  <c:v>50-64</c:v>
                </c:pt>
                <c:pt idx="4">
                  <c:v>65+</c:v>
                </c:pt>
              </c:strCache>
            </c:strRef>
          </c:cat>
          <c:val>
            <c:numRef>
              <c:f>Sheet1!$D$100:$D$104</c:f>
              <c:numCache>
                <c:formatCode>General</c:formatCode>
                <c:ptCount val="5"/>
                <c:pt idx="0">
                  <c:v>12608</c:v>
                </c:pt>
                <c:pt idx="1">
                  <c:v>44603</c:v>
                </c:pt>
                <c:pt idx="2">
                  <c:v>111224</c:v>
                </c:pt>
                <c:pt idx="3">
                  <c:v>106359</c:v>
                </c:pt>
                <c:pt idx="4">
                  <c:v>26920</c:v>
                </c:pt>
              </c:numCache>
            </c:numRef>
          </c:val>
        </c:ser>
        <c:dLbls>
          <c:showLegendKey val="0"/>
          <c:showVal val="0"/>
          <c:showCatName val="0"/>
          <c:showSerName val="0"/>
          <c:showPercent val="0"/>
          <c:showBubbleSize val="0"/>
        </c:dLbls>
        <c:gapWidth val="150"/>
        <c:axId val="80438016"/>
        <c:axId val="80439552"/>
      </c:barChart>
      <c:catAx>
        <c:axId val="80438016"/>
        <c:scaling>
          <c:orientation val="maxMin"/>
        </c:scaling>
        <c:delete val="0"/>
        <c:axPos val="l"/>
        <c:majorTickMark val="out"/>
        <c:minorTickMark val="none"/>
        <c:tickLblPos val="nextTo"/>
        <c:crossAx val="80439552"/>
        <c:crosses val="autoZero"/>
        <c:auto val="1"/>
        <c:lblAlgn val="ctr"/>
        <c:lblOffset val="100"/>
        <c:noMultiLvlLbl val="0"/>
      </c:catAx>
      <c:valAx>
        <c:axId val="80439552"/>
        <c:scaling>
          <c:orientation val="minMax"/>
        </c:scaling>
        <c:delete val="0"/>
        <c:axPos val="t"/>
        <c:title>
          <c:tx>
            <c:rich>
              <a:bodyPr rot="0" vert="horz"/>
              <a:lstStyle/>
              <a:p>
                <a:pPr>
                  <a:defRPr/>
                </a:pPr>
                <a:r>
                  <a:rPr lang="en-GB" dirty="0"/>
                  <a:t>Level (thousands)</a:t>
                </a:r>
              </a:p>
            </c:rich>
          </c:tx>
          <c:layout>
            <c:manualLayout>
              <c:xMode val="edge"/>
              <c:yMode val="edge"/>
              <c:x val="0.46776509186351706"/>
              <c:y val="0.92592592592592593"/>
            </c:manualLayout>
          </c:layout>
          <c:overlay val="0"/>
        </c:title>
        <c:numFmt formatCode="#,##0," sourceLinked="0"/>
        <c:majorTickMark val="out"/>
        <c:minorTickMark val="none"/>
        <c:tickLblPos val="high"/>
        <c:crossAx val="80438016"/>
        <c:crossesAt val="7"/>
        <c:crossBetween val="between"/>
      </c:valAx>
    </c:plotArea>
    <c:plotVisOnly val="1"/>
    <c:dispBlanksAs val="gap"/>
    <c:showDLblsOverMax val="0"/>
  </c:chart>
  <c:spPr>
    <a:ln>
      <a:noFill/>
    </a:ln>
  </c:sp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dPt>
            <c:idx val="0"/>
            <c:bubble3D val="0"/>
            <c:spPr>
              <a:blipFill>
                <a:blip xmlns:r="http://schemas.openxmlformats.org/officeDocument/2006/relationships" r:embed="rId1"/>
                <a:stretch>
                  <a:fillRect/>
                </a:stretch>
              </a:blipFill>
              <a:ln>
                <a:solidFill>
                  <a:schemeClr val="tx2"/>
                </a:solidFill>
              </a:ln>
            </c:spPr>
          </c:dPt>
          <c:dPt>
            <c:idx val="1"/>
            <c:bubble3D val="0"/>
            <c:explosion val="9"/>
            <c:spPr>
              <a:blipFill>
                <a:blip xmlns:r="http://schemas.openxmlformats.org/officeDocument/2006/relationships" r:embed="rId2"/>
                <a:stretch>
                  <a:fillRect/>
                </a:stretch>
              </a:blipFill>
              <a:ln>
                <a:solidFill>
                  <a:schemeClr val="accent4"/>
                </a:solidFill>
              </a:ln>
            </c:spPr>
          </c:dPt>
          <c:dLbls>
            <c:dLbl>
              <c:idx val="0"/>
              <c:layout>
                <c:manualLayout>
                  <c:x val="-0.2960877670704995"/>
                  <c:y val="-0.26872061632899397"/>
                </c:manualLayout>
              </c:layout>
              <c:showLegendKey val="0"/>
              <c:showVal val="0"/>
              <c:showCatName val="0"/>
              <c:showSerName val="0"/>
              <c:showPercent val="1"/>
              <c:showBubbleSize val="0"/>
            </c:dLbl>
            <c:dLbl>
              <c:idx val="1"/>
              <c:layout>
                <c:manualLayout>
                  <c:x val="0.19236739552250975"/>
                  <c:y val="0.10566455382265522"/>
                </c:manualLayout>
              </c:layout>
              <c:showLegendKey val="0"/>
              <c:showVal val="0"/>
              <c:showCatName val="0"/>
              <c:showSerName val="0"/>
              <c:showPercent val="1"/>
              <c:showBubbleSize val="0"/>
            </c:dLbl>
            <c:txPr>
              <a:bodyPr/>
              <a:lstStyle/>
              <a:p>
                <a:pPr>
                  <a:defRPr sz="1200" b="1">
                    <a:solidFill>
                      <a:schemeClr val="bg1"/>
                    </a:solidFill>
                  </a:defRPr>
                </a:pPr>
                <a:endParaRPr lang="en-US"/>
              </a:p>
            </c:txPr>
            <c:showLegendKey val="0"/>
            <c:showVal val="0"/>
            <c:showCatName val="0"/>
            <c:showSerName val="0"/>
            <c:showPercent val="1"/>
            <c:showBubbleSize val="0"/>
            <c:showLeaderLines val="0"/>
          </c:dLbls>
          <c:val>
            <c:numRef>
              <c:f>(Sheet1!$C$496,Sheet1!$H$496)</c:f>
              <c:numCache>
                <c:formatCode>General</c:formatCode>
                <c:ptCount val="2"/>
                <c:pt idx="0">
                  <c:v>207353</c:v>
                </c:pt>
                <c:pt idx="1">
                  <c:v>94361</c:v>
                </c:pt>
              </c:numCache>
            </c:numRef>
          </c:val>
        </c:ser>
        <c:dLbls>
          <c:showLegendKey val="0"/>
          <c:showVal val="0"/>
          <c:showCatName val="0"/>
          <c:showSerName val="0"/>
          <c:showPercent val="0"/>
          <c:showBubbleSize val="0"/>
          <c:showLeaderLines val="0"/>
        </c:dLbls>
        <c:firstSliceAng val="0"/>
      </c:pieChart>
    </c:plotArea>
    <c:plotVisOnly val="1"/>
    <c:dispBlanksAs val="gap"/>
    <c:showDLblsOverMax val="0"/>
  </c:chart>
  <c:spPr>
    <a:noFill/>
  </c:sp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ndard"/>
        <c:varyColors val="0"/>
        <c:ser>
          <c:idx val="0"/>
          <c:order val="0"/>
          <c:spPr>
            <a:solidFill>
              <a:schemeClr val="accent4">
                <a:lumMod val="60000"/>
                <a:lumOff val="40000"/>
              </a:schemeClr>
            </a:solidFill>
          </c:spPr>
          <c:dLbls>
            <c:dLbl>
              <c:idx val="0"/>
              <c:layout>
                <c:manualLayout>
                  <c:x val="1.2232415902140673E-2"/>
                  <c:y val="-0.34735408891774644"/>
                </c:manualLayout>
              </c:layout>
              <c:tx>
                <c:rich>
                  <a:bodyPr/>
                  <a:lstStyle/>
                  <a:p>
                    <a:r>
                      <a:rPr lang="en-US" b="1" dirty="0"/>
                      <a:t>494,000</a:t>
                    </a:r>
                    <a:endParaRPr lang="en-US" dirty="0"/>
                  </a:p>
                </c:rich>
              </c:tx>
              <c:showLegendKey val="0"/>
              <c:showVal val="1"/>
              <c:showCatName val="0"/>
              <c:showSerName val="0"/>
              <c:showPercent val="0"/>
              <c:showBubbleSize val="0"/>
            </c:dLbl>
            <c:dLbl>
              <c:idx val="1"/>
              <c:delete val="1"/>
            </c:dLbl>
            <c:dLbl>
              <c:idx val="2"/>
              <c:delete val="1"/>
            </c:dLbl>
            <c:dLbl>
              <c:idx val="3"/>
              <c:delete val="1"/>
            </c:dLbl>
            <c:dLbl>
              <c:idx val="4"/>
              <c:layout>
                <c:manualLayout>
                  <c:x val="-3.7454307121114555E-2"/>
                  <c:y val="-0.40429691214324309"/>
                </c:manualLayout>
              </c:layout>
              <c:tx>
                <c:rich>
                  <a:bodyPr/>
                  <a:lstStyle/>
                  <a:p>
                    <a:r>
                      <a:rPr lang="en-US" dirty="0"/>
                      <a:t>521,000</a:t>
                    </a:r>
                  </a:p>
                </c:rich>
              </c:tx>
              <c:showLegendKey val="0"/>
              <c:showVal val="1"/>
              <c:showCatName val="0"/>
              <c:showSerName val="0"/>
              <c:showPercent val="0"/>
              <c:showBubbleSize val="0"/>
            </c:dLbl>
            <c:dLbl>
              <c:idx val="5"/>
              <c:layout>
                <c:manualLayout>
                  <c:x val="-1.2232415902140673E-2"/>
                  <c:y val="-0.40524643707070418"/>
                </c:manualLayout>
              </c:layout>
              <c:tx>
                <c:rich>
                  <a:bodyPr/>
                  <a:lstStyle/>
                  <a:p>
                    <a:r>
                      <a:rPr lang="en-US" dirty="0"/>
                      <a:t>510,000</a:t>
                    </a:r>
                  </a:p>
                </c:rich>
              </c:tx>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0"/>
          </c:dLbls>
          <c:cat>
            <c:numRef>
              <c:f>('Emp patterns'!$A$91,'Emp patterns'!$A$103,'Emp patterns'!$A$115,'Emp patterns'!$A$127,'Emp patterns'!$A$139,'Emp patterns'!$A$151)</c:f>
              <c:numCache>
                <c:formatCode>General</c:formatCode>
                <c:ptCount val="6"/>
                <c:pt idx="0">
                  <c:v>2008</c:v>
                </c:pt>
                <c:pt idx="1">
                  <c:v>2009</c:v>
                </c:pt>
                <c:pt idx="2">
                  <c:v>2010</c:v>
                </c:pt>
                <c:pt idx="3">
                  <c:v>2011</c:v>
                </c:pt>
                <c:pt idx="4">
                  <c:v>2012</c:v>
                </c:pt>
                <c:pt idx="5">
                  <c:v>2013</c:v>
                </c:pt>
              </c:numCache>
            </c:numRef>
          </c:cat>
          <c:val>
            <c:numRef>
              <c:f>('Emp patterns'!$D$91,'Emp patterns'!$D$103,'Emp patterns'!$D$115,'Emp patterns'!$D$127,'Emp patterns'!$D$139,'Emp patterns'!$D$151)</c:f>
              <c:numCache>
                <c:formatCode>#,##0,</c:formatCode>
                <c:ptCount val="6"/>
                <c:pt idx="0">
                  <c:v>493935</c:v>
                </c:pt>
                <c:pt idx="1">
                  <c:v>496137</c:v>
                </c:pt>
                <c:pt idx="2">
                  <c:v>508986</c:v>
                </c:pt>
                <c:pt idx="3">
                  <c:v>510272</c:v>
                </c:pt>
                <c:pt idx="4">
                  <c:v>521237</c:v>
                </c:pt>
                <c:pt idx="5">
                  <c:v>509568</c:v>
                </c:pt>
              </c:numCache>
            </c:numRef>
          </c:val>
        </c:ser>
        <c:dLbls>
          <c:showLegendKey val="0"/>
          <c:showVal val="0"/>
          <c:showCatName val="0"/>
          <c:showSerName val="0"/>
          <c:showPercent val="0"/>
          <c:showBubbleSize val="0"/>
        </c:dLbls>
        <c:axId val="80558720"/>
        <c:axId val="80568704"/>
      </c:areaChart>
      <c:catAx>
        <c:axId val="80558720"/>
        <c:scaling>
          <c:orientation val="minMax"/>
        </c:scaling>
        <c:delete val="0"/>
        <c:axPos val="b"/>
        <c:numFmt formatCode="General" sourceLinked="1"/>
        <c:majorTickMark val="out"/>
        <c:minorTickMark val="none"/>
        <c:tickLblPos val="nextTo"/>
        <c:crossAx val="80568704"/>
        <c:crosses val="autoZero"/>
        <c:auto val="1"/>
        <c:lblAlgn val="ctr"/>
        <c:lblOffset val="100"/>
        <c:noMultiLvlLbl val="0"/>
      </c:catAx>
      <c:valAx>
        <c:axId val="80568704"/>
        <c:scaling>
          <c:orientation val="minMax"/>
          <c:min val="400000"/>
        </c:scaling>
        <c:delete val="0"/>
        <c:axPos val="l"/>
        <c:majorGridlines>
          <c:spPr>
            <a:ln>
              <a:noFill/>
            </a:ln>
          </c:spPr>
        </c:majorGridlines>
        <c:numFmt formatCode="#,##0," sourceLinked="1"/>
        <c:majorTickMark val="out"/>
        <c:minorTickMark val="none"/>
        <c:tickLblPos val="none"/>
        <c:spPr>
          <a:ln>
            <a:noFill/>
          </a:ln>
        </c:spPr>
        <c:crossAx val="80558720"/>
        <c:crosses val="autoZero"/>
        <c:crossBetween val="midCat"/>
      </c:valAx>
    </c:plotArea>
    <c:plotVisOnly val="1"/>
    <c:dispBlanksAs val="zero"/>
    <c:showDLblsOverMax val="0"/>
  </c:chart>
  <c:txPr>
    <a:bodyPr/>
    <a:lstStyle/>
    <a:p>
      <a:pPr>
        <a:defRPr>
          <a:solidFill>
            <a:schemeClr val="accent4">
              <a:lumMod val="50000"/>
            </a:schemeClr>
          </a:solidFill>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ndard"/>
        <c:varyColors val="0"/>
        <c:ser>
          <c:idx val="0"/>
          <c:order val="0"/>
          <c:spPr>
            <a:solidFill>
              <a:schemeClr val="accent1">
                <a:lumMod val="40000"/>
                <a:lumOff val="60000"/>
              </a:schemeClr>
            </a:solidFill>
          </c:spPr>
          <c:dLbls>
            <c:dLbl>
              <c:idx val="0"/>
              <c:layout>
                <c:manualLayout>
                  <c:x val="8.3333333333333332E-3"/>
                  <c:y val="-0.29166666666666669"/>
                </c:manualLayout>
              </c:layout>
              <c:tx>
                <c:rich>
                  <a:bodyPr/>
                  <a:lstStyle/>
                  <a:p>
                    <a:r>
                      <a:rPr lang="en-US" b="1" dirty="0"/>
                      <a:t>144,000</a:t>
                    </a:r>
                    <a:endParaRPr lang="en-US" dirty="0"/>
                  </a:p>
                </c:rich>
              </c:tx>
              <c:showLegendKey val="0"/>
              <c:showVal val="1"/>
              <c:showCatName val="0"/>
              <c:showSerName val="0"/>
              <c:showPercent val="0"/>
              <c:showBubbleSize val="0"/>
            </c:dLbl>
            <c:dLbl>
              <c:idx val="1"/>
              <c:delete val="1"/>
            </c:dLbl>
            <c:dLbl>
              <c:idx val="2"/>
              <c:delete val="1"/>
            </c:dLbl>
            <c:dLbl>
              <c:idx val="3"/>
              <c:delete val="1"/>
            </c:dLbl>
            <c:dLbl>
              <c:idx val="4"/>
              <c:delete val="1"/>
            </c:dLbl>
            <c:dLbl>
              <c:idx val="5"/>
              <c:layout>
                <c:manualLayout>
                  <c:x val="-0.05"/>
                  <c:y val="-0.41666666666666663"/>
                </c:manualLayout>
              </c:layout>
              <c:tx>
                <c:rich>
                  <a:bodyPr/>
                  <a:lstStyle/>
                  <a:p>
                    <a:r>
                      <a:rPr lang="en-US" b="1" dirty="0"/>
                      <a:t>188,000</a:t>
                    </a:r>
                    <a:endParaRPr lang="en-US" dirty="0"/>
                  </a:p>
                </c:rich>
              </c:tx>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0"/>
          </c:dLbls>
          <c:cat>
            <c:numRef>
              <c:f>('Emp patterns'!$A$91,'Emp patterns'!$A$103,'Emp patterns'!$A$115,'Emp patterns'!$A$127,'Emp patterns'!$A$139,'Emp patterns'!$A$151)</c:f>
              <c:numCache>
                <c:formatCode>General</c:formatCode>
                <c:ptCount val="6"/>
                <c:pt idx="0">
                  <c:v>2008</c:v>
                </c:pt>
                <c:pt idx="1">
                  <c:v>2009</c:v>
                </c:pt>
                <c:pt idx="2">
                  <c:v>2010</c:v>
                </c:pt>
                <c:pt idx="3">
                  <c:v>2011</c:v>
                </c:pt>
                <c:pt idx="4">
                  <c:v>2012</c:v>
                </c:pt>
                <c:pt idx="5">
                  <c:v>2013</c:v>
                </c:pt>
              </c:numCache>
            </c:numRef>
          </c:cat>
          <c:val>
            <c:numRef>
              <c:f>('Emp patterns'!$C$91,'Emp patterns'!$C$103,'Emp patterns'!$C$115,'Emp patterns'!$C$127,'Emp patterns'!$C$139,'Emp patterns'!$C$151)</c:f>
              <c:numCache>
                <c:formatCode>#,##0,</c:formatCode>
                <c:ptCount val="6"/>
                <c:pt idx="0">
                  <c:v>143671</c:v>
                </c:pt>
                <c:pt idx="1">
                  <c:v>141591</c:v>
                </c:pt>
                <c:pt idx="2">
                  <c:v>142686</c:v>
                </c:pt>
                <c:pt idx="3">
                  <c:v>169500</c:v>
                </c:pt>
                <c:pt idx="4">
                  <c:v>174026</c:v>
                </c:pt>
                <c:pt idx="5">
                  <c:v>187762</c:v>
                </c:pt>
              </c:numCache>
            </c:numRef>
          </c:val>
        </c:ser>
        <c:dLbls>
          <c:showLegendKey val="0"/>
          <c:showVal val="0"/>
          <c:showCatName val="0"/>
          <c:showSerName val="0"/>
          <c:showPercent val="0"/>
          <c:showBubbleSize val="0"/>
        </c:dLbls>
        <c:axId val="80150528"/>
        <c:axId val="80152064"/>
      </c:areaChart>
      <c:catAx>
        <c:axId val="80150528"/>
        <c:scaling>
          <c:orientation val="minMax"/>
        </c:scaling>
        <c:delete val="0"/>
        <c:axPos val="b"/>
        <c:numFmt formatCode="General" sourceLinked="1"/>
        <c:majorTickMark val="none"/>
        <c:minorTickMark val="none"/>
        <c:tickLblPos val="nextTo"/>
        <c:crossAx val="80152064"/>
        <c:crosses val="autoZero"/>
        <c:auto val="1"/>
        <c:lblAlgn val="ctr"/>
        <c:lblOffset val="100"/>
        <c:noMultiLvlLbl val="0"/>
      </c:catAx>
      <c:valAx>
        <c:axId val="80152064"/>
        <c:scaling>
          <c:orientation val="minMax"/>
          <c:min val="50000"/>
        </c:scaling>
        <c:delete val="0"/>
        <c:axPos val="l"/>
        <c:majorGridlines>
          <c:spPr>
            <a:ln>
              <a:noFill/>
            </a:ln>
          </c:spPr>
        </c:majorGridlines>
        <c:numFmt formatCode="#,##0," sourceLinked="1"/>
        <c:majorTickMark val="none"/>
        <c:minorTickMark val="none"/>
        <c:tickLblPos val="none"/>
        <c:spPr>
          <a:ln>
            <a:noFill/>
          </a:ln>
        </c:spPr>
        <c:crossAx val="80150528"/>
        <c:crosses val="autoZero"/>
        <c:crossBetween val="midCat"/>
      </c:valAx>
    </c:plotArea>
    <c:plotVisOnly val="1"/>
    <c:dispBlanksAs val="zero"/>
    <c:showDLblsOverMax val="0"/>
  </c:chart>
  <c:txPr>
    <a:bodyPr/>
    <a:lstStyle/>
    <a:p>
      <a:pPr>
        <a:defRPr sz="1100">
          <a:solidFill>
            <a:schemeClr val="accent1">
              <a:lumMod val="75000"/>
            </a:schemeClr>
          </a:solidFill>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55143076281003"/>
          <c:y val="0.12131962671332749"/>
          <c:w val="0.84396326820967926"/>
          <c:h val="0.64919129552250954"/>
        </c:manualLayout>
      </c:layout>
      <c:barChart>
        <c:barDir val="bar"/>
        <c:grouping val="clustered"/>
        <c:varyColors val="0"/>
        <c:dLbls>
          <c:showLegendKey val="0"/>
          <c:showVal val="0"/>
          <c:showCatName val="0"/>
          <c:showSerName val="0"/>
          <c:showPercent val="0"/>
          <c:showBubbleSize val="0"/>
        </c:dLbls>
        <c:gapWidth val="150"/>
        <c:axId val="80179200"/>
        <c:axId val="80180736"/>
      </c:barChart>
      <c:catAx>
        <c:axId val="80179200"/>
        <c:scaling>
          <c:orientation val="maxMin"/>
        </c:scaling>
        <c:delete val="0"/>
        <c:axPos val="l"/>
        <c:majorTickMark val="out"/>
        <c:minorTickMark val="none"/>
        <c:tickLblPos val="nextTo"/>
        <c:crossAx val="80180736"/>
        <c:crosses val="autoZero"/>
        <c:auto val="1"/>
        <c:lblAlgn val="ctr"/>
        <c:lblOffset val="100"/>
        <c:noMultiLvlLbl val="0"/>
      </c:catAx>
      <c:valAx>
        <c:axId val="80180736"/>
        <c:scaling>
          <c:orientation val="minMax"/>
        </c:scaling>
        <c:delete val="0"/>
        <c:axPos val="t"/>
        <c:title>
          <c:tx>
            <c:rich>
              <a:bodyPr rot="0" vert="horz"/>
              <a:lstStyle/>
              <a:p>
                <a:pPr>
                  <a:defRPr/>
                </a:pPr>
                <a:r>
                  <a:rPr lang="en-GB" dirty="0"/>
                  <a:t>Level (thousands)</a:t>
                </a:r>
              </a:p>
            </c:rich>
          </c:tx>
          <c:layout>
            <c:manualLayout>
              <c:xMode val="edge"/>
              <c:yMode val="edge"/>
              <c:x val="0.39909970193460581"/>
              <c:y val="0.88712861540968135"/>
            </c:manualLayout>
          </c:layout>
          <c:overlay val="0"/>
        </c:title>
        <c:numFmt formatCode="#,##0," sourceLinked="0"/>
        <c:majorTickMark val="out"/>
        <c:minorTickMark val="none"/>
        <c:tickLblPos val="high"/>
        <c:crossAx val="80179200"/>
        <c:crossesAt val="7"/>
        <c:crossBetween val="between"/>
      </c:valAx>
      <c:spPr>
        <a:noFill/>
        <a:ln>
          <a:noFill/>
        </a:ln>
      </c:spPr>
    </c:plotArea>
    <c:plotVisOnly val="1"/>
    <c:dispBlanksAs val="gap"/>
    <c:showDLblsOverMax val="0"/>
  </c:chart>
  <c:spPr>
    <a:ln>
      <a:noFill/>
    </a:ln>
  </c:sp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6168006376753344E-2"/>
          <c:y val="9.7511858529225989E-2"/>
          <c:w val="0.47802625044757274"/>
          <c:h val="0.8326195683872849"/>
        </c:manualLayout>
      </c:layout>
      <c:bubbleChart>
        <c:varyColors val="0"/>
        <c:dLbls>
          <c:showLegendKey val="0"/>
          <c:showVal val="0"/>
          <c:showCatName val="0"/>
          <c:showSerName val="0"/>
          <c:showPercent val="0"/>
          <c:showBubbleSize val="0"/>
        </c:dLbls>
        <c:bubbleScale val="100"/>
        <c:showNegBubbles val="0"/>
        <c:axId val="80208640"/>
        <c:axId val="80210176"/>
      </c:bubbleChart>
      <c:valAx>
        <c:axId val="80208640"/>
        <c:scaling>
          <c:orientation val="minMax"/>
          <c:max val="1.05"/>
          <c:min val="0.95000000000000007"/>
        </c:scaling>
        <c:delete val="1"/>
        <c:axPos val="t"/>
        <c:numFmt formatCode="General" sourceLinked="1"/>
        <c:majorTickMark val="none"/>
        <c:minorTickMark val="none"/>
        <c:tickLblPos val="none"/>
        <c:crossAx val="80210176"/>
        <c:crosses val="autoZero"/>
        <c:crossBetween val="midCat"/>
      </c:valAx>
      <c:valAx>
        <c:axId val="80210176"/>
        <c:scaling>
          <c:orientation val="maxMin"/>
          <c:min val="5"/>
        </c:scaling>
        <c:delete val="0"/>
        <c:axPos val="l"/>
        <c:majorGridlines>
          <c:spPr>
            <a:ln>
              <a:noFill/>
            </a:ln>
          </c:spPr>
        </c:majorGridlines>
        <c:numFmt formatCode="General" sourceLinked="1"/>
        <c:majorTickMark val="none"/>
        <c:minorTickMark val="none"/>
        <c:tickLblPos val="none"/>
        <c:spPr>
          <a:ln>
            <a:noFill/>
          </a:ln>
        </c:spPr>
        <c:crossAx val="80208640"/>
        <c:crosses val="autoZero"/>
        <c:crossBetween val="midCat"/>
      </c:valAx>
      <c:spPr>
        <a:noFill/>
        <a:ln>
          <a:noFill/>
        </a:ln>
      </c:spPr>
    </c:plotArea>
    <c:plotVisOnly val="1"/>
    <c:dispBlanksAs val="gap"/>
    <c:showDLblsOverMax val="0"/>
  </c:chart>
  <c:spPr>
    <a:ln>
      <a:noFill/>
    </a:ln>
  </c:sp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6959389442313947E-2"/>
          <c:y val="1.1397245613658114E-2"/>
          <c:w val="0.91304072184812957"/>
          <c:h val="0.8972404151333907"/>
        </c:manualLayout>
      </c:layout>
      <c:pieChart>
        <c:varyColors val="1"/>
        <c:dLbls>
          <c:showLegendKey val="0"/>
          <c:showVal val="0"/>
          <c:showCatName val="0"/>
          <c:showSerName val="0"/>
          <c:showPercent val="0"/>
          <c:showBubbleSize val="0"/>
          <c:showLeaderLines val="1"/>
        </c:dLbls>
        <c:firstSliceAng val="0"/>
      </c:pieChart>
    </c:plotArea>
    <c:plotVisOnly val="1"/>
    <c:dispBlanksAs val="gap"/>
    <c:showDLblsOverMax val="0"/>
  </c:chart>
  <c:spPr>
    <a:noFill/>
    <a:ln>
      <a:noFill/>
    </a:ln>
  </c:sp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122861962063878"/>
          <c:y val="4.2839703045357391E-2"/>
          <c:w val="0.8122601055017552"/>
          <c:h val="0.79144841666585997"/>
        </c:manualLayout>
      </c:layout>
      <c:barChart>
        <c:barDir val="bar"/>
        <c:grouping val="clustered"/>
        <c:varyColors val="0"/>
        <c:ser>
          <c:idx val="0"/>
          <c:order val="0"/>
          <c:tx>
            <c:strRef>
              <c:f>'Emp patterns'!$B$81</c:f>
              <c:strCache>
                <c:ptCount val="1"/>
                <c:pt idx="0">
                  <c:v>Male</c:v>
                </c:pt>
              </c:strCache>
            </c:strRef>
          </c:tx>
          <c:invertIfNegative val="0"/>
          <c:cat>
            <c:strRef>
              <c:f>'Emp patterns'!$A$82:$A$87</c:f>
              <c:strCache>
                <c:ptCount val="6"/>
                <c:pt idx="0">
                  <c:v>Employees</c:v>
                </c:pt>
                <c:pt idx="1">
                  <c:v>Self employed</c:v>
                </c:pt>
                <c:pt idx="2">
                  <c:v>Full-time workers</c:v>
                </c:pt>
                <c:pt idx="3">
                  <c:v>Part-time workers</c:v>
                </c:pt>
                <c:pt idx="4">
                  <c:v>Workers with second jobs</c:v>
                </c:pt>
                <c:pt idx="5">
                  <c:v>Temporary workers</c:v>
                </c:pt>
              </c:strCache>
            </c:strRef>
          </c:cat>
          <c:val>
            <c:numRef>
              <c:f>'Emp patterns'!$B$82:$B$87</c:f>
              <c:numCache>
                <c:formatCode>General</c:formatCode>
                <c:ptCount val="6"/>
                <c:pt idx="0">
                  <c:v>-20398</c:v>
                </c:pt>
                <c:pt idx="1">
                  <c:v>7524</c:v>
                </c:pt>
                <c:pt idx="2">
                  <c:v>-63313</c:v>
                </c:pt>
                <c:pt idx="3">
                  <c:v>44091</c:v>
                </c:pt>
                <c:pt idx="4">
                  <c:v>136</c:v>
                </c:pt>
                <c:pt idx="5">
                  <c:v>18331</c:v>
                </c:pt>
              </c:numCache>
            </c:numRef>
          </c:val>
        </c:ser>
        <c:ser>
          <c:idx val="1"/>
          <c:order val="1"/>
          <c:tx>
            <c:strRef>
              <c:f>'Emp patterns'!$C$81</c:f>
              <c:strCache>
                <c:ptCount val="1"/>
                <c:pt idx="0">
                  <c:v>Female</c:v>
                </c:pt>
              </c:strCache>
            </c:strRef>
          </c:tx>
          <c:spPr>
            <a:solidFill>
              <a:schemeClr val="accent4">
                <a:lumMod val="60000"/>
                <a:lumOff val="40000"/>
              </a:schemeClr>
            </a:solidFill>
          </c:spPr>
          <c:invertIfNegative val="0"/>
          <c:dLbls>
            <c:dLbl>
              <c:idx val="0"/>
              <c:layout>
                <c:manualLayout>
                  <c:x val="3.0555555555555555E-2"/>
                  <c:y val="2.3148148148148234E-2"/>
                </c:manualLayout>
              </c:layout>
              <c:showLegendKey val="0"/>
              <c:showVal val="0"/>
              <c:showCatName val="1"/>
              <c:showSerName val="0"/>
              <c:showPercent val="0"/>
              <c:showBubbleSize val="0"/>
            </c:dLbl>
            <c:dLbl>
              <c:idx val="1"/>
              <c:layout>
                <c:manualLayout>
                  <c:x val="0"/>
                  <c:y val="2.3148148148148147E-2"/>
                </c:manualLayout>
              </c:layout>
              <c:showLegendKey val="0"/>
              <c:showVal val="0"/>
              <c:showCatName val="1"/>
              <c:showSerName val="0"/>
              <c:showPercent val="0"/>
              <c:showBubbleSize val="0"/>
            </c:dLbl>
            <c:dLbl>
              <c:idx val="2"/>
              <c:layout>
                <c:manualLayout>
                  <c:x val="0.20833333333333331"/>
                  <c:y val="9.2592592592592587E-3"/>
                </c:manualLayout>
              </c:layout>
              <c:showLegendKey val="0"/>
              <c:showVal val="0"/>
              <c:showCatName val="1"/>
              <c:showSerName val="0"/>
              <c:showPercent val="0"/>
              <c:showBubbleSize val="0"/>
            </c:dLbl>
            <c:dLbl>
              <c:idx val="3"/>
              <c:layout>
                <c:manualLayout>
                  <c:x val="0.16111111111111112"/>
                  <c:y val="4.6296296296296294E-3"/>
                </c:manualLayout>
              </c:layout>
              <c:showLegendKey val="0"/>
              <c:showVal val="0"/>
              <c:showCatName val="1"/>
              <c:showSerName val="0"/>
              <c:showPercent val="0"/>
              <c:showBubbleSize val="0"/>
            </c:dLbl>
            <c:dLbl>
              <c:idx val="5"/>
              <c:layout>
                <c:manualLayout>
                  <c:x val="5.00000000000001E-2"/>
                  <c:y val="4.6296296296296294E-3"/>
                </c:manualLayout>
              </c:layout>
              <c:showLegendKey val="0"/>
              <c:showVal val="0"/>
              <c:showCatName val="1"/>
              <c:showSerName val="0"/>
              <c:showPercent val="0"/>
              <c:showBubbleSize val="0"/>
            </c:dLbl>
            <c:showLegendKey val="0"/>
            <c:showVal val="0"/>
            <c:showCatName val="1"/>
            <c:showSerName val="0"/>
            <c:showPercent val="0"/>
            <c:showBubbleSize val="0"/>
            <c:showLeaderLines val="0"/>
          </c:dLbls>
          <c:cat>
            <c:strRef>
              <c:f>'Emp patterns'!$A$82:$A$87</c:f>
              <c:strCache>
                <c:ptCount val="6"/>
                <c:pt idx="0">
                  <c:v>Employees</c:v>
                </c:pt>
                <c:pt idx="1">
                  <c:v>Self employed</c:v>
                </c:pt>
                <c:pt idx="2">
                  <c:v>Full-time workers</c:v>
                </c:pt>
                <c:pt idx="3">
                  <c:v>Part-time workers</c:v>
                </c:pt>
                <c:pt idx="4">
                  <c:v>Workers with second jobs</c:v>
                </c:pt>
                <c:pt idx="5">
                  <c:v>Temporary workers</c:v>
                </c:pt>
              </c:strCache>
            </c:strRef>
          </c:cat>
          <c:val>
            <c:numRef>
              <c:f>'Emp patterns'!$C$82:$C$87</c:f>
              <c:numCache>
                <c:formatCode>General</c:formatCode>
                <c:ptCount val="6"/>
                <c:pt idx="0">
                  <c:v>-17862</c:v>
                </c:pt>
                <c:pt idx="1">
                  <c:v>10064</c:v>
                </c:pt>
                <c:pt idx="2">
                  <c:v>-28854</c:v>
                </c:pt>
                <c:pt idx="3">
                  <c:v>15633</c:v>
                </c:pt>
                <c:pt idx="4">
                  <c:v>-7754</c:v>
                </c:pt>
                <c:pt idx="5">
                  <c:v>13349</c:v>
                </c:pt>
              </c:numCache>
            </c:numRef>
          </c:val>
        </c:ser>
        <c:dLbls>
          <c:showLegendKey val="0"/>
          <c:showVal val="0"/>
          <c:showCatName val="0"/>
          <c:showSerName val="0"/>
          <c:showPercent val="0"/>
          <c:showBubbleSize val="0"/>
        </c:dLbls>
        <c:gapWidth val="150"/>
        <c:axId val="80362880"/>
        <c:axId val="80368768"/>
      </c:barChart>
      <c:catAx>
        <c:axId val="80362880"/>
        <c:scaling>
          <c:orientation val="minMax"/>
        </c:scaling>
        <c:delete val="0"/>
        <c:axPos val="l"/>
        <c:majorTickMark val="out"/>
        <c:minorTickMark val="none"/>
        <c:tickLblPos val="none"/>
        <c:crossAx val="80368768"/>
        <c:crosses val="autoZero"/>
        <c:auto val="1"/>
        <c:lblAlgn val="ctr"/>
        <c:lblOffset val="100"/>
        <c:noMultiLvlLbl val="0"/>
      </c:catAx>
      <c:valAx>
        <c:axId val="80368768"/>
        <c:scaling>
          <c:orientation val="minMax"/>
        </c:scaling>
        <c:delete val="0"/>
        <c:axPos val="b"/>
        <c:majorGridlines>
          <c:spPr>
            <a:ln>
              <a:noFill/>
            </a:ln>
          </c:spPr>
        </c:majorGridlines>
        <c:numFmt formatCode="General" sourceLinked="1"/>
        <c:majorTickMark val="out"/>
        <c:minorTickMark val="none"/>
        <c:tickLblPos val="nextTo"/>
        <c:crossAx val="80362880"/>
        <c:crosses val="autoZero"/>
        <c:crossBetween val="between"/>
      </c:valAx>
      <c:spPr>
        <a:noFill/>
        <a:ln w="25400">
          <a:noFill/>
        </a:ln>
        <a:effectLst/>
      </c:spPr>
    </c:plotArea>
    <c:legend>
      <c:legendPos val="b"/>
      <c:layout>
        <c:manualLayout>
          <c:xMode val="edge"/>
          <c:yMode val="edge"/>
          <c:x val="0.4249508625062754"/>
          <c:y val="0.9071864690576692"/>
          <c:w val="0.24066404199475067"/>
          <c:h val="8.3717191601049873E-2"/>
        </c:manualLayout>
      </c:layout>
      <c:overlay val="0"/>
    </c:legend>
    <c:plotVisOnly val="1"/>
    <c:dispBlanksAs val="gap"/>
    <c:showDLblsOverMax val="0"/>
  </c:chart>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dPt>
            <c:idx val="0"/>
            <c:bubble3D val="0"/>
            <c:explosion val="16"/>
          </c:dPt>
          <c:dPt>
            <c:idx val="1"/>
            <c:bubble3D val="0"/>
            <c:spPr>
              <a:solidFill>
                <a:schemeClr val="accent4">
                  <a:lumMod val="60000"/>
                  <a:lumOff val="40000"/>
                </a:schemeClr>
              </a:solidFill>
            </c:spPr>
          </c:dPt>
          <c:dLbls>
            <c:dLbl>
              <c:idx val="0"/>
              <c:layout>
                <c:manualLayout>
                  <c:x val="-0.18395159336968095"/>
                  <c:y val="0.19742815978061121"/>
                </c:manualLayout>
              </c:layout>
              <c:numFmt formatCode="0%" sourceLinked="0"/>
              <c:spPr/>
              <c:txPr>
                <a:bodyPr/>
                <a:lstStyle/>
                <a:p>
                  <a:pPr>
                    <a:defRPr sz="1200" b="1">
                      <a:solidFill>
                        <a:schemeClr val="bg1"/>
                      </a:solidFill>
                    </a:defRPr>
                  </a:pPr>
                  <a:endParaRPr lang="en-US"/>
                </a:p>
              </c:txPr>
              <c:showLegendKey val="0"/>
              <c:showVal val="1"/>
              <c:showCatName val="0"/>
              <c:showSerName val="0"/>
              <c:showPercent val="0"/>
              <c:showBubbleSize val="0"/>
            </c:dLbl>
            <c:dLbl>
              <c:idx val="1"/>
              <c:layout>
                <c:manualLayout>
                  <c:x val="0.21261889274301699"/>
                  <c:y val="-0.25097861479337596"/>
                </c:manualLayout>
              </c:layout>
              <c:numFmt formatCode="0%" sourceLinked="0"/>
              <c:spPr/>
              <c:txPr>
                <a:bodyPr/>
                <a:lstStyle/>
                <a:p>
                  <a:pPr>
                    <a:defRPr sz="1200" b="1">
                      <a:solidFill>
                        <a:schemeClr val="bg1"/>
                      </a:solidFill>
                    </a:defRPr>
                  </a:pPr>
                  <a:endParaRPr lang="en-US"/>
                </a:p>
              </c:txPr>
              <c:showLegendKey val="0"/>
              <c:showVal val="1"/>
              <c:showCatName val="0"/>
              <c:showSerName val="0"/>
              <c:showPercent val="0"/>
              <c:showBubbleSize val="0"/>
            </c:dLbl>
            <c:txPr>
              <a:bodyPr/>
              <a:lstStyle/>
              <a:p>
                <a:pPr>
                  <a:defRPr sz="1200"/>
                </a:pPr>
                <a:endParaRPr lang="en-US"/>
              </a:p>
            </c:txPr>
            <c:showLegendKey val="0"/>
            <c:showVal val="1"/>
            <c:showCatName val="0"/>
            <c:showSerName val="0"/>
            <c:showPercent val="0"/>
            <c:showBubbleSize val="0"/>
            <c:showLeaderLines val="1"/>
          </c:dLbls>
          <c:val>
            <c:numRef>
              <c:f>'Emp patterns'!$C$154:$D$154</c:f>
              <c:numCache>
                <c:formatCode>General</c:formatCode>
                <c:ptCount val="2"/>
                <c:pt idx="0">
                  <c:v>0.26925845725839992</c:v>
                </c:pt>
                <c:pt idx="1">
                  <c:v>0.73074154274160008</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25897096985576"/>
          <c:y val="2.8252405949256341E-2"/>
          <c:w val="0.84106057158393976"/>
          <c:h val="0.68972415371164719"/>
        </c:manualLayout>
      </c:layout>
      <c:lineChart>
        <c:grouping val="standard"/>
        <c:varyColors val="0"/>
        <c:ser>
          <c:idx val="0"/>
          <c:order val="0"/>
          <c:tx>
            <c:strRef>
              <c:f>Data!$A$12</c:f>
              <c:strCache>
                <c:ptCount val="1"/>
                <c:pt idx="0">
                  <c:v>European Union (27 countries)</c:v>
                </c:pt>
              </c:strCache>
            </c:strRef>
          </c:tx>
          <c:marker>
            <c:symbol val="none"/>
          </c:marker>
          <c:cat>
            <c:numRef>
              <c:f>Data!$AL$10:$IU$10</c:f>
              <c:numCache>
                <c:formatCode>General</c:formatCode>
                <c:ptCount val="218"/>
                <c:pt idx="0">
                  <c:v>2000</c:v>
                </c:pt>
                <c:pt idx="12">
                  <c:v>2001</c:v>
                </c:pt>
                <c:pt idx="24">
                  <c:v>2002</c:v>
                </c:pt>
                <c:pt idx="36">
                  <c:v>2003</c:v>
                </c:pt>
                <c:pt idx="48">
                  <c:v>2004</c:v>
                </c:pt>
                <c:pt idx="60">
                  <c:v>2005</c:v>
                </c:pt>
                <c:pt idx="72">
                  <c:v>2006</c:v>
                </c:pt>
                <c:pt idx="84">
                  <c:v>2007</c:v>
                </c:pt>
                <c:pt idx="96">
                  <c:v>2008</c:v>
                </c:pt>
                <c:pt idx="108">
                  <c:v>2009</c:v>
                </c:pt>
                <c:pt idx="120">
                  <c:v>2010</c:v>
                </c:pt>
                <c:pt idx="132">
                  <c:v>2011</c:v>
                </c:pt>
                <c:pt idx="144">
                  <c:v>2012</c:v>
                </c:pt>
                <c:pt idx="156">
                  <c:v>2013</c:v>
                </c:pt>
              </c:numCache>
            </c:numRef>
          </c:cat>
          <c:val>
            <c:numRef>
              <c:f>Data!$AL$12:$GN$12</c:f>
              <c:numCache>
                <c:formatCode>#,##0.0</c:formatCode>
                <c:ptCount val="159"/>
                <c:pt idx="0">
                  <c:v>18</c:v>
                </c:pt>
                <c:pt idx="1">
                  <c:v>18.3</c:v>
                </c:pt>
                <c:pt idx="2">
                  <c:v>18.100000000000001</c:v>
                </c:pt>
                <c:pt idx="3">
                  <c:v>17.600000000000001</c:v>
                </c:pt>
                <c:pt idx="4">
                  <c:v>17.2</c:v>
                </c:pt>
                <c:pt idx="5">
                  <c:v>17.3</c:v>
                </c:pt>
                <c:pt idx="6">
                  <c:v>17.3</c:v>
                </c:pt>
                <c:pt idx="7">
                  <c:v>17.399999999999999</c:v>
                </c:pt>
                <c:pt idx="8">
                  <c:v>17.100000000000001</c:v>
                </c:pt>
                <c:pt idx="9">
                  <c:v>17.3</c:v>
                </c:pt>
                <c:pt idx="10">
                  <c:v>17.399999999999999</c:v>
                </c:pt>
                <c:pt idx="11">
                  <c:v>17</c:v>
                </c:pt>
                <c:pt idx="12">
                  <c:v>17.100000000000001</c:v>
                </c:pt>
                <c:pt idx="13">
                  <c:v>17.399999999999999</c:v>
                </c:pt>
                <c:pt idx="14">
                  <c:v>17.3</c:v>
                </c:pt>
                <c:pt idx="15">
                  <c:v>16.899999999999999</c:v>
                </c:pt>
                <c:pt idx="16">
                  <c:v>16.7</c:v>
                </c:pt>
                <c:pt idx="17">
                  <c:v>17</c:v>
                </c:pt>
                <c:pt idx="18">
                  <c:v>16.899999999999999</c:v>
                </c:pt>
                <c:pt idx="19">
                  <c:v>17.100000000000001</c:v>
                </c:pt>
                <c:pt idx="20">
                  <c:v>17</c:v>
                </c:pt>
                <c:pt idx="21">
                  <c:v>17.5</c:v>
                </c:pt>
                <c:pt idx="22">
                  <c:v>17.7</c:v>
                </c:pt>
                <c:pt idx="23">
                  <c:v>17.600000000000001</c:v>
                </c:pt>
                <c:pt idx="24">
                  <c:v>18</c:v>
                </c:pt>
                <c:pt idx="25">
                  <c:v>18.100000000000001</c:v>
                </c:pt>
                <c:pt idx="26">
                  <c:v>18</c:v>
                </c:pt>
                <c:pt idx="27">
                  <c:v>17.600000000000001</c:v>
                </c:pt>
                <c:pt idx="28">
                  <c:v>17.2</c:v>
                </c:pt>
                <c:pt idx="29">
                  <c:v>17.600000000000001</c:v>
                </c:pt>
                <c:pt idx="30">
                  <c:v>17.600000000000001</c:v>
                </c:pt>
                <c:pt idx="31">
                  <c:v>17.7</c:v>
                </c:pt>
                <c:pt idx="32">
                  <c:v>17.600000000000001</c:v>
                </c:pt>
                <c:pt idx="33">
                  <c:v>18</c:v>
                </c:pt>
                <c:pt idx="34">
                  <c:v>18.2</c:v>
                </c:pt>
                <c:pt idx="35">
                  <c:v>18</c:v>
                </c:pt>
                <c:pt idx="36">
                  <c:v>18.5</c:v>
                </c:pt>
                <c:pt idx="37">
                  <c:v>18.8</c:v>
                </c:pt>
                <c:pt idx="38">
                  <c:v>18.899999999999999</c:v>
                </c:pt>
                <c:pt idx="39">
                  <c:v>18.5</c:v>
                </c:pt>
                <c:pt idx="40">
                  <c:v>18.2</c:v>
                </c:pt>
                <c:pt idx="41">
                  <c:v>18.7</c:v>
                </c:pt>
                <c:pt idx="42">
                  <c:v>18.600000000000001</c:v>
                </c:pt>
                <c:pt idx="43">
                  <c:v>18.5</c:v>
                </c:pt>
                <c:pt idx="44">
                  <c:v>18.3</c:v>
                </c:pt>
                <c:pt idx="45">
                  <c:v>18.399999999999999</c:v>
                </c:pt>
                <c:pt idx="46">
                  <c:v>18.600000000000001</c:v>
                </c:pt>
                <c:pt idx="47">
                  <c:v>18.5</c:v>
                </c:pt>
                <c:pt idx="48">
                  <c:v>19.2</c:v>
                </c:pt>
                <c:pt idx="49">
                  <c:v>19</c:v>
                </c:pt>
                <c:pt idx="50">
                  <c:v>19.100000000000001</c:v>
                </c:pt>
                <c:pt idx="51">
                  <c:v>18.899999999999999</c:v>
                </c:pt>
                <c:pt idx="52">
                  <c:v>18.600000000000001</c:v>
                </c:pt>
                <c:pt idx="53">
                  <c:v>19.100000000000001</c:v>
                </c:pt>
                <c:pt idx="54">
                  <c:v>18.600000000000001</c:v>
                </c:pt>
                <c:pt idx="55">
                  <c:v>18.899999999999999</c:v>
                </c:pt>
                <c:pt idx="56">
                  <c:v>19.2</c:v>
                </c:pt>
                <c:pt idx="57">
                  <c:v>19.100000000000001</c:v>
                </c:pt>
                <c:pt idx="58">
                  <c:v>19.100000000000001</c:v>
                </c:pt>
                <c:pt idx="59">
                  <c:v>18.600000000000001</c:v>
                </c:pt>
                <c:pt idx="60">
                  <c:v>19.2</c:v>
                </c:pt>
                <c:pt idx="61">
                  <c:v>19.600000000000001</c:v>
                </c:pt>
                <c:pt idx="62">
                  <c:v>19.3</c:v>
                </c:pt>
                <c:pt idx="63">
                  <c:v>18.600000000000001</c:v>
                </c:pt>
                <c:pt idx="64">
                  <c:v>18.8</c:v>
                </c:pt>
                <c:pt idx="65">
                  <c:v>18.899999999999999</c:v>
                </c:pt>
                <c:pt idx="66">
                  <c:v>18.5</c:v>
                </c:pt>
                <c:pt idx="67">
                  <c:v>18.600000000000001</c:v>
                </c:pt>
                <c:pt idx="68">
                  <c:v>19.2</c:v>
                </c:pt>
                <c:pt idx="69">
                  <c:v>18.8</c:v>
                </c:pt>
                <c:pt idx="70">
                  <c:v>18.5</c:v>
                </c:pt>
                <c:pt idx="71">
                  <c:v>17.899999999999999</c:v>
                </c:pt>
                <c:pt idx="72">
                  <c:v>18.600000000000001</c:v>
                </c:pt>
                <c:pt idx="73">
                  <c:v>18.7</c:v>
                </c:pt>
                <c:pt idx="74">
                  <c:v>18.100000000000001</c:v>
                </c:pt>
                <c:pt idx="75">
                  <c:v>17.5</c:v>
                </c:pt>
                <c:pt idx="76">
                  <c:v>17.5</c:v>
                </c:pt>
                <c:pt idx="77">
                  <c:v>17.2</c:v>
                </c:pt>
                <c:pt idx="78">
                  <c:v>17.100000000000001</c:v>
                </c:pt>
                <c:pt idx="79">
                  <c:v>17.399999999999999</c:v>
                </c:pt>
                <c:pt idx="80">
                  <c:v>17.5</c:v>
                </c:pt>
                <c:pt idx="81">
                  <c:v>17.5</c:v>
                </c:pt>
                <c:pt idx="82">
                  <c:v>16.899999999999999</c:v>
                </c:pt>
                <c:pt idx="83">
                  <c:v>16.3</c:v>
                </c:pt>
                <c:pt idx="84">
                  <c:v>16.7</c:v>
                </c:pt>
                <c:pt idx="85">
                  <c:v>16.7</c:v>
                </c:pt>
                <c:pt idx="86">
                  <c:v>16</c:v>
                </c:pt>
                <c:pt idx="87">
                  <c:v>15.5</c:v>
                </c:pt>
                <c:pt idx="88">
                  <c:v>15.3</c:v>
                </c:pt>
                <c:pt idx="89">
                  <c:v>15.8</c:v>
                </c:pt>
                <c:pt idx="90">
                  <c:v>15.3</c:v>
                </c:pt>
                <c:pt idx="91">
                  <c:v>15.8</c:v>
                </c:pt>
                <c:pt idx="92">
                  <c:v>15.8</c:v>
                </c:pt>
                <c:pt idx="93">
                  <c:v>15.5</c:v>
                </c:pt>
                <c:pt idx="94">
                  <c:v>15</c:v>
                </c:pt>
                <c:pt idx="95">
                  <c:v>14.8</c:v>
                </c:pt>
                <c:pt idx="96">
                  <c:v>15.2</c:v>
                </c:pt>
                <c:pt idx="97">
                  <c:v>15.2</c:v>
                </c:pt>
                <c:pt idx="98">
                  <c:v>15.2</c:v>
                </c:pt>
                <c:pt idx="99">
                  <c:v>14.9</c:v>
                </c:pt>
                <c:pt idx="100">
                  <c:v>15.2</c:v>
                </c:pt>
                <c:pt idx="101">
                  <c:v>15.9</c:v>
                </c:pt>
                <c:pt idx="102">
                  <c:v>15.7</c:v>
                </c:pt>
                <c:pt idx="103">
                  <c:v>15.9</c:v>
                </c:pt>
                <c:pt idx="104">
                  <c:v>16.3</c:v>
                </c:pt>
                <c:pt idx="105">
                  <c:v>16.5</c:v>
                </c:pt>
                <c:pt idx="106">
                  <c:v>16.8</c:v>
                </c:pt>
                <c:pt idx="107">
                  <c:v>16.8</c:v>
                </c:pt>
                <c:pt idx="108">
                  <c:v>18.2</c:v>
                </c:pt>
                <c:pt idx="109">
                  <c:v>19.3</c:v>
                </c:pt>
                <c:pt idx="110">
                  <c:v>20</c:v>
                </c:pt>
                <c:pt idx="111">
                  <c:v>19.899999999999999</c:v>
                </c:pt>
                <c:pt idx="112">
                  <c:v>19.8</c:v>
                </c:pt>
                <c:pt idx="113">
                  <c:v>20</c:v>
                </c:pt>
                <c:pt idx="114">
                  <c:v>20.2</c:v>
                </c:pt>
                <c:pt idx="115">
                  <c:v>20.5</c:v>
                </c:pt>
                <c:pt idx="116">
                  <c:v>21.3</c:v>
                </c:pt>
                <c:pt idx="117">
                  <c:v>21.1</c:v>
                </c:pt>
                <c:pt idx="118">
                  <c:v>20.8</c:v>
                </c:pt>
                <c:pt idx="119">
                  <c:v>20.2</c:v>
                </c:pt>
                <c:pt idx="120">
                  <c:v>21.6</c:v>
                </c:pt>
                <c:pt idx="121">
                  <c:v>22.1</c:v>
                </c:pt>
                <c:pt idx="122">
                  <c:v>21.6</c:v>
                </c:pt>
                <c:pt idx="123">
                  <c:v>21.4</c:v>
                </c:pt>
                <c:pt idx="124">
                  <c:v>21</c:v>
                </c:pt>
                <c:pt idx="125">
                  <c:v>20.6</c:v>
                </c:pt>
                <c:pt idx="126">
                  <c:v>20.3</c:v>
                </c:pt>
                <c:pt idx="127">
                  <c:v>20.5</c:v>
                </c:pt>
                <c:pt idx="128">
                  <c:v>21.2</c:v>
                </c:pt>
                <c:pt idx="129">
                  <c:v>21.2</c:v>
                </c:pt>
                <c:pt idx="130">
                  <c:v>20.9</c:v>
                </c:pt>
                <c:pt idx="131">
                  <c:v>20.399999999999999</c:v>
                </c:pt>
                <c:pt idx="132">
                  <c:v>21.2</c:v>
                </c:pt>
                <c:pt idx="133">
                  <c:v>21.8</c:v>
                </c:pt>
                <c:pt idx="134">
                  <c:v>21.5</c:v>
                </c:pt>
                <c:pt idx="135">
                  <c:v>20.6</c:v>
                </c:pt>
                <c:pt idx="136">
                  <c:v>20.9</c:v>
                </c:pt>
                <c:pt idx="137">
                  <c:v>21</c:v>
                </c:pt>
                <c:pt idx="138">
                  <c:v>21</c:v>
                </c:pt>
                <c:pt idx="139">
                  <c:v>21</c:v>
                </c:pt>
                <c:pt idx="140">
                  <c:v>21.8</c:v>
                </c:pt>
                <c:pt idx="141">
                  <c:v>21.9</c:v>
                </c:pt>
                <c:pt idx="142">
                  <c:v>22.3</c:v>
                </c:pt>
                <c:pt idx="143">
                  <c:v>21.6</c:v>
                </c:pt>
                <c:pt idx="144">
                  <c:v>22.7</c:v>
                </c:pt>
                <c:pt idx="145">
                  <c:v>23.1</c:v>
                </c:pt>
                <c:pt idx="146">
                  <c:v>23.1</c:v>
                </c:pt>
                <c:pt idx="147">
                  <c:v>22.5</c:v>
                </c:pt>
                <c:pt idx="148">
                  <c:v>22.6</c:v>
                </c:pt>
                <c:pt idx="149">
                  <c:v>22.3</c:v>
                </c:pt>
                <c:pt idx="150">
                  <c:v>22.3</c:v>
                </c:pt>
                <c:pt idx="151">
                  <c:v>22.4</c:v>
                </c:pt>
                <c:pt idx="152">
                  <c:v>23.3</c:v>
                </c:pt>
                <c:pt idx="153">
                  <c:v>23.5</c:v>
                </c:pt>
                <c:pt idx="154">
                  <c:v>23.4</c:v>
                </c:pt>
                <c:pt idx="155">
                  <c:v>22.6</c:v>
                </c:pt>
                <c:pt idx="156">
                  <c:v>24.2</c:v>
                </c:pt>
                <c:pt idx="157">
                  <c:v>24.5</c:v>
                </c:pt>
                <c:pt idx="158">
                  <c:v>23.9</c:v>
                </c:pt>
              </c:numCache>
            </c:numRef>
          </c:val>
          <c:smooth val="0"/>
        </c:ser>
        <c:ser>
          <c:idx val="1"/>
          <c:order val="1"/>
          <c:tx>
            <c:strRef>
              <c:f>Data!$A$46</c:f>
              <c:strCache>
                <c:ptCount val="1"/>
                <c:pt idx="0">
                  <c:v>Scotland</c:v>
                </c:pt>
              </c:strCache>
            </c:strRef>
          </c:tx>
          <c:marker>
            <c:symbol val="none"/>
          </c:marker>
          <c:val>
            <c:numRef>
              <c:f>Data!$AL$46:$GN$46</c:f>
              <c:numCache>
                <c:formatCode>0.0</c:formatCode>
                <c:ptCount val="159"/>
                <c:pt idx="0">
                  <c:v>14.971929501060274</c:v>
                </c:pt>
                <c:pt idx="1">
                  <c:v>14.971929501060274</c:v>
                </c:pt>
                <c:pt idx="2">
                  <c:v>14.971929501060274</c:v>
                </c:pt>
                <c:pt idx="3">
                  <c:v>14.029531393002939</c:v>
                </c:pt>
                <c:pt idx="4">
                  <c:v>14.029531393002939</c:v>
                </c:pt>
                <c:pt idx="5">
                  <c:v>14.029531393002939</c:v>
                </c:pt>
                <c:pt idx="6">
                  <c:v>14.627725121212471</c:v>
                </c:pt>
                <c:pt idx="7">
                  <c:v>14.627725121212471</c:v>
                </c:pt>
                <c:pt idx="8">
                  <c:v>14.627725121212471</c:v>
                </c:pt>
                <c:pt idx="9">
                  <c:v>12.630993890910473</c:v>
                </c:pt>
                <c:pt idx="10">
                  <c:v>12.630993890910473</c:v>
                </c:pt>
                <c:pt idx="11">
                  <c:v>12.630993890910473</c:v>
                </c:pt>
                <c:pt idx="12">
                  <c:v>13.763730049013448</c:v>
                </c:pt>
                <c:pt idx="13">
                  <c:v>13.763730049013448</c:v>
                </c:pt>
                <c:pt idx="14">
                  <c:v>13.763730049013448</c:v>
                </c:pt>
                <c:pt idx="15">
                  <c:v>14.568535332635523</c:v>
                </c:pt>
                <c:pt idx="16">
                  <c:v>14.568535332635523</c:v>
                </c:pt>
                <c:pt idx="17">
                  <c:v>14.568535332635523</c:v>
                </c:pt>
                <c:pt idx="18">
                  <c:v>15.733735386350665</c:v>
                </c:pt>
                <c:pt idx="19">
                  <c:v>15.733735386350665</c:v>
                </c:pt>
                <c:pt idx="20">
                  <c:v>15.733735386350665</c:v>
                </c:pt>
                <c:pt idx="21">
                  <c:v>14.32589845508814</c:v>
                </c:pt>
                <c:pt idx="22">
                  <c:v>14.32589845508814</c:v>
                </c:pt>
                <c:pt idx="23">
                  <c:v>14.32589845508814</c:v>
                </c:pt>
                <c:pt idx="24">
                  <c:v>14.32589845508814</c:v>
                </c:pt>
                <c:pt idx="25">
                  <c:v>14.32589845508814</c:v>
                </c:pt>
                <c:pt idx="26">
                  <c:v>14.32589845508814</c:v>
                </c:pt>
                <c:pt idx="27">
                  <c:v>15.393816618457027</c:v>
                </c:pt>
                <c:pt idx="28">
                  <c:v>15.393816618457027</c:v>
                </c:pt>
                <c:pt idx="29">
                  <c:v>15.393816618457027</c:v>
                </c:pt>
                <c:pt idx="30">
                  <c:v>13.00494811520028</c:v>
                </c:pt>
                <c:pt idx="31">
                  <c:v>13.00494811520028</c:v>
                </c:pt>
                <c:pt idx="32">
                  <c:v>13.00494811520028</c:v>
                </c:pt>
                <c:pt idx="33">
                  <c:v>16.036667445404888</c:v>
                </c:pt>
                <c:pt idx="34">
                  <c:v>16.036667445404888</c:v>
                </c:pt>
                <c:pt idx="35">
                  <c:v>16.036667445404888</c:v>
                </c:pt>
                <c:pt idx="36">
                  <c:v>13.621389486642062</c:v>
                </c:pt>
                <c:pt idx="37">
                  <c:v>13.621389486642062</c:v>
                </c:pt>
                <c:pt idx="38">
                  <c:v>13.621389486642062</c:v>
                </c:pt>
                <c:pt idx="39">
                  <c:v>14.303699591577779</c:v>
                </c:pt>
                <c:pt idx="40">
                  <c:v>14.303699591577779</c:v>
                </c:pt>
                <c:pt idx="41">
                  <c:v>14.303699591577779</c:v>
                </c:pt>
                <c:pt idx="42">
                  <c:v>13.381425591951906</c:v>
                </c:pt>
                <c:pt idx="43">
                  <c:v>13.381425591951906</c:v>
                </c:pt>
                <c:pt idx="44">
                  <c:v>13.381425591951906</c:v>
                </c:pt>
                <c:pt idx="45">
                  <c:v>15.590781427758818</c:v>
                </c:pt>
                <c:pt idx="46">
                  <c:v>15.590781427758818</c:v>
                </c:pt>
                <c:pt idx="47">
                  <c:v>15.590781427758818</c:v>
                </c:pt>
                <c:pt idx="48">
                  <c:v>13.102726642251397</c:v>
                </c:pt>
                <c:pt idx="49">
                  <c:v>13.102726642251397</c:v>
                </c:pt>
                <c:pt idx="50">
                  <c:v>13.102726642251397</c:v>
                </c:pt>
                <c:pt idx="51">
                  <c:v>14.005531437658439</c:v>
                </c:pt>
                <c:pt idx="52">
                  <c:v>14.005531437658439</c:v>
                </c:pt>
                <c:pt idx="53">
                  <c:v>14.005531437658439</c:v>
                </c:pt>
                <c:pt idx="54">
                  <c:v>14.730710232352415</c:v>
                </c:pt>
                <c:pt idx="55">
                  <c:v>14.730710232352415</c:v>
                </c:pt>
                <c:pt idx="56">
                  <c:v>14.730710232352415</c:v>
                </c:pt>
                <c:pt idx="57">
                  <c:v>13.835574695388367</c:v>
                </c:pt>
                <c:pt idx="58">
                  <c:v>13.835574695388367</c:v>
                </c:pt>
                <c:pt idx="59">
                  <c:v>13.835574695388367</c:v>
                </c:pt>
                <c:pt idx="60">
                  <c:v>13.383511539531428</c:v>
                </c:pt>
                <c:pt idx="61">
                  <c:v>13.383511539531428</c:v>
                </c:pt>
                <c:pt idx="62">
                  <c:v>13.383511539531428</c:v>
                </c:pt>
                <c:pt idx="63">
                  <c:v>12.968983330594398</c:v>
                </c:pt>
                <c:pt idx="64">
                  <c:v>12.968983330594398</c:v>
                </c:pt>
                <c:pt idx="65">
                  <c:v>12.968983330594398</c:v>
                </c:pt>
                <c:pt idx="66">
                  <c:v>14.757020080003169</c:v>
                </c:pt>
                <c:pt idx="67">
                  <c:v>14.757020080003169</c:v>
                </c:pt>
                <c:pt idx="68">
                  <c:v>14.757020080003169</c:v>
                </c:pt>
                <c:pt idx="69">
                  <c:v>11.56699348283353</c:v>
                </c:pt>
                <c:pt idx="70">
                  <c:v>11.56699348283353</c:v>
                </c:pt>
                <c:pt idx="71">
                  <c:v>11.56699348283353</c:v>
                </c:pt>
                <c:pt idx="72">
                  <c:v>14.658945917502539</c:v>
                </c:pt>
                <c:pt idx="73">
                  <c:v>14.658945917502539</c:v>
                </c:pt>
                <c:pt idx="74">
                  <c:v>14.658945917502539</c:v>
                </c:pt>
                <c:pt idx="75">
                  <c:v>15.443757626771939</c:v>
                </c:pt>
                <c:pt idx="76">
                  <c:v>15.443757626771939</c:v>
                </c:pt>
                <c:pt idx="77">
                  <c:v>15.443757626771939</c:v>
                </c:pt>
                <c:pt idx="78">
                  <c:v>13.523217226604714</c:v>
                </c:pt>
                <c:pt idx="79">
                  <c:v>13.523217226604714</c:v>
                </c:pt>
                <c:pt idx="80">
                  <c:v>13.523217226604714</c:v>
                </c:pt>
                <c:pt idx="81">
                  <c:v>11.46411779949652</c:v>
                </c:pt>
                <c:pt idx="82">
                  <c:v>11.46411779949652</c:v>
                </c:pt>
                <c:pt idx="83">
                  <c:v>11.46411779949652</c:v>
                </c:pt>
                <c:pt idx="84">
                  <c:v>11.728910136135019</c:v>
                </c:pt>
                <c:pt idx="85">
                  <c:v>11.728910136135019</c:v>
                </c:pt>
                <c:pt idx="86">
                  <c:v>11.728910136135019</c:v>
                </c:pt>
                <c:pt idx="87">
                  <c:v>14.635837495931737</c:v>
                </c:pt>
                <c:pt idx="88">
                  <c:v>14.635837495931737</c:v>
                </c:pt>
                <c:pt idx="89">
                  <c:v>14.635837495931737</c:v>
                </c:pt>
                <c:pt idx="90">
                  <c:v>13.850687398045681</c:v>
                </c:pt>
                <c:pt idx="91">
                  <c:v>13.850687398045681</c:v>
                </c:pt>
                <c:pt idx="92">
                  <c:v>13.850687398045681</c:v>
                </c:pt>
                <c:pt idx="93">
                  <c:v>13.546936216155054</c:v>
                </c:pt>
                <c:pt idx="94">
                  <c:v>13.546936216155054</c:v>
                </c:pt>
                <c:pt idx="95">
                  <c:v>13.546936216155054</c:v>
                </c:pt>
                <c:pt idx="96">
                  <c:v>13.546936216155054</c:v>
                </c:pt>
                <c:pt idx="97">
                  <c:v>13.5197876982502</c:v>
                </c:pt>
                <c:pt idx="98">
                  <c:v>11.900325409087458</c:v>
                </c:pt>
                <c:pt idx="99">
                  <c:v>11.756184014099871</c:v>
                </c:pt>
                <c:pt idx="100">
                  <c:v>13.121613112617879</c:v>
                </c:pt>
                <c:pt idx="101">
                  <c:v>13.343405007999474</c:v>
                </c:pt>
                <c:pt idx="102">
                  <c:v>13.50057219257396</c:v>
                </c:pt>
                <c:pt idx="103">
                  <c:v>12.446228850014339</c:v>
                </c:pt>
                <c:pt idx="104">
                  <c:v>13.7491873396065</c:v>
                </c:pt>
                <c:pt idx="105">
                  <c:v>13.996817398223047</c:v>
                </c:pt>
                <c:pt idx="106">
                  <c:v>13.039764030839253</c:v>
                </c:pt>
                <c:pt idx="107">
                  <c:v>12.02752489838606</c:v>
                </c:pt>
                <c:pt idx="108">
                  <c:v>13.063201394749379</c:v>
                </c:pt>
                <c:pt idx="109">
                  <c:v>14.946562756909822</c:v>
                </c:pt>
                <c:pt idx="110">
                  <c:v>16.674359285801046</c:v>
                </c:pt>
                <c:pt idx="111">
                  <c:v>16.954592745841357</c:v>
                </c:pt>
                <c:pt idx="112">
                  <c:v>16.741597037029923</c:v>
                </c:pt>
                <c:pt idx="113">
                  <c:v>17.860125235983929</c:v>
                </c:pt>
                <c:pt idx="114">
                  <c:v>17.325457015046393</c:v>
                </c:pt>
                <c:pt idx="115">
                  <c:v>17.869434819993963</c:v>
                </c:pt>
                <c:pt idx="116">
                  <c:v>16.961751776075385</c:v>
                </c:pt>
                <c:pt idx="117">
                  <c:v>17.30454294474924</c:v>
                </c:pt>
                <c:pt idx="118">
                  <c:v>17.084617038045426</c:v>
                </c:pt>
                <c:pt idx="119">
                  <c:v>16.743999823144925</c:v>
                </c:pt>
                <c:pt idx="120">
                  <c:v>15.608121536259372</c:v>
                </c:pt>
                <c:pt idx="121">
                  <c:v>16.917403191962865</c:v>
                </c:pt>
                <c:pt idx="122">
                  <c:v>17.230358453373011</c:v>
                </c:pt>
                <c:pt idx="123">
                  <c:v>19.027881984154156</c:v>
                </c:pt>
                <c:pt idx="124">
                  <c:v>22.31234756204708</c:v>
                </c:pt>
                <c:pt idx="125">
                  <c:v>24.290808463727682</c:v>
                </c:pt>
                <c:pt idx="126">
                  <c:v>22.730428299414484</c:v>
                </c:pt>
                <c:pt idx="127">
                  <c:v>19.900898152551346</c:v>
                </c:pt>
                <c:pt idx="128">
                  <c:v>19.851434711753466</c:v>
                </c:pt>
                <c:pt idx="129">
                  <c:v>20.461162627221075</c:v>
                </c:pt>
                <c:pt idx="130">
                  <c:v>19.065526514077934</c:v>
                </c:pt>
                <c:pt idx="131">
                  <c:v>17.882969260125943</c:v>
                </c:pt>
                <c:pt idx="132">
                  <c:v>19.649944473951038</c:v>
                </c:pt>
                <c:pt idx="133">
                  <c:v>18.968500609104243</c:v>
                </c:pt>
                <c:pt idx="134">
                  <c:v>18.625750128086114</c:v>
                </c:pt>
                <c:pt idx="135">
                  <c:v>19.893652750981225</c:v>
                </c:pt>
                <c:pt idx="136">
                  <c:v>21.074014723423737</c:v>
                </c:pt>
                <c:pt idx="137">
                  <c:v>21.452697400982629</c:v>
                </c:pt>
                <c:pt idx="138">
                  <c:v>22.454432367677391</c:v>
                </c:pt>
                <c:pt idx="139">
                  <c:v>23.042980691828372</c:v>
                </c:pt>
                <c:pt idx="140">
                  <c:v>25.385569614543158</c:v>
                </c:pt>
                <c:pt idx="141">
                  <c:v>24.702819321701035</c:v>
                </c:pt>
                <c:pt idx="142">
                  <c:v>24.272851542105311</c:v>
                </c:pt>
                <c:pt idx="143">
                  <c:v>24.642374909302337</c:v>
                </c:pt>
                <c:pt idx="144">
                  <c:v>22.910454493367045</c:v>
                </c:pt>
                <c:pt idx="145">
                  <c:v>23.019689348566647</c:v>
                </c:pt>
                <c:pt idx="146">
                  <c:v>21.282450585276642</c:v>
                </c:pt>
                <c:pt idx="147">
                  <c:v>20.779242747914513</c:v>
                </c:pt>
                <c:pt idx="148">
                  <c:v>21.145383700039666</c:v>
                </c:pt>
                <c:pt idx="149">
                  <c:v>24.265515275851488</c:v>
                </c:pt>
                <c:pt idx="150">
                  <c:v>23.714303367880984</c:v>
                </c:pt>
                <c:pt idx="151">
                  <c:v>23.45425576832907</c:v>
                </c:pt>
                <c:pt idx="152">
                  <c:v>21.072579162756497</c:v>
                </c:pt>
                <c:pt idx="153">
                  <c:v>19.879073022785597</c:v>
                </c:pt>
                <c:pt idx="154">
                  <c:v>18.408900657513968</c:v>
                </c:pt>
                <c:pt idx="155">
                  <c:v>16.980504490371395</c:v>
                </c:pt>
                <c:pt idx="156">
                  <c:v>16.104545160985836</c:v>
                </c:pt>
                <c:pt idx="157">
                  <c:v>16.579325385069247</c:v>
                </c:pt>
                <c:pt idx="158" formatCode="General">
                  <c:v>15.2</c:v>
                </c:pt>
              </c:numCache>
            </c:numRef>
          </c:val>
          <c:smooth val="0"/>
        </c:ser>
        <c:ser>
          <c:idx val="2"/>
          <c:order val="2"/>
          <c:tx>
            <c:strRef>
              <c:f>Data!$A$39</c:f>
              <c:strCache>
                <c:ptCount val="1"/>
                <c:pt idx="0">
                  <c:v>United Kingdom</c:v>
                </c:pt>
              </c:strCache>
            </c:strRef>
          </c:tx>
          <c:marker>
            <c:symbol val="none"/>
          </c:marker>
          <c:val>
            <c:numRef>
              <c:f>Data!$AL$39:$GN$39</c:f>
              <c:numCache>
                <c:formatCode>#,##0.0</c:formatCode>
                <c:ptCount val="159"/>
                <c:pt idx="0">
                  <c:v>11.7</c:v>
                </c:pt>
                <c:pt idx="1">
                  <c:v>12.2</c:v>
                </c:pt>
                <c:pt idx="2">
                  <c:v>12</c:v>
                </c:pt>
                <c:pt idx="3">
                  <c:v>11.4</c:v>
                </c:pt>
                <c:pt idx="4">
                  <c:v>11.4</c:v>
                </c:pt>
                <c:pt idx="5">
                  <c:v>12.5</c:v>
                </c:pt>
                <c:pt idx="6">
                  <c:v>13.4</c:v>
                </c:pt>
                <c:pt idx="7">
                  <c:v>13.5</c:v>
                </c:pt>
                <c:pt idx="8">
                  <c:v>12.7</c:v>
                </c:pt>
                <c:pt idx="9">
                  <c:v>12.2</c:v>
                </c:pt>
                <c:pt idx="10">
                  <c:v>11.5</c:v>
                </c:pt>
                <c:pt idx="11">
                  <c:v>11.1</c:v>
                </c:pt>
                <c:pt idx="12">
                  <c:v>11.3</c:v>
                </c:pt>
                <c:pt idx="13">
                  <c:v>11.4</c:v>
                </c:pt>
                <c:pt idx="14">
                  <c:v>10.7</c:v>
                </c:pt>
                <c:pt idx="15">
                  <c:v>9.9</c:v>
                </c:pt>
                <c:pt idx="16">
                  <c:v>10.4</c:v>
                </c:pt>
                <c:pt idx="17">
                  <c:v>12.2</c:v>
                </c:pt>
                <c:pt idx="18">
                  <c:v>13.3</c:v>
                </c:pt>
                <c:pt idx="19">
                  <c:v>13.3</c:v>
                </c:pt>
                <c:pt idx="20">
                  <c:v>12.5</c:v>
                </c:pt>
                <c:pt idx="21">
                  <c:v>12.2</c:v>
                </c:pt>
                <c:pt idx="22">
                  <c:v>11.8</c:v>
                </c:pt>
                <c:pt idx="23">
                  <c:v>11.4</c:v>
                </c:pt>
                <c:pt idx="24">
                  <c:v>11.3</c:v>
                </c:pt>
                <c:pt idx="25">
                  <c:v>11.8</c:v>
                </c:pt>
                <c:pt idx="26">
                  <c:v>11.2</c:v>
                </c:pt>
                <c:pt idx="27">
                  <c:v>10.7</c:v>
                </c:pt>
                <c:pt idx="28">
                  <c:v>10.9</c:v>
                </c:pt>
                <c:pt idx="29">
                  <c:v>12.7</c:v>
                </c:pt>
                <c:pt idx="30">
                  <c:v>13.6</c:v>
                </c:pt>
                <c:pt idx="31">
                  <c:v>13.6</c:v>
                </c:pt>
                <c:pt idx="32">
                  <c:v>12.6</c:v>
                </c:pt>
                <c:pt idx="33">
                  <c:v>12.4</c:v>
                </c:pt>
                <c:pt idx="34">
                  <c:v>11.8</c:v>
                </c:pt>
                <c:pt idx="35">
                  <c:v>11.4</c:v>
                </c:pt>
                <c:pt idx="36">
                  <c:v>11.9</c:v>
                </c:pt>
                <c:pt idx="37">
                  <c:v>12.4</c:v>
                </c:pt>
                <c:pt idx="38">
                  <c:v>11.7</c:v>
                </c:pt>
                <c:pt idx="39">
                  <c:v>11.1</c:v>
                </c:pt>
                <c:pt idx="40">
                  <c:v>11.3</c:v>
                </c:pt>
                <c:pt idx="41">
                  <c:v>13.4</c:v>
                </c:pt>
                <c:pt idx="42">
                  <c:v>14.2</c:v>
                </c:pt>
                <c:pt idx="43">
                  <c:v>13.9</c:v>
                </c:pt>
                <c:pt idx="44">
                  <c:v>12.6</c:v>
                </c:pt>
                <c:pt idx="45">
                  <c:v>11.8</c:v>
                </c:pt>
                <c:pt idx="46">
                  <c:v>11.2</c:v>
                </c:pt>
                <c:pt idx="47">
                  <c:v>11</c:v>
                </c:pt>
                <c:pt idx="48">
                  <c:v>11.1</c:v>
                </c:pt>
                <c:pt idx="49">
                  <c:v>11.5</c:v>
                </c:pt>
                <c:pt idx="50">
                  <c:v>11</c:v>
                </c:pt>
                <c:pt idx="51">
                  <c:v>10.3</c:v>
                </c:pt>
                <c:pt idx="52">
                  <c:v>10.9</c:v>
                </c:pt>
                <c:pt idx="53">
                  <c:v>12.9</c:v>
                </c:pt>
                <c:pt idx="54">
                  <c:v>13.8</c:v>
                </c:pt>
                <c:pt idx="55">
                  <c:v>13.9</c:v>
                </c:pt>
                <c:pt idx="56">
                  <c:v>12.9</c:v>
                </c:pt>
                <c:pt idx="57">
                  <c:v>12.5</c:v>
                </c:pt>
                <c:pt idx="58">
                  <c:v>12</c:v>
                </c:pt>
                <c:pt idx="59">
                  <c:v>11.8</c:v>
                </c:pt>
                <c:pt idx="60">
                  <c:v>12</c:v>
                </c:pt>
                <c:pt idx="61">
                  <c:v>11.9</c:v>
                </c:pt>
                <c:pt idx="62">
                  <c:v>11.4</c:v>
                </c:pt>
                <c:pt idx="63">
                  <c:v>11.5</c:v>
                </c:pt>
                <c:pt idx="64">
                  <c:v>11.9</c:v>
                </c:pt>
                <c:pt idx="65">
                  <c:v>13</c:v>
                </c:pt>
                <c:pt idx="66">
                  <c:v>14</c:v>
                </c:pt>
                <c:pt idx="67">
                  <c:v>14.1</c:v>
                </c:pt>
                <c:pt idx="68">
                  <c:v>14.3</c:v>
                </c:pt>
                <c:pt idx="69">
                  <c:v>13.7</c:v>
                </c:pt>
                <c:pt idx="70">
                  <c:v>13.3</c:v>
                </c:pt>
                <c:pt idx="71">
                  <c:v>12.6</c:v>
                </c:pt>
                <c:pt idx="72">
                  <c:v>12.8</c:v>
                </c:pt>
                <c:pt idx="73">
                  <c:v>13.1</c:v>
                </c:pt>
                <c:pt idx="74">
                  <c:v>13</c:v>
                </c:pt>
                <c:pt idx="75">
                  <c:v>12.9</c:v>
                </c:pt>
                <c:pt idx="76">
                  <c:v>13.4</c:v>
                </c:pt>
                <c:pt idx="77">
                  <c:v>14.6</c:v>
                </c:pt>
                <c:pt idx="78">
                  <c:v>15.7</c:v>
                </c:pt>
                <c:pt idx="79">
                  <c:v>15.8</c:v>
                </c:pt>
                <c:pt idx="80">
                  <c:v>15.2</c:v>
                </c:pt>
                <c:pt idx="81">
                  <c:v>14</c:v>
                </c:pt>
                <c:pt idx="82">
                  <c:v>13.5</c:v>
                </c:pt>
                <c:pt idx="83">
                  <c:v>13.2</c:v>
                </c:pt>
                <c:pt idx="84">
                  <c:v>13.8</c:v>
                </c:pt>
                <c:pt idx="85">
                  <c:v>14.1</c:v>
                </c:pt>
                <c:pt idx="86">
                  <c:v>14</c:v>
                </c:pt>
                <c:pt idx="87">
                  <c:v>13.6</c:v>
                </c:pt>
                <c:pt idx="88">
                  <c:v>13.9</c:v>
                </c:pt>
                <c:pt idx="89">
                  <c:v>14.8</c:v>
                </c:pt>
                <c:pt idx="90">
                  <c:v>16</c:v>
                </c:pt>
                <c:pt idx="91">
                  <c:v>15.8</c:v>
                </c:pt>
                <c:pt idx="92">
                  <c:v>15.1</c:v>
                </c:pt>
                <c:pt idx="93">
                  <c:v>14.1</c:v>
                </c:pt>
                <c:pt idx="94">
                  <c:v>13.1</c:v>
                </c:pt>
                <c:pt idx="95">
                  <c:v>12.6</c:v>
                </c:pt>
                <c:pt idx="96">
                  <c:v>12.9</c:v>
                </c:pt>
                <c:pt idx="97">
                  <c:v>13.4</c:v>
                </c:pt>
                <c:pt idx="98">
                  <c:v>13.5</c:v>
                </c:pt>
                <c:pt idx="99">
                  <c:v>12.8</c:v>
                </c:pt>
                <c:pt idx="100">
                  <c:v>13.8</c:v>
                </c:pt>
                <c:pt idx="101">
                  <c:v>15.1</c:v>
                </c:pt>
                <c:pt idx="102">
                  <c:v>16.600000000000001</c:v>
                </c:pt>
                <c:pt idx="103">
                  <c:v>16.7</c:v>
                </c:pt>
                <c:pt idx="104">
                  <c:v>16.7</c:v>
                </c:pt>
                <c:pt idx="105">
                  <c:v>16.5</c:v>
                </c:pt>
                <c:pt idx="106">
                  <c:v>15.9</c:v>
                </c:pt>
                <c:pt idx="107">
                  <c:v>15.6</c:v>
                </c:pt>
                <c:pt idx="108">
                  <c:v>16.399999999999999</c:v>
                </c:pt>
                <c:pt idx="109">
                  <c:v>17.899999999999999</c:v>
                </c:pt>
                <c:pt idx="110">
                  <c:v>18.2</c:v>
                </c:pt>
                <c:pt idx="111">
                  <c:v>18</c:v>
                </c:pt>
                <c:pt idx="112">
                  <c:v>18.399999999999999</c:v>
                </c:pt>
                <c:pt idx="113">
                  <c:v>19.899999999999999</c:v>
                </c:pt>
                <c:pt idx="114">
                  <c:v>21</c:v>
                </c:pt>
                <c:pt idx="115">
                  <c:v>21</c:v>
                </c:pt>
                <c:pt idx="116">
                  <c:v>20.8</c:v>
                </c:pt>
                <c:pt idx="117">
                  <c:v>19.7</c:v>
                </c:pt>
                <c:pt idx="118">
                  <c:v>18.899999999999999</c:v>
                </c:pt>
                <c:pt idx="119">
                  <c:v>18.399999999999999</c:v>
                </c:pt>
                <c:pt idx="120">
                  <c:v>19.100000000000001</c:v>
                </c:pt>
                <c:pt idx="121">
                  <c:v>19.899999999999999</c:v>
                </c:pt>
                <c:pt idx="122">
                  <c:v>19.399999999999999</c:v>
                </c:pt>
                <c:pt idx="123">
                  <c:v>18.399999999999999</c:v>
                </c:pt>
                <c:pt idx="124">
                  <c:v>18.7</c:v>
                </c:pt>
                <c:pt idx="125">
                  <c:v>19.5</c:v>
                </c:pt>
                <c:pt idx="126">
                  <c:v>20.100000000000001</c:v>
                </c:pt>
                <c:pt idx="127">
                  <c:v>19.600000000000001</c:v>
                </c:pt>
                <c:pt idx="128">
                  <c:v>20.100000000000001</c:v>
                </c:pt>
                <c:pt idx="129">
                  <c:v>20.399999999999999</c:v>
                </c:pt>
                <c:pt idx="130">
                  <c:v>19.8</c:v>
                </c:pt>
                <c:pt idx="131">
                  <c:v>19.399999999999999</c:v>
                </c:pt>
                <c:pt idx="132">
                  <c:v>19.899999999999999</c:v>
                </c:pt>
                <c:pt idx="133">
                  <c:v>19.899999999999999</c:v>
                </c:pt>
                <c:pt idx="134">
                  <c:v>18.8</c:v>
                </c:pt>
                <c:pt idx="135">
                  <c:v>18.600000000000001</c:v>
                </c:pt>
                <c:pt idx="136">
                  <c:v>19.8</c:v>
                </c:pt>
                <c:pt idx="137">
                  <c:v>21.4</c:v>
                </c:pt>
                <c:pt idx="138">
                  <c:v>22.6</c:v>
                </c:pt>
                <c:pt idx="139">
                  <c:v>23</c:v>
                </c:pt>
                <c:pt idx="140">
                  <c:v>23</c:v>
                </c:pt>
                <c:pt idx="141">
                  <c:v>22.5</c:v>
                </c:pt>
                <c:pt idx="142">
                  <c:v>21.6</c:v>
                </c:pt>
                <c:pt idx="143">
                  <c:v>21.3</c:v>
                </c:pt>
                <c:pt idx="144">
                  <c:v>21.5</c:v>
                </c:pt>
                <c:pt idx="145">
                  <c:v>21.6</c:v>
                </c:pt>
                <c:pt idx="146">
                  <c:v>21</c:v>
                </c:pt>
                <c:pt idx="147">
                  <c:v>20.100000000000001</c:v>
                </c:pt>
                <c:pt idx="148">
                  <c:v>20.399999999999999</c:v>
                </c:pt>
                <c:pt idx="149">
                  <c:v>21.4</c:v>
                </c:pt>
                <c:pt idx="150">
                  <c:v>21.6</c:v>
                </c:pt>
                <c:pt idx="151">
                  <c:v>21.6</c:v>
                </c:pt>
                <c:pt idx="152">
                  <c:v>21.1</c:v>
                </c:pt>
                <c:pt idx="153">
                  <c:v>20.7</c:v>
                </c:pt>
                <c:pt idx="154">
                  <c:v>20.2</c:v>
                </c:pt>
                <c:pt idx="155">
                  <c:v>20.3</c:v>
                </c:pt>
                <c:pt idx="156">
                  <c:v>20.399999999999999</c:v>
                </c:pt>
                <c:pt idx="157" formatCode="General">
                  <c:v>20.3</c:v>
                </c:pt>
                <c:pt idx="158" formatCode="General">
                  <c:v>19.5</c:v>
                </c:pt>
              </c:numCache>
            </c:numRef>
          </c:val>
          <c:smooth val="0"/>
        </c:ser>
        <c:dLbls>
          <c:showLegendKey val="0"/>
          <c:showVal val="0"/>
          <c:showCatName val="0"/>
          <c:showSerName val="0"/>
          <c:showPercent val="0"/>
          <c:showBubbleSize val="0"/>
        </c:dLbls>
        <c:marker val="1"/>
        <c:smooth val="0"/>
        <c:axId val="75474432"/>
        <c:axId val="75475968"/>
      </c:lineChart>
      <c:catAx>
        <c:axId val="75474432"/>
        <c:scaling>
          <c:orientation val="minMax"/>
        </c:scaling>
        <c:delete val="0"/>
        <c:axPos val="b"/>
        <c:numFmt formatCode="General" sourceLinked="1"/>
        <c:majorTickMark val="out"/>
        <c:minorTickMark val="none"/>
        <c:tickLblPos val="nextTo"/>
        <c:txPr>
          <a:bodyPr rot="-5400000" vert="horz"/>
          <a:lstStyle/>
          <a:p>
            <a:pPr>
              <a:defRPr/>
            </a:pPr>
            <a:endParaRPr lang="en-US"/>
          </a:p>
        </c:txPr>
        <c:crossAx val="75475968"/>
        <c:crosses val="autoZero"/>
        <c:auto val="1"/>
        <c:lblAlgn val="ctr"/>
        <c:lblOffset val="100"/>
        <c:noMultiLvlLbl val="0"/>
      </c:catAx>
      <c:valAx>
        <c:axId val="75475968"/>
        <c:scaling>
          <c:orientation val="minMax"/>
        </c:scaling>
        <c:delete val="0"/>
        <c:axPos val="l"/>
        <c:majorGridlines/>
        <c:numFmt formatCode="#,##0.0" sourceLinked="1"/>
        <c:majorTickMark val="out"/>
        <c:minorTickMark val="none"/>
        <c:tickLblPos val="nextTo"/>
        <c:crossAx val="75474432"/>
        <c:crosses val="autoZero"/>
        <c:crossBetween val="between"/>
      </c:valAx>
    </c:plotArea>
    <c:legend>
      <c:legendPos val="b"/>
      <c:layout>
        <c:manualLayout>
          <c:xMode val="edge"/>
          <c:yMode val="edge"/>
          <c:x val="1.4660345115573877E-2"/>
          <c:y val="0.90628244446873041"/>
          <c:w val="0.95372050139698317"/>
          <c:h val="8.1174780060654081E-2"/>
        </c:manualLayout>
      </c:layout>
      <c:overlay val="0"/>
    </c:legend>
    <c:plotVisOnly val="1"/>
    <c:dispBlanksAs val="gap"/>
    <c:showDLblsOverMax val="0"/>
  </c:chart>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50" b="1" i="0" u="none" strike="noStrike" baseline="0">
                <a:solidFill>
                  <a:srgbClr val="000000"/>
                </a:solidFill>
                <a:latin typeface="Calibri"/>
                <a:ea typeface="Calibri"/>
                <a:cs typeface="Calibri"/>
              </a:defRPr>
            </a:pPr>
            <a:r>
              <a:rPr lang="en-GB" sz="1050" dirty="0" smtClean="0"/>
              <a:t>Average </a:t>
            </a:r>
            <a:r>
              <a:rPr lang="en-GB" sz="1050" baseline="0" dirty="0" smtClean="0"/>
              <a:t>i</a:t>
            </a:r>
            <a:r>
              <a:rPr lang="en-GB" sz="1050" dirty="0" smtClean="0"/>
              <a:t>ncrease </a:t>
            </a:r>
            <a:r>
              <a:rPr lang="en-GB" sz="1050" dirty="0"/>
              <a:t>in underemployment by sector,</a:t>
            </a:r>
            <a:r>
              <a:rPr lang="en-GB" sz="1050" baseline="0" dirty="0"/>
              <a:t> </a:t>
            </a:r>
            <a:r>
              <a:rPr lang="en-GB" sz="1050" dirty="0"/>
              <a:t>work and employment patterns</a:t>
            </a:r>
          </a:p>
        </c:rich>
      </c:tx>
      <c:layout>
        <c:manualLayout>
          <c:xMode val="edge"/>
          <c:yMode val="edge"/>
          <c:x val="0.116269666618239"/>
          <c:y val="4.6711040111419931E-2"/>
        </c:manualLayout>
      </c:layout>
      <c:overlay val="0"/>
    </c:title>
    <c:autoTitleDeleted val="0"/>
    <c:plotArea>
      <c:layout>
        <c:manualLayout>
          <c:layoutTarget val="inner"/>
          <c:xMode val="edge"/>
          <c:yMode val="edge"/>
          <c:x val="0.2424699644784839"/>
          <c:y val="0.22483866709658806"/>
          <c:w val="0.71845388178936653"/>
          <c:h val="0.55545393282028832"/>
        </c:manualLayout>
      </c:layout>
      <c:barChart>
        <c:barDir val="bar"/>
        <c:grouping val="stacked"/>
        <c:varyColors val="0"/>
        <c:ser>
          <c:idx val="0"/>
          <c:order val="0"/>
          <c:tx>
            <c:strRef>
              <c:f>Sheet1!$AL$8</c:f>
              <c:strCache>
                <c:ptCount val="1"/>
                <c:pt idx="0">
                  <c:v>Full-time</c:v>
                </c:pt>
              </c:strCache>
            </c:strRef>
          </c:tx>
          <c:invertIfNegative val="0"/>
          <c:cat>
            <c:multiLvlStrRef>
              <c:f>Sheet1!$AM$6:$AP$7</c:f>
              <c:multiLvlStrCache>
                <c:ptCount val="4"/>
                <c:lvl>
                  <c:pt idx="0">
                    <c:v>Permanent</c:v>
                  </c:pt>
                  <c:pt idx="1">
                    <c:v>Not Permanent</c:v>
                  </c:pt>
                  <c:pt idx="2">
                    <c:v>Permanent</c:v>
                  </c:pt>
                  <c:pt idx="3">
                    <c:v>Not Permanent</c:v>
                  </c:pt>
                </c:lvl>
                <c:lvl>
                  <c:pt idx="0">
                    <c:v>Private</c:v>
                  </c:pt>
                  <c:pt idx="2">
                    <c:v>Public</c:v>
                  </c:pt>
                </c:lvl>
              </c:multiLvlStrCache>
            </c:multiLvlStrRef>
          </c:cat>
          <c:val>
            <c:numRef>
              <c:f>Sheet1!$AM$8:$AP$8</c:f>
              <c:numCache>
                <c:formatCode>0%</c:formatCode>
                <c:ptCount val="4"/>
                <c:pt idx="0">
                  <c:v>0.10258822046903901</c:v>
                </c:pt>
                <c:pt idx="1">
                  <c:v>2.6377256423296233E-2</c:v>
                </c:pt>
                <c:pt idx="2">
                  <c:v>4.7362949428215249E-2</c:v>
                </c:pt>
                <c:pt idx="3">
                  <c:v>8.8269224133921981E-3</c:v>
                </c:pt>
              </c:numCache>
            </c:numRef>
          </c:val>
        </c:ser>
        <c:ser>
          <c:idx val="1"/>
          <c:order val="1"/>
          <c:tx>
            <c:strRef>
              <c:f>Sheet1!$AL$9</c:f>
              <c:strCache>
                <c:ptCount val="1"/>
                <c:pt idx="0">
                  <c:v>Part-time</c:v>
                </c:pt>
              </c:strCache>
            </c:strRef>
          </c:tx>
          <c:invertIfNegative val="0"/>
          <c:cat>
            <c:multiLvlStrRef>
              <c:f>Sheet1!$AM$6:$AP$7</c:f>
              <c:multiLvlStrCache>
                <c:ptCount val="4"/>
                <c:lvl>
                  <c:pt idx="0">
                    <c:v>Permanent</c:v>
                  </c:pt>
                  <c:pt idx="1">
                    <c:v>Not Permanent</c:v>
                  </c:pt>
                  <c:pt idx="2">
                    <c:v>Permanent</c:v>
                  </c:pt>
                  <c:pt idx="3">
                    <c:v>Not Permanent</c:v>
                  </c:pt>
                </c:lvl>
                <c:lvl>
                  <c:pt idx="0">
                    <c:v>Private</c:v>
                  </c:pt>
                  <c:pt idx="2">
                    <c:v>Public</c:v>
                  </c:pt>
                </c:lvl>
              </c:multiLvlStrCache>
            </c:multiLvlStrRef>
          </c:cat>
          <c:val>
            <c:numRef>
              <c:f>Sheet1!$AM$9:$AP$9</c:f>
              <c:numCache>
                <c:formatCode>0%</c:formatCode>
                <c:ptCount val="4"/>
                <c:pt idx="0">
                  <c:v>0.58151926876358584</c:v>
                </c:pt>
                <c:pt idx="1">
                  <c:v>7.4590794738050123E-2</c:v>
                </c:pt>
                <c:pt idx="2">
                  <c:v>0.11695372166391388</c:v>
                </c:pt>
                <c:pt idx="3">
                  <c:v>3.5585218655349485E-2</c:v>
                </c:pt>
              </c:numCache>
            </c:numRef>
          </c:val>
        </c:ser>
        <c:dLbls>
          <c:showLegendKey val="0"/>
          <c:showVal val="0"/>
          <c:showCatName val="0"/>
          <c:showSerName val="0"/>
          <c:showPercent val="0"/>
          <c:showBubbleSize val="0"/>
        </c:dLbls>
        <c:gapWidth val="150"/>
        <c:overlap val="100"/>
        <c:axId val="81753984"/>
        <c:axId val="81755520"/>
      </c:barChart>
      <c:catAx>
        <c:axId val="81753984"/>
        <c:scaling>
          <c:orientation val="minMax"/>
        </c:scaling>
        <c:delete val="0"/>
        <c:axPos val="l"/>
        <c:numFmt formatCode="0%" sourceLinked="1"/>
        <c:majorTickMark val="out"/>
        <c:minorTickMark val="none"/>
        <c:tickLblPos val="nextTo"/>
        <c:txPr>
          <a:bodyPr rot="0" vert="horz"/>
          <a:lstStyle/>
          <a:p>
            <a:pPr>
              <a:defRPr sz="1000" b="1" i="0" u="none" strike="noStrike" baseline="0">
                <a:solidFill>
                  <a:srgbClr val="000000"/>
                </a:solidFill>
                <a:latin typeface="Calibri"/>
                <a:ea typeface="Calibri"/>
                <a:cs typeface="Calibri"/>
              </a:defRPr>
            </a:pPr>
            <a:endParaRPr lang="en-US"/>
          </a:p>
        </c:txPr>
        <c:crossAx val="81755520"/>
        <c:crosses val="autoZero"/>
        <c:auto val="1"/>
        <c:lblAlgn val="ctr"/>
        <c:lblOffset val="100"/>
        <c:noMultiLvlLbl val="0"/>
      </c:catAx>
      <c:valAx>
        <c:axId val="81755520"/>
        <c:scaling>
          <c:orientation val="minMax"/>
        </c:scaling>
        <c:delete val="0"/>
        <c:axPos val="b"/>
        <c:majorGridlines>
          <c:spPr>
            <a:ln>
              <a:solidFill>
                <a:schemeClr val="bg1">
                  <a:lumMod val="75000"/>
                </a:schemeClr>
              </a:solidFill>
            </a:ln>
          </c:spPr>
        </c:majorGridlines>
        <c:numFmt formatCode="0%" sourceLinked="1"/>
        <c:majorTickMark val="out"/>
        <c:minorTickMark val="none"/>
        <c:tickLblPos val="nextTo"/>
        <c:txPr>
          <a:bodyPr rot="0" vert="horz"/>
          <a:lstStyle/>
          <a:p>
            <a:pPr>
              <a:defRPr sz="1000" b="1" i="0" u="none" strike="noStrike" baseline="0">
                <a:solidFill>
                  <a:srgbClr val="000000"/>
                </a:solidFill>
                <a:latin typeface="Calibri"/>
                <a:ea typeface="Calibri"/>
                <a:cs typeface="Calibri"/>
              </a:defRPr>
            </a:pPr>
            <a:endParaRPr lang="en-US"/>
          </a:p>
        </c:txPr>
        <c:crossAx val="81753984"/>
        <c:crosses val="autoZero"/>
        <c:crossBetween val="between"/>
        <c:majorUnit val="0.2"/>
      </c:valAx>
    </c:plotArea>
    <c:legend>
      <c:legendPos val="b"/>
      <c:layout/>
      <c:overlay val="0"/>
      <c:spPr>
        <a:solidFill>
          <a:schemeClr val="bg1"/>
        </a:solidFill>
        <a:ln>
          <a:solidFill>
            <a:schemeClr val="tx2"/>
          </a:solidFill>
        </a:ln>
        <a:effectLst>
          <a:outerShdw blurRad="50800" dist="38100" dir="2700000" algn="tl" rotWithShape="0">
            <a:prstClr val="black">
              <a:alpha val="40000"/>
            </a:prstClr>
          </a:outerShdw>
        </a:effectLst>
      </c:spPr>
      <c:txPr>
        <a:bodyPr/>
        <a:lstStyle/>
        <a:p>
          <a:pPr>
            <a:defRPr sz="1050" b="1" i="0" u="none" strike="noStrike" baseline="0">
              <a:solidFill>
                <a:srgbClr val="000000"/>
              </a:solidFill>
              <a:latin typeface="Calibri"/>
              <a:ea typeface="Calibri"/>
              <a:cs typeface="Calibri"/>
            </a:defRPr>
          </a:pPr>
          <a:endParaRPr lang="en-US"/>
        </a:p>
      </c:txPr>
    </c:legend>
    <c:plotVisOnly val="1"/>
    <c:dispBlanksAs val="gap"/>
    <c:showDLblsOverMax val="0"/>
  </c:chart>
  <c:spPr>
    <a:ln>
      <a:noFill/>
    </a:ln>
  </c:spPr>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5496999919962179E-2"/>
          <c:y val="3.7414986027631915E-2"/>
          <c:w val="0.69047581148564297"/>
          <c:h val="0.87737526240037667"/>
        </c:manualLayout>
      </c:layout>
      <c:barChart>
        <c:barDir val="bar"/>
        <c:grouping val="clustered"/>
        <c:varyColors val="0"/>
        <c:ser>
          <c:idx val="0"/>
          <c:order val="0"/>
          <c:invertIfNegative val="0"/>
          <c:dPt>
            <c:idx val="4"/>
            <c:invertIfNegative val="0"/>
            <c:bubble3D val="0"/>
          </c:dPt>
          <c:dLbls>
            <c:txPr>
              <a:bodyPr/>
              <a:lstStyle/>
              <a:p>
                <a:pPr>
                  <a:defRPr baseline="0">
                    <a:solidFill>
                      <a:schemeClr val="bg1"/>
                    </a:solidFill>
                  </a:defRPr>
                </a:pPr>
                <a:endParaRPr lang="en-US"/>
              </a:p>
            </c:txPr>
            <c:dLblPos val="inEnd"/>
            <c:showLegendKey val="0"/>
            <c:showVal val="1"/>
            <c:showCatName val="0"/>
            <c:showSerName val="0"/>
            <c:showPercent val="0"/>
            <c:showBubbleSize val="0"/>
            <c:showLeaderLines val="0"/>
          </c:dLbls>
          <c:cat>
            <c:strRef>
              <c:f>'Fall in hourly earnings'!$A$5:$A$16</c:f>
              <c:strCache>
                <c:ptCount val="12"/>
                <c:pt idx="0">
                  <c:v>South East</c:v>
                </c:pt>
                <c:pt idx="1">
                  <c:v>North East</c:v>
                </c:pt>
                <c:pt idx="2">
                  <c:v>East</c:v>
                </c:pt>
                <c:pt idx="3">
                  <c:v>Yorkshire and The Humber</c:v>
                </c:pt>
                <c:pt idx="4">
                  <c:v>London</c:v>
                </c:pt>
                <c:pt idx="5">
                  <c:v>Scotland</c:v>
                </c:pt>
                <c:pt idx="6">
                  <c:v>North West</c:v>
                </c:pt>
                <c:pt idx="7">
                  <c:v>Wales</c:v>
                </c:pt>
                <c:pt idx="8">
                  <c:v>West Midlands</c:v>
                </c:pt>
                <c:pt idx="9">
                  <c:v>East Midlands</c:v>
                </c:pt>
                <c:pt idx="10">
                  <c:v>Northern Ireland</c:v>
                </c:pt>
                <c:pt idx="11">
                  <c:v>South West</c:v>
                </c:pt>
              </c:strCache>
            </c:strRef>
          </c:cat>
          <c:val>
            <c:numRef>
              <c:f>'Fall in hourly earnings'!$B$5:$B$16</c:f>
              <c:numCache>
                <c:formatCode>0.0</c:formatCode>
                <c:ptCount val="12"/>
                <c:pt idx="0">
                  <c:v>-6</c:v>
                </c:pt>
                <c:pt idx="1">
                  <c:v>-6.9</c:v>
                </c:pt>
                <c:pt idx="2">
                  <c:v>-7.8</c:v>
                </c:pt>
                <c:pt idx="3">
                  <c:v>-7.8</c:v>
                </c:pt>
                <c:pt idx="4">
                  <c:v>-8</c:v>
                </c:pt>
                <c:pt idx="5">
                  <c:v>-8.1</c:v>
                </c:pt>
                <c:pt idx="6">
                  <c:v>-8.8000000000000007</c:v>
                </c:pt>
                <c:pt idx="7">
                  <c:v>-8.9</c:v>
                </c:pt>
                <c:pt idx="8">
                  <c:v>-9</c:v>
                </c:pt>
                <c:pt idx="9">
                  <c:v>-9.1</c:v>
                </c:pt>
                <c:pt idx="10">
                  <c:v>-9.9</c:v>
                </c:pt>
                <c:pt idx="11">
                  <c:v>-9.9</c:v>
                </c:pt>
              </c:numCache>
            </c:numRef>
          </c:val>
        </c:ser>
        <c:dLbls>
          <c:showLegendKey val="0"/>
          <c:showVal val="0"/>
          <c:showCatName val="0"/>
          <c:showSerName val="0"/>
          <c:showPercent val="0"/>
          <c:showBubbleSize val="0"/>
        </c:dLbls>
        <c:gapWidth val="80"/>
        <c:overlap val="35"/>
        <c:axId val="82085376"/>
        <c:axId val="82086912"/>
      </c:barChart>
      <c:catAx>
        <c:axId val="82085376"/>
        <c:scaling>
          <c:orientation val="minMax"/>
        </c:scaling>
        <c:delete val="0"/>
        <c:axPos val="l"/>
        <c:numFmt formatCode="General" sourceLinked="1"/>
        <c:majorTickMark val="in"/>
        <c:minorTickMark val="none"/>
        <c:tickLblPos val="high"/>
        <c:txPr>
          <a:bodyPr rot="0" vert="horz"/>
          <a:lstStyle/>
          <a:p>
            <a:pPr>
              <a:defRPr/>
            </a:pPr>
            <a:endParaRPr lang="en-US"/>
          </a:p>
        </c:txPr>
        <c:crossAx val="82086912"/>
        <c:crosses val="autoZero"/>
        <c:auto val="1"/>
        <c:lblAlgn val="ctr"/>
        <c:lblOffset val="100"/>
        <c:noMultiLvlLbl val="0"/>
      </c:catAx>
      <c:valAx>
        <c:axId val="82086912"/>
        <c:scaling>
          <c:orientation val="minMax"/>
          <c:max val="0"/>
          <c:min val="-10"/>
        </c:scaling>
        <c:delete val="0"/>
        <c:axPos val="b"/>
        <c:majorGridlines/>
        <c:numFmt formatCode="0.0" sourceLinked="1"/>
        <c:majorTickMark val="out"/>
        <c:minorTickMark val="none"/>
        <c:tickLblPos val="nextTo"/>
        <c:txPr>
          <a:bodyPr rot="0" vert="horz"/>
          <a:lstStyle/>
          <a:p>
            <a:pPr>
              <a:defRPr/>
            </a:pPr>
            <a:endParaRPr lang="en-US"/>
          </a:p>
        </c:txPr>
        <c:crossAx val="82085376"/>
        <c:crosses val="autoZero"/>
        <c:crossBetween val="between"/>
      </c:valAx>
    </c:plotArea>
    <c:plotVisOnly val="1"/>
    <c:dispBlanksAs val="gap"/>
    <c:showDLblsOverMax val="0"/>
  </c:chart>
  <c:externalData r:id="rId1">
    <c:autoUpdate val="0"/>
  </c:externalData>
  <c:userShapes r:id="rId2"/>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75894293581618"/>
          <c:y val="0.2273406129477677"/>
          <c:w val="0.83463560483061927"/>
          <c:h val="0.54299839700350749"/>
        </c:manualLayout>
      </c:layout>
      <c:lineChart>
        <c:grouping val="standard"/>
        <c:varyColors val="0"/>
        <c:ser>
          <c:idx val="0"/>
          <c:order val="0"/>
          <c:tx>
            <c:strRef>
              <c:f>Sheet1!$A$60</c:f>
              <c:strCache>
                <c:ptCount val="1"/>
                <c:pt idx="0">
                  <c:v>Scotland</c:v>
                </c:pt>
              </c:strCache>
            </c:strRef>
          </c:tx>
          <c:marker>
            <c:symbol val="none"/>
          </c:marker>
          <c:cat>
            <c:numRef>
              <c:f>Sheet1!$B$49:$L$49</c:f>
              <c:numCache>
                <c:formatCode>General</c:formatCode>
                <c:ptCount val="11"/>
                <c:pt idx="0">
                  <c:v>2002</c:v>
                </c:pt>
                <c:pt idx="1">
                  <c:v>2003</c:v>
                </c:pt>
                <c:pt idx="2">
                  <c:v>2004</c:v>
                </c:pt>
                <c:pt idx="3">
                  <c:v>2005</c:v>
                </c:pt>
                <c:pt idx="4">
                  <c:v>2006</c:v>
                </c:pt>
                <c:pt idx="5">
                  <c:v>2007</c:v>
                </c:pt>
                <c:pt idx="6">
                  <c:v>2008</c:v>
                </c:pt>
                <c:pt idx="7">
                  <c:v>2009</c:v>
                </c:pt>
                <c:pt idx="8">
                  <c:v>2010</c:v>
                </c:pt>
                <c:pt idx="9">
                  <c:v>2011</c:v>
                </c:pt>
                <c:pt idx="10">
                  <c:v>2012</c:v>
                </c:pt>
              </c:numCache>
            </c:numRef>
          </c:cat>
          <c:val>
            <c:numRef>
              <c:f>Sheet1!$B$60:$L$60</c:f>
              <c:numCache>
                <c:formatCode>0.00</c:formatCode>
                <c:ptCount val="11"/>
                <c:pt idx="0">
                  <c:v>10.58</c:v>
                </c:pt>
                <c:pt idx="1">
                  <c:v>10.65</c:v>
                </c:pt>
                <c:pt idx="2">
                  <c:v>10.86</c:v>
                </c:pt>
                <c:pt idx="3">
                  <c:v>11.17</c:v>
                </c:pt>
                <c:pt idx="4">
                  <c:v>11.44</c:v>
                </c:pt>
                <c:pt idx="5">
                  <c:v>11.61</c:v>
                </c:pt>
                <c:pt idx="6">
                  <c:v>11.78</c:v>
                </c:pt>
                <c:pt idx="7">
                  <c:v>12.01</c:v>
                </c:pt>
                <c:pt idx="8">
                  <c:v>11.78</c:v>
                </c:pt>
                <c:pt idx="9">
                  <c:v>11.2</c:v>
                </c:pt>
                <c:pt idx="10">
                  <c:v>11.04</c:v>
                </c:pt>
              </c:numCache>
            </c:numRef>
          </c:val>
          <c:smooth val="0"/>
        </c:ser>
        <c:ser>
          <c:idx val="1"/>
          <c:order val="1"/>
          <c:tx>
            <c:strRef>
              <c:f>Sheet1!$A$62</c:f>
              <c:strCache>
                <c:ptCount val="1"/>
                <c:pt idx="0">
                  <c:v>UK</c:v>
                </c:pt>
              </c:strCache>
            </c:strRef>
          </c:tx>
          <c:marker>
            <c:symbol val="none"/>
          </c:marker>
          <c:cat>
            <c:numRef>
              <c:f>Sheet1!$B$49:$L$49</c:f>
              <c:numCache>
                <c:formatCode>General</c:formatCode>
                <c:ptCount val="11"/>
                <c:pt idx="0">
                  <c:v>2002</c:v>
                </c:pt>
                <c:pt idx="1">
                  <c:v>2003</c:v>
                </c:pt>
                <c:pt idx="2">
                  <c:v>2004</c:v>
                </c:pt>
                <c:pt idx="3">
                  <c:v>2005</c:v>
                </c:pt>
                <c:pt idx="4">
                  <c:v>2006</c:v>
                </c:pt>
                <c:pt idx="5">
                  <c:v>2007</c:v>
                </c:pt>
                <c:pt idx="6">
                  <c:v>2008</c:v>
                </c:pt>
                <c:pt idx="7">
                  <c:v>2009</c:v>
                </c:pt>
                <c:pt idx="8">
                  <c:v>2010</c:v>
                </c:pt>
                <c:pt idx="9">
                  <c:v>2011</c:v>
                </c:pt>
                <c:pt idx="10">
                  <c:v>2012</c:v>
                </c:pt>
              </c:numCache>
            </c:numRef>
          </c:cat>
          <c:val>
            <c:numRef>
              <c:f>Sheet1!$B$62:$L$62</c:f>
              <c:numCache>
                <c:formatCode>_(* #,##0.00_);_(* \(#,##0.00\);_(* "-"??_);_(@_)</c:formatCode>
                <c:ptCount val="11"/>
                <c:pt idx="0">
                  <c:v>10.98</c:v>
                </c:pt>
                <c:pt idx="1">
                  <c:v>11.24</c:v>
                </c:pt>
                <c:pt idx="2">
                  <c:v>11.54</c:v>
                </c:pt>
                <c:pt idx="3">
                  <c:v>11.7</c:v>
                </c:pt>
                <c:pt idx="4">
                  <c:v>11.9</c:v>
                </c:pt>
                <c:pt idx="5">
                  <c:v>11.95</c:v>
                </c:pt>
                <c:pt idx="6">
                  <c:v>12.04</c:v>
                </c:pt>
                <c:pt idx="7">
                  <c:v>12.25</c:v>
                </c:pt>
                <c:pt idx="8">
                  <c:v>11.92</c:v>
                </c:pt>
                <c:pt idx="9">
                  <c:v>11.41</c:v>
                </c:pt>
                <c:pt idx="10">
                  <c:v>11.21</c:v>
                </c:pt>
              </c:numCache>
            </c:numRef>
          </c:val>
          <c:smooth val="0"/>
        </c:ser>
        <c:dLbls>
          <c:showLegendKey val="0"/>
          <c:showVal val="0"/>
          <c:showCatName val="0"/>
          <c:showSerName val="0"/>
          <c:showPercent val="0"/>
          <c:showBubbleSize val="0"/>
        </c:dLbls>
        <c:marker val="1"/>
        <c:smooth val="0"/>
        <c:axId val="81820288"/>
        <c:axId val="81830272"/>
      </c:lineChart>
      <c:catAx>
        <c:axId val="81820288"/>
        <c:scaling>
          <c:orientation val="minMax"/>
        </c:scaling>
        <c:delete val="0"/>
        <c:axPos val="b"/>
        <c:numFmt formatCode="General" sourceLinked="1"/>
        <c:majorTickMark val="out"/>
        <c:minorTickMark val="none"/>
        <c:tickLblPos val="nextTo"/>
        <c:txPr>
          <a:bodyPr rot="-5400000" vert="horz"/>
          <a:lstStyle/>
          <a:p>
            <a:pPr>
              <a:defRPr/>
            </a:pPr>
            <a:endParaRPr lang="en-US"/>
          </a:p>
        </c:txPr>
        <c:crossAx val="81830272"/>
        <c:crosses val="autoZero"/>
        <c:auto val="1"/>
        <c:lblAlgn val="ctr"/>
        <c:lblOffset val="100"/>
        <c:noMultiLvlLbl val="0"/>
      </c:catAx>
      <c:valAx>
        <c:axId val="81830272"/>
        <c:scaling>
          <c:orientation val="minMax"/>
        </c:scaling>
        <c:delete val="0"/>
        <c:axPos val="l"/>
        <c:majorGridlines/>
        <c:numFmt formatCode="&quot;£&quot;#,##0.00" sourceLinked="0"/>
        <c:majorTickMark val="out"/>
        <c:minorTickMark val="none"/>
        <c:tickLblPos val="nextTo"/>
        <c:crossAx val="81820288"/>
        <c:crosses val="autoZero"/>
        <c:crossBetween val="between"/>
      </c:valAx>
      <c:spPr>
        <a:noFill/>
        <a:ln w="25400">
          <a:noFill/>
        </a:ln>
      </c:spPr>
    </c:plotArea>
    <c:legend>
      <c:legendPos val="b"/>
      <c:layout>
        <c:manualLayout>
          <c:xMode val="edge"/>
          <c:yMode val="edge"/>
          <c:x val="0.32556065292878761"/>
          <c:y val="0.90887798181154478"/>
          <c:w val="0.3551315175633708"/>
          <c:h val="9.112201818845525E-2"/>
        </c:manualLayout>
      </c:layout>
      <c:overlay val="0"/>
    </c:legend>
    <c:plotVisOnly val="1"/>
    <c:dispBlanksAs val="gap"/>
    <c:showDLblsOverMax val="0"/>
  </c:chart>
  <c:externalData r:id="rId1">
    <c:autoUpdate val="0"/>
  </c:externalData>
  <c:userShapes r:id="rId2"/>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0819592628516"/>
          <c:y val="8.6648396533081151E-2"/>
          <c:w val="0.76993816682832206"/>
          <c:h val="0.80545273662195738"/>
        </c:manualLayout>
      </c:layout>
      <c:barChart>
        <c:barDir val="col"/>
        <c:grouping val="clustered"/>
        <c:varyColors val="0"/>
        <c:ser>
          <c:idx val="0"/>
          <c:order val="0"/>
          <c:tx>
            <c:strRef>
              <c:f>Gender!$A$35</c:f>
              <c:strCache>
                <c:ptCount val="1"/>
                <c:pt idx="0">
                  <c:v>Men</c:v>
                </c:pt>
              </c:strCache>
            </c:strRef>
          </c:tx>
          <c:spPr>
            <a:blipFill>
              <a:blip xmlns:r="http://schemas.openxmlformats.org/officeDocument/2006/relationships" r:embed="rId1"/>
              <a:stretch>
                <a:fillRect/>
              </a:stretch>
            </a:blipFill>
          </c:spPr>
          <c:invertIfNegative val="0"/>
          <c:pictureOptions>
            <c:pictureFormat val="stretch"/>
          </c:pictureOptions>
          <c:dPt>
            <c:idx val="1"/>
            <c:invertIfNegative val="0"/>
            <c:bubble3D val="0"/>
            <c:spPr>
              <a:blipFill>
                <a:blip xmlns:r="http://schemas.openxmlformats.org/officeDocument/2006/relationships" r:embed="rId2"/>
                <a:stretch>
                  <a:fillRect/>
                </a:stretch>
              </a:blipFill>
            </c:spPr>
            <c:pictureOptions>
              <c:pictureFormat val="stretch"/>
            </c:pictureOptions>
          </c:dPt>
          <c:dLbls>
            <c:txPr>
              <a:bodyPr/>
              <a:lstStyle/>
              <a:p>
                <a:pPr>
                  <a:defRPr sz="1000" b="0" i="0" u="none" strike="noStrike" baseline="0">
                    <a:solidFill>
                      <a:srgbClr val="000000"/>
                    </a:solidFill>
                    <a:latin typeface="Calibri"/>
                    <a:ea typeface="Calibri"/>
                    <a:cs typeface="Calibri"/>
                  </a:defRPr>
                </a:pPr>
                <a:endParaRPr lang="en-US"/>
              </a:p>
            </c:txPr>
            <c:showLegendKey val="0"/>
            <c:showVal val="1"/>
            <c:showCatName val="0"/>
            <c:showSerName val="0"/>
            <c:showPercent val="0"/>
            <c:showBubbleSize val="0"/>
            <c:showLeaderLines val="0"/>
          </c:dLbls>
          <c:cat>
            <c:strRef>
              <c:f>Gender!$C$34:$D$34</c:f>
              <c:strCache>
                <c:ptCount val="2"/>
                <c:pt idx="0">
                  <c:v>Full time</c:v>
                </c:pt>
                <c:pt idx="1">
                  <c:v>Part time</c:v>
                </c:pt>
              </c:strCache>
            </c:strRef>
          </c:cat>
          <c:val>
            <c:numRef>
              <c:f>Gender!$C$35:$D$35</c:f>
              <c:numCache>
                <c:formatCode>"£"#,##0.00</c:formatCode>
                <c:ptCount val="2"/>
                <c:pt idx="0">
                  <c:v>16.124500000000001</c:v>
                </c:pt>
                <c:pt idx="1">
                  <c:v>11.501800000000001</c:v>
                </c:pt>
              </c:numCache>
            </c:numRef>
          </c:val>
        </c:ser>
        <c:ser>
          <c:idx val="2"/>
          <c:order val="2"/>
          <c:tx>
            <c:strRef>
              <c:f>Gender!$A$37</c:f>
              <c:strCache>
                <c:ptCount val="1"/>
                <c:pt idx="0">
                  <c:v>Women</c:v>
                </c:pt>
              </c:strCache>
            </c:strRef>
          </c:tx>
          <c:spPr>
            <a:blipFill>
              <a:blip xmlns:r="http://schemas.openxmlformats.org/officeDocument/2006/relationships" r:embed="rId3"/>
              <a:stretch>
                <a:fillRect/>
              </a:stretch>
            </a:blipFill>
          </c:spPr>
          <c:invertIfNegative val="0"/>
          <c:pictureOptions>
            <c:pictureFormat val="stretch"/>
          </c:pictureOptions>
          <c:dPt>
            <c:idx val="1"/>
            <c:invertIfNegative val="0"/>
            <c:bubble3D val="0"/>
            <c:spPr>
              <a:blipFill>
                <a:blip xmlns:r="http://schemas.openxmlformats.org/officeDocument/2006/relationships" r:embed="rId4"/>
                <a:stretch>
                  <a:fillRect/>
                </a:stretch>
              </a:blipFill>
            </c:spPr>
            <c:pictureOptions>
              <c:pictureFormat val="stretch"/>
            </c:pictureOptions>
          </c:dPt>
          <c:dLbls>
            <c:txPr>
              <a:bodyPr/>
              <a:lstStyle/>
              <a:p>
                <a:pPr>
                  <a:defRPr sz="1000" b="0" i="0" u="none" strike="noStrike" baseline="0">
                    <a:solidFill>
                      <a:srgbClr val="000000"/>
                    </a:solidFill>
                    <a:latin typeface="Calibri"/>
                    <a:ea typeface="Calibri"/>
                    <a:cs typeface="Calibri"/>
                  </a:defRPr>
                </a:pPr>
                <a:endParaRPr lang="en-US"/>
              </a:p>
            </c:txPr>
            <c:showLegendKey val="0"/>
            <c:showVal val="1"/>
            <c:showCatName val="0"/>
            <c:showSerName val="0"/>
            <c:showPercent val="0"/>
            <c:showBubbleSize val="0"/>
            <c:showLeaderLines val="0"/>
          </c:dLbls>
          <c:cat>
            <c:strRef>
              <c:f>Gender!$C$34:$D$34</c:f>
              <c:strCache>
                <c:ptCount val="2"/>
                <c:pt idx="0">
                  <c:v>Full time</c:v>
                </c:pt>
                <c:pt idx="1">
                  <c:v>Part time</c:v>
                </c:pt>
              </c:strCache>
            </c:strRef>
          </c:cat>
          <c:val>
            <c:numRef>
              <c:f>Gender!$C$37:$D$37</c:f>
              <c:numCache>
                <c:formatCode>"£"#,##0.00</c:formatCode>
                <c:ptCount val="2"/>
                <c:pt idx="0">
                  <c:v>13.7767</c:v>
                </c:pt>
                <c:pt idx="1">
                  <c:v>10.2941</c:v>
                </c:pt>
              </c:numCache>
            </c:numRef>
          </c:val>
        </c:ser>
        <c:dLbls>
          <c:showLegendKey val="0"/>
          <c:showVal val="0"/>
          <c:showCatName val="0"/>
          <c:showSerName val="0"/>
          <c:showPercent val="0"/>
          <c:showBubbleSize val="0"/>
        </c:dLbls>
        <c:gapWidth val="150"/>
        <c:axId val="82010496"/>
        <c:axId val="82012032"/>
      </c:barChart>
      <c:barChart>
        <c:barDir val="col"/>
        <c:grouping val="clustered"/>
        <c:varyColors val="0"/>
        <c:ser>
          <c:idx val="1"/>
          <c:order val="1"/>
          <c:tx>
            <c:strRef>
              <c:f>Gender!$A$35</c:f>
              <c:strCache>
                <c:ptCount val="1"/>
                <c:pt idx="0">
                  <c:v>Men</c:v>
                </c:pt>
              </c:strCache>
            </c:strRef>
          </c:tx>
          <c:spPr>
            <a:blipFill dpi="0" rotWithShape="1">
              <a:blip xmlns:r="http://schemas.openxmlformats.org/officeDocument/2006/relationships" r:embed="rId5"/>
              <a:srcRect/>
              <a:stretch>
                <a:fillRect/>
              </a:stretch>
            </a:blipFill>
          </c:spPr>
          <c:invertIfNegative val="0"/>
          <c:pictureOptions>
            <c:pictureFormat val="stretch"/>
          </c:pictureOptions>
          <c:dLbls>
            <c:dLbl>
              <c:idx val="0"/>
              <c:layout>
                <c:manualLayout>
                  <c:x val="-2.4994030739671153E-17"/>
                  <c:y val="8.8675336037540756E-2"/>
                </c:manualLayout>
              </c:layout>
              <c:numFmt formatCode="0.0%" sourceLinked="0"/>
              <c:spPr/>
              <c:txPr>
                <a:bodyPr/>
                <a:lstStyle/>
                <a:p>
                  <a:pPr>
                    <a:defRPr sz="1000" b="0" i="0" u="none" strike="noStrike" baseline="0">
                      <a:solidFill>
                        <a:schemeClr val="bg1"/>
                      </a:solidFill>
                      <a:latin typeface="Calibri"/>
                      <a:ea typeface="Calibri"/>
                      <a:cs typeface="Calibri"/>
                    </a:defRPr>
                  </a:pPr>
                  <a:endParaRPr lang="en-US"/>
                </a:p>
              </c:txPr>
              <c:dLblPos val="outEnd"/>
              <c:showLegendKey val="0"/>
              <c:showVal val="1"/>
              <c:showCatName val="0"/>
              <c:showSerName val="0"/>
              <c:showPercent val="0"/>
              <c:showBubbleSize val="0"/>
            </c:dLbl>
            <c:txPr>
              <a:bodyPr/>
              <a:lstStyle/>
              <a:p>
                <a:pPr>
                  <a:defRPr sz="1000" b="0" i="0" u="none" strike="noStrike" baseline="0">
                    <a:solidFill>
                      <a:schemeClr val="bg1"/>
                    </a:solidFill>
                    <a:latin typeface="Calibri"/>
                    <a:ea typeface="Calibri"/>
                    <a:cs typeface="Calibri"/>
                  </a:defRPr>
                </a:pPr>
                <a:endParaRPr lang="en-US"/>
              </a:p>
            </c:txPr>
            <c:dLblPos val="ctr"/>
            <c:showLegendKey val="0"/>
            <c:showVal val="1"/>
            <c:showCatName val="0"/>
            <c:showSerName val="0"/>
            <c:showPercent val="0"/>
            <c:showBubbleSize val="0"/>
            <c:showLeaderLines val="0"/>
          </c:dLbls>
          <c:cat>
            <c:strRef>
              <c:f>'J:\New esubran3\5. Project Work\15. New Style Monthly Labour Market Briefing\Current Month\[Current Month.xls]Briefing Text'!$C$66:$D$66</c:f>
              <c:strCache>
                <c:ptCount val="2"/>
                <c:pt idx="0">
                  <c:v>Scotland</c:v>
                </c:pt>
                <c:pt idx="1">
                  <c:v>UK</c:v>
                </c:pt>
              </c:strCache>
            </c:strRef>
          </c:cat>
          <c:val>
            <c:numRef>
              <c:f>Gender!$C$36:$D$36</c:f>
              <c:numCache>
                <c:formatCode>0.0%</c:formatCode>
                <c:ptCount val="2"/>
                <c:pt idx="0">
                  <c:v>-5.0261504733695922E-2</c:v>
                </c:pt>
                <c:pt idx="1">
                  <c:v>-8.655500654341268E-2</c:v>
                </c:pt>
              </c:numCache>
            </c:numRef>
          </c:val>
        </c:ser>
        <c:ser>
          <c:idx val="3"/>
          <c:order val="3"/>
          <c:tx>
            <c:strRef>
              <c:f>Gender!$A$37</c:f>
              <c:strCache>
                <c:ptCount val="1"/>
                <c:pt idx="0">
                  <c:v>Women</c:v>
                </c:pt>
              </c:strCache>
            </c:strRef>
          </c:tx>
          <c:spPr>
            <a:blipFill>
              <a:blip xmlns:r="http://schemas.openxmlformats.org/officeDocument/2006/relationships" r:embed="rId6"/>
              <a:stretch>
                <a:fillRect/>
              </a:stretch>
            </a:blipFill>
          </c:spPr>
          <c:invertIfNegative val="0"/>
          <c:pictureOptions>
            <c:pictureFormat val="stretch"/>
          </c:pictureOptions>
          <c:dPt>
            <c:idx val="0"/>
            <c:invertIfNegative val="0"/>
            <c:bubble3D val="0"/>
            <c:spPr>
              <a:blipFill>
                <a:blip xmlns:r="http://schemas.openxmlformats.org/officeDocument/2006/relationships" r:embed="rId5"/>
                <a:stretch>
                  <a:fillRect/>
                </a:stretch>
              </a:blipFill>
            </c:spPr>
            <c:pictureOptions>
              <c:pictureFormat val="stretch"/>
            </c:pictureOptions>
          </c:dPt>
          <c:dPt>
            <c:idx val="1"/>
            <c:invertIfNegative val="0"/>
            <c:bubble3D val="0"/>
            <c:spPr>
              <a:blipFill>
                <a:blip xmlns:r="http://schemas.openxmlformats.org/officeDocument/2006/relationships" r:embed="rId5"/>
                <a:stretch>
                  <a:fillRect/>
                </a:stretch>
              </a:blipFill>
            </c:spPr>
            <c:pictureOptions>
              <c:pictureFormat val="stretch"/>
            </c:pictureOptions>
          </c:dPt>
          <c:dLbls>
            <c:dLbl>
              <c:idx val="1"/>
              <c:layout/>
              <c:tx>
                <c:rich>
                  <a:bodyPr/>
                  <a:lstStyle/>
                  <a:p>
                    <a:r>
                      <a:rPr lang="en-US" dirty="0">
                        <a:solidFill>
                          <a:schemeClr val="bg1"/>
                        </a:solidFill>
                      </a:rPr>
                      <a:t>-8.4%</a:t>
                    </a:r>
                  </a:p>
                </c:rich>
              </c:tx>
              <c:dLblPos val="ctr"/>
              <c:showLegendKey val="0"/>
              <c:showVal val="1"/>
              <c:showCatName val="0"/>
              <c:showSerName val="0"/>
              <c:showPercent val="0"/>
              <c:showBubbleSize val="0"/>
            </c:dLbl>
            <c:txPr>
              <a:bodyPr/>
              <a:lstStyle/>
              <a:p>
                <a:pPr>
                  <a:defRPr sz="1000" b="0" i="0" u="none" strike="noStrike" baseline="0">
                    <a:solidFill>
                      <a:schemeClr val="bg1"/>
                    </a:solidFill>
                    <a:latin typeface="Calibri"/>
                    <a:ea typeface="Calibri"/>
                    <a:cs typeface="Calibri"/>
                  </a:defRPr>
                </a:pPr>
                <a:endParaRPr lang="en-US"/>
              </a:p>
            </c:txPr>
            <c:dLblPos val="ctr"/>
            <c:showLegendKey val="0"/>
            <c:showVal val="1"/>
            <c:showCatName val="0"/>
            <c:showSerName val="0"/>
            <c:showPercent val="0"/>
            <c:showBubbleSize val="0"/>
            <c:showLeaderLines val="0"/>
          </c:dLbls>
          <c:cat>
            <c:strRef>
              <c:f>'J:\New esubran3\5. Project Work\15. New Style Monthly Labour Market Briefing\Current Month\[Current Month.xls]Briefing Text'!$C$66:$D$66</c:f>
              <c:strCache>
                <c:ptCount val="2"/>
                <c:pt idx="0">
                  <c:v>Scotland</c:v>
                </c:pt>
                <c:pt idx="1">
                  <c:v>UK</c:v>
                </c:pt>
              </c:strCache>
            </c:strRef>
          </c:cat>
          <c:val>
            <c:numRef>
              <c:f>Gender!$C$38:$D$38</c:f>
              <c:numCache>
                <c:formatCode>0.0%</c:formatCode>
                <c:ptCount val="2"/>
                <c:pt idx="0">
                  <c:v>-6.7047618976801379E-2</c:v>
                </c:pt>
                <c:pt idx="1">
                  <c:v>-0.10401707982485826</c:v>
                </c:pt>
              </c:numCache>
            </c:numRef>
          </c:val>
        </c:ser>
        <c:dLbls>
          <c:showLegendKey val="0"/>
          <c:showVal val="0"/>
          <c:showCatName val="0"/>
          <c:showSerName val="0"/>
          <c:showPercent val="0"/>
          <c:showBubbleSize val="0"/>
        </c:dLbls>
        <c:gapWidth val="150"/>
        <c:axId val="82013568"/>
        <c:axId val="82023552"/>
      </c:barChart>
      <c:catAx>
        <c:axId val="82010496"/>
        <c:scaling>
          <c:orientation val="minMax"/>
        </c:scaling>
        <c:delete val="0"/>
        <c:axPos val="b"/>
        <c:numFmt formatCode="General" sourceLinked="1"/>
        <c:majorTickMark val="out"/>
        <c:minorTickMark val="none"/>
        <c:tickLblPos val="low"/>
        <c:txPr>
          <a:bodyPr rot="0" vert="horz"/>
          <a:lstStyle/>
          <a:p>
            <a:pPr>
              <a:defRPr sz="1000" b="0" i="0" u="none" strike="noStrike" baseline="0">
                <a:solidFill>
                  <a:srgbClr val="000000"/>
                </a:solidFill>
                <a:latin typeface="Calibri"/>
                <a:ea typeface="Calibri"/>
                <a:cs typeface="Calibri"/>
              </a:defRPr>
            </a:pPr>
            <a:endParaRPr lang="en-US"/>
          </a:p>
        </c:txPr>
        <c:crossAx val="82012032"/>
        <c:crosses val="autoZero"/>
        <c:auto val="1"/>
        <c:lblAlgn val="ctr"/>
        <c:lblOffset val="100"/>
        <c:noMultiLvlLbl val="1"/>
      </c:catAx>
      <c:valAx>
        <c:axId val="82012032"/>
        <c:scaling>
          <c:orientation val="minMax"/>
          <c:min val="0"/>
        </c:scaling>
        <c:delete val="0"/>
        <c:axPos val="l"/>
        <c:numFmt formatCode="&quot;£&quot;#,##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82010496"/>
        <c:crosses val="autoZero"/>
        <c:crossBetween val="between"/>
      </c:valAx>
      <c:catAx>
        <c:axId val="82013568"/>
        <c:scaling>
          <c:orientation val="minMax"/>
        </c:scaling>
        <c:delete val="1"/>
        <c:axPos val="b"/>
        <c:majorTickMark val="out"/>
        <c:minorTickMark val="none"/>
        <c:tickLblPos val="nextTo"/>
        <c:crossAx val="82023552"/>
        <c:crosses val="autoZero"/>
        <c:auto val="1"/>
        <c:lblAlgn val="ctr"/>
        <c:lblOffset val="100"/>
        <c:noMultiLvlLbl val="0"/>
      </c:catAx>
      <c:valAx>
        <c:axId val="82023552"/>
        <c:scaling>
          <c:orientation val="minMax"/>
          <c:max val="0.30000000000000004"/>
          <c:min val="-0.25"/>
        </c:scaling>
        <c:delete val="0"/>
        <c:axPos val="r"/>
        <c:numFmt formatCode="0.0%" sourceLinked="1"/>
        <c:majorTickMark val="none"/>
        <c:minorTickMark val="none"/>
        <c:tickLblPos val="none"/>
        <c:spPr>
          <a:ln>
            <a:noFill/>
          </a:ln>
        </c:spPr>
        <c:txPr>
          <a:bodyPr rot="0" vert="horz"/>
          <a:lstStyle/>
          <a:p>
            <a:pPr>
              <a:defRPr sz="1000" b="0" i="0" u="none" strike="noStrike" baseline="0">
                <a:solidFill>
                  <a:srgbClr val="FFFFFF"/>
                </a:solidFill>
                <a:latin typeface="Calibri"/>
                <a:ea typeface="Calibri"/>
                <a:cs typeface="Calibri"/>
              </a:defRPr>
            </a:pPr>
            <a:endParaRPr lang="en-US"/>
          </a:p>
        </c:txPr>
        <c:crossAx val="82013568"/>
        <c:crosses val="max"/>
        <c:crossBetween val="between"/>
      </c:valAx>
      <c:spPr>
        <a:noFill/>
        <a:ln w="25400">
          <a:noFill/>
        </a:ln>
      </c:spPr>
    </c:plotArea>
    <c:plotVisOnly val="1"/>
    <c:dispBlanksAs val="gap"/>
    <c:showDLblsOverMax val="0"/>
  </c:chart>
  <c:spPr>
    <a:noFill/>
    <a:ln>
      <a:noFill/>
    </a:ln>
  </c:spPr>
  <c:txPr>
    <a:bodyPr/>
    <a:lstStyle/>
    <a:p>
      <a:pPr>
        <a:defRPr sz="1000" b="0" i="0" u="none" strike="noStrike" baseline="0">
          <a:solidFill>
            <a:srgbClr val="000000"/>
          </a:solidFill>
          <a:latin typeface="Calibri"/>
          <a:ea typeface="Calibri"/>
          <a:cs typeface="Calibri"/>
        </a:defRPr>
      </a:pPr>
      <a:endParaRPr lang="en-US"/>
    </a:p>
  </c:txPr>
  <c:externalData r:id="rId7">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5496999919962179E-2"/>
          <c:y val="3.7414986027631915E-2"/>
          <c:w val="0.69047581148564297"/>
          <c:h val="0.87737526240037667"/>
        </c:manualLayout>
      </c:layout>
      <c:barChart>
        <c:barDir val="bar"/>
        <c:grouping val="clustered"/>
        <c:varyColors val="0"/>
        <c:ser>
          <c:idx val="0"/>
          <c:order val="0"/>
          <c:invertIfNegative val="0"/>
          <c:dPt>
            <c:idx val="4"/>
            <c:invertIfNegative val="0"/>
            <c:bubble3D val="0"/>
          </c:dPt>
          <c:dLbls>
            <c:txPr>
              <a:bodyPr/>
              <a:lstStyle/>
              <a:p>
                <a:pPr>
                  <a:defRPr baseline="0">
                    <a:solidFill>
                      <a:schemeClr val="bg1"/>
                    </a:solidFill>
                  </a:defRPr>
                </a:pPr>
                <a:endParaRPr lang="en-US"/>
              </a:p>
            </c:txPr>
            <c:dLblPos val="inEnd"/>
            <c:showLegendKey val="0"/>
            <c:showVal val="1"/>
            <c:showCatName val="0"/>
            <c:showSerName val="0"/>
            <c:showPercent val="0"/>
            <c:showBubbleSize val="0"/>
            <c:showLeaderLines val="0"/>
          </c:dLbls>
          <c:cat>
            <c:strRef>
              <c:f>'Fall in hourly earnings'!$A$5:$A$16</c:f>
              <c:strCache>
                <c:ptCount val="12"/>
                <c:pt idx="0">
                  <c:v>South East</c:v>
                </c:pt>
                <c:pt idx="1">
                  <c:v>North East</c:v>
                </c:pt>
                <c:pt idx="2">
                  <c:v>East</c:v>
                </c:pt>
                <c:pt idx="3">
                  <c:v>Yorkshire and The Humber</c:v>
                </c:pt>
                <c:pt idx="4">
                  <c:v>London</c:v>
                </c:pt>
                <c:pt idx="5">
                  <c:v>Scotland</c:v>
                </c:pt>
                <c:pt idx="6">
                  <c:v>North West</c:v>
                </c:pt>
                <c:pt idx="7">
                  <c:v>Wales</c:v>
                </c:pt>
                <c:pt idx="8">
                  <c:v>West Midlands</c:v>
                </c:pt>
                <c:pt idx="9">
                  <c:v>East Midlands</c:v>
                </c:pt>
                <c:pt idx="10">
                  <c:v>Northern Ireland</c:v>
                </c:pt>
                <c:pt idx="11">
                  <c:v>South West</c:v>
                </c:pt>
              </c:strCache>
            </c:strRef>
          </c:cat>
          <c:val>
            <c:numRef>
              <c:f>'Fall in hourly earnings'!$B$5:$B$16</c:f>
              <c:numCache>
                <c:formatCode>0.0</c:formatCode>
                <c:ptCount val="12"/>
                <c:pt idx="0">
                  <c:v>-6</c:v>
                </c:pt>
                <c:pt idx="1">
                  <c:v>-6.9</c:v>
                </c:pt>
                <c:pt idx="2">
                  <c:v>-7.8</c:v>
                </c:pt>
                <c:pt idx="3">
                  <c:v>-7.8</c:v>
                </c:pt>
                <c:pt idx="4">
                  <c:v>-8</c:v>
                </c:pt>
                <c:pt idx="5">
                  <c:v>-8.1</c:v>
                </c:pt>
                <c:pt idx="6">
                  <c:v>-8.8000000000000007</c:v>
                </c:pt>
                <c:pt idx="7">
                  <c:v>-8.9</c:v>
                </c:pt>
                <c:pt idx="8">
                  <c:v>-9</c:v>
                </c:pt>
                <c:pt idx="9">
                  <c:v>-9.1</c:v>
                </c:pt>
                <c:pt idx="10">
                  <c:v>-9.9</c:v>
                </c:pt>
                <c:pt idx="11">
                  <c:v>-9.9</c:v>
                </c:pt>
              </c:numCache>
            </c:numRef>
          </c:val>
        </c:ser>
        <c:dLbls>
          <c:showLegendKey val="0"/>
          <c:showVal val="0"/>
          <c:showCatName val="0"/>
          <c:showSerName val="0"/>
          <c:showPercent val="0"/>
          <c:showBubbleSize val="0"/>
        </c:dLbls>
        <c:gapWidth val="80"/>
        <c:overlap val="35"/>
        <c:axId val="82146816"/>
        <c:axId val="82148352"/>
      </c:barChart>
      <c:catAx>
        <c:axId val="82146816"/>
        <c:scaling>
          <c:orientation val="minMax"/>
        </c:scaling>
        <c:delete val="0"/>
        <c:axPos val="l"/>
        <c:numFmt formatCode="General" sourceLinked="1"/>
        <c:majorTickMark val="in"/>
        <c:minorTickMark val="none"/>
        <c:tickLblPos val="high"/>
        <c:txPr>
          <a:bodyPr rot="0" vert="horz"/>
          <a:lstStyle/>
          <a:p>
            <a:pPr>
              <a:defRPr/>
            </a:pPr>
            <a:endParaRPr lang="en-US"/>
          </a:p>
        </c:txPr>
        <c:crossAx val="82148352"/>
        <c:crosses val="autoZero"/>
        <c:auto val="1"/>
        <c:lblAlgn val="ctr"/>
        <c:lblOffset val="100"/>
        <c:noMultiLvlLbl val="0"/>
      </c:catAx>
      <c:valAx>
        <c:axId val="82148352"/>
        <c:scaling>
          <c:orientation val="minMax"/>
          <c:max val="0"/>
          <c:min val="-10"/>
        </c:scaling>
        <c:delete val="0"/>
        <c:axPos val="b"/>
        <c:majorGridlines/>
        <c:numFmt formatCode="0.0" sourceLinked="1"/>
        <c:majorTickMark val="out"/>
        <c:minorTickMark val="none"/>
        <c:tickLblPos val="nextTo"/>
        <c:txPr>
          <a:bodyPr rot="0" vert="horz"/>
          <a:lstStyle/>
          <a:p>
            <a:pPr>
              <a:defRPr/>
            </a:pPr>
            <a:endParaRPr lang="en-US"/>
          </a:p>
        </c:txPr>
        <c:crossAx val="82146816"/>
        <c:crosses val="autoZero"/>
        <c:crossBetween val="between"/>
      </c:valAx>
    </c:plotArea>
    <c:plotVisOnly val="1"/>
    <c:dispBlanksAs val="gap"/>
    <c:showDLblsOverMax val="0"/>
  </c:chart>
  <c:externalData r:id="rId1">
    <c:autoUpdate val="0"/>
  </c:externalData>
  <c:userShapes r:id="rId2"/>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75894293581618"/>
          <c:y val="0.2273406129477677"/>
          <c:w val="0.83463560483061927"/>
          <c:h val="0.54299839700350749"/>
        </c:manualLayout>
      </c:layout>
      <c:lineChart>
        <c:grouping val="standard"/>
        <c:varyColors val="0"/>
        <c:ser>
          <c:idx val="0"/>
          <c:order val="0"/>
          <c:tx>
            <c:strRef>
              <c:f>Sheet1!$A$60</c:f>
              <c:strCache>
                <c:ptCount val="1"/>
                <c:pt idx="0">
                  <c:v>Scotland</c:v>
                </c:pt>
              </c:strCache>
            </c:strRef>
          </c:tx>
          <c:marker>
            <c:symbol val="none"/>
          </c:marker>
          <c:cat>
            <c:numRef>
              <c:f>Sheet1!$B$49:$L$49</c:f>
              <c:numCache>
                <c:formatCode>General</c:formatCode>
                <c:ptCount val="11"/>
                <c:pt idx="0">
                  <c:v>2002</c:v>
                </c:pt>
                <c:pt idx="1">
                  <c:v>2003</c:v>
                </c:pt>
                <c:pt idx="2">
                  <c:v>2004</c:v>
                </c:pt>
                <c:pt idx="3">
                  <c:v>2005</c:v>
                </c:pt>
                <c:pt idx="4">
                  <c:v>2006</c:v>
                </c:pt>
                <c:pt idx="5">
                  <c:v>2007</c:v>
                </c:pt>
                <c:pt idx="6">
                  <c:v>2008</c:v>
                </c:pt>
                <c:pt idx="7">
                  <c:v>2009</c:v>
                </c:pt>
                <c:pt idx="8">
                  <c:v>2010</c:v>
                </c:pt>
                <c:pt idx="9">
                  <c:v>2011</c:v>
                </c:pt>
                <c:pt idx="10">
                  <c:v>2012</c:v>
                </c:pt>
              </c:numCache>
            </c:numRef>
          </c:cat>
          <c:val>
            <c:numRef>
              <c:f>Sheet1!$B$60:$L$60</c:f>
              <c:numCache>
                <c:formatCode>0.00</c:formatCode>
                <c:ptCount val="11"/>
                <c:pt idx="0">
                  <c:v>10.58</c:v>
                </c:pt>
                <c:pt idx="1">
                  <c:v>10.65</c:v>
                </c:pt>
                <c:pt idx="2">
                  <c:v>10.86</c:v>
                </c:pt>
                <c:pt idx="3">
                  <c:v>11.17</c:v>
                </c:pt>
                <c:pt idx="4">
                  <c:v>11.44</c:v>
                </c:pt>
                <c:pt idx="5">
                  <c:v>11.61</c:v>
                </c:pt>
                <c:pt idx="6">
                  <c:v>11.78</c:v>
                </c:pt>
                <c:pt idx="7">
                  <c:v>12.01</c:v>
                </c:pt>
                <c:pt idx="8">
                  <c:v>11.78</c:v>
                </c:pt>
                <c:pt idx="9">
                  <c:v>11.2</c:v>
                </c:pt>
                <c:pt idx="10">
                  <c:v>11.04</c:v>
                </c:pt>
              </c:numCache>
            </c:numRef>
          </c:val>
          <c:smooth val="0"/>
        </c:ser>
        <c:ser>
          <c:idx val="1"/>
          <c:order val="1"/>
          <c:tx>
            <c:strRef>
              <c:f>Sheet1!$A$62</c:f>
              <c:strCache>
                <c:ptCount val="1"/>
                <c:pt idx="0">
                  <c:v>UK</c:v>
                </c:pt>
              </c:strCache>
            </c:strRef>
          </c:tx>
          <c:marker>
            <c:symbol val="none"/>
          </c:marker>
          <c:cat>
            <c:numRef>
              <c:f>Sheet1!$B$49:$L$49</c:f>
              <c:numCache>
                <c:formatCode>General</c:formatCode>
                <c:ptCount val="11"/>
                <c:pt idx="0">
                  <c:v>2002</c:v>
                </c:pt>
                <c:pt idx="1">
                  <c:v>2003</c:v>
                </c:pt>
                <c:pt idx="2">
                  <c:v>2004</c:v>
                </c:pt>
                <c:pt idx="3">
                  <c:v>2005</c:v>
                </c:pt>
                <c:pt idx="4">
                  <c:v>2006</c:v>
                </c:pt>
                <c:pt idx="5">
                  <c:v>2007</c:v>
                </c:pt>
                <c:pt idx="6">
                  <c:v>2008</c:v>
                </c:pt>
                <c:pt idx="7">
                  <c:v>2009</c:v>
                </c:pt>
                <c:pt idx="8">
                  <c:v>2010</c:v>
                </c:pt>
                <c:pt idx="9">
                  <c:v>2011</c:v>
                </c:pt>
                <c:pt idx="10">
                  <c:v>2012</c:v>
                </c:pt>
              </c:numCache>
            </c:numRef>
          </c:cat>
          <c:val>
            <c:numRef>
              <c:f>Sheet1!$B$62:$L$62</c:f>
              <c:numCache>
                <c:formatCode>_(* #,##0.00_);_(* \(#,##0.00\);_(* "-"??_);_(@_)</c:formatCode>
                <c:ptCount val="11"/>
                <c:pt idx="0">
                  <c:v>10.98</c:v>
                </c:pt>
                <c:pt idx="1">
                  <c:v>11.24</c:v>
                </c:pt>
                <c:pt idx="2">
                  <c:v>11.54</c:v>
                </c:pt>
                <c:pt idx="3">
                  <c:v>11.7</c:v>
                </c:pt>
                <c:pt idx="4">
                  <c:v>11.9</c:v>
                </c:pt>
                <c:pt idx="5">
                  <c:v>11.95</c:v>
                </c:pt>
                <c:pt idx="6">
                  <c:v>12.04</c:v>
                </c:pt>
                <c:pt idx="7">
                  <c:v>12.25</c:v>
                </c:pt>
                <c:pt idx="8">
                  <c:v>11.92</c:v>
                </c:pt>
                <c:pt idx="9">
                  <c:v>11.41</c:v>
                </c:pt>
                <c:pt idx="10">
                  <c:v>11.21</c:v>
                </c:pt>
              </c:numCache>
            </c:numRef>
          </c:val>
          <c:smooth val="0"/>
        </c:ser>
        <c:dLbls>
          <c:showLegendKey val="0"/>
          <c:showVal val="0"/>
          <c:showCatName val="0"/>
          <c:showSerName val="0"/>
          <c:showPercent val="0"/>
          <c:showBubbleSize val="0"/>
        </c:dLbls>
        <c:marker val="1"/>
        <c:smooth val="0"/>
        <c:axId val="91691648"/>
        <c:axId val="91697536"/>
      </c:lineChart>
      <c:catAx>
        <c:axId val="91691648"/>
        <c:scaling>
          <c:orientation val="minMax"/>
        </c:scaling>
        <c:delete val="0"/>
        <c:axPos val="b"/>
        <c:numFmt formatCode="General" sourceLinked="1"/>
        <c:majorTickMark val="out"/>
        <c:minorTickMark val="none"/>
        <c:tickLblPos val="nextTo"/>
        <c:txPr>
          <a:bodyPr rot="-5400000" vert="horz"/>
          <a:lstStyle/>
          <a:p>
            <a:pPr>
              <a:defRPr/>
            </a:pPr>
            <a:endParaRPr lang="en-US"/>
          </a:p>
        </c:txPr>
        <c:crossAx val="91697536"/>
        <c:crosses val="autoZero"/>
        <c:auto val="1"/>
        <c:lblAlgn val="ctr"/>
        <c:lblOffset val="100"/>
        <c:noMultiLvlLbl val="0"/>
      </c:catAx>
      <c:valAx>
        <c:axId val="91697536"/>
        <c:scaling>
          <c:orientation val="minMax"/>
        </c:scaling>
        <c:delete val="0"/>
        <c:axPos val="l"/>
        <c:majorGridlines/>
        <c:numFmt formatCode="&quot;£&quot;#,##0.00" sourceLinked="0"/>
        <c:majorTickMark val="out"/>
        <c:minorTickMark val="none"/>
        <c:tickLblPos val="nextTo"/>
        <c:crossAx val="91691648"/>
        <c:crosses val="autoZero"/>
        <c:crossBetween val="between"/>
      </c:valAx>
      <c:spPr>
        <a:noFill/>
        <a:ln w="25400">
          <a:noFill/>
        </a:ln>
      </c:spPr>
    </c:plotArea>
    <c:legend>
      <c:legendPos val="b"/>
      <c:layout>
        <c:manualLayout>
          <c:xMode val="edge"/>
          <c:yMode val="edge"/>
          <c:x val="0.32556065292878761"/>
          <c:y val="0.90887798181154478"/>
          <c:w val="0.3551315175633708"/>
          <c:h val="9.112201818845525E-2"/>
        </c:manualLayout>
      </c:layout>
      <c:overlay val="0"/>
    </c:legend>
    <c:plotVisOnly val="1"/>
    <c:dispBlanksAs val="gap"/>
    <c:showDLblsOverMax val="0"/>
  </c:chart>
  <c:externalData r:id="rId1">
    <c:autoUpdate val="0"/>
  </c:externalData>
  <c:userShapes r:id="rId2"/>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0819592628516"/>
          <c:y val="8.6648396533081151E-2"/>
          <c:w val="0.76993816682832206"/>
          <c:h val="0.80545273662195738"/>
        </c:manualLayout>
      </c:layout>
      <c:barChart>
        <c:barDir val="col"/>
        <c:grouping val="clustered"/>
        <c:varyColors val="0"/>
        <c:ser>
          <c:idx val="0"/>
          <c:order val="0"/>
          <c:tx>
            <c:strRef>
              <c:f>Gender!$A$35</c:f>
              <c:strCache>
                <c:ptCount val="1"/>
                <c:pt idx="0">
                  <c:v>Men</c:v>
                </c:pt>
              </c:strCache>
            </c:strRef>
          </c:tx>
          <c:spPr>
            <a:blipFill>
              <a:blip xmlns:r="http://schemas.openxmlformats.org/officeDocument/2006/relationships" r:embed="rId1"/>
              <a:stretch>
                <a:fillRect/>
              </a:stretch>
            </a:blipFill>
          </c:spPr>
          <c:invertIfNegative val="0"/>
          <c:pictureOptions>
            <c:pictureFormat val="stretch"/>
          </c:pictureOptions>
          <c:dPt>
            <c:idx val="1"/>
            <c:invertIfNegative val="0"/>
            <c:bubble3D val="0"/>
            <c:spPr>
              <a:blipFill>
                <a:blip xmlns:r="http://schemas.openxmlformats.org/officeDocument/2006/relationships" r:embed="rId2"/>
                <a:stretch>
                  <a:fillRect/>
                </a:stretch>
              </a:blipFill>
            </c:spPr>
            <c:pictureOptions>
              <c:pictureFormat val="stretch"/>
            </c:pictureOptions>
          </c:dPt>
          <c:dLbls>
            <c:txPr>
              <a:bodyPr/>
              <a:lstStyle/>
              <a:p>
                <a:pPr>
                  <a:defRPr sz="1000" b="0" i="0" u="none" strike="noStrike" baseline="0">
                    <a:solidFill>
                      <a:srgbClr val="000000"/>
                    </a:solidFill>
                    <a:latin typeface="Calibri"/>
                    <a:ea typeface="Calibri"/>
                    <a:cs typeface="Calibri"/>
                  </a:defRPr>
                </a:pPr>
                <a:endParaRPr lang="en-US"/>
              </a:p>
            </c:txPr>
            <c:showLegendKey val="0"/>
            <c:showVal val="1"/>
            <c:showCatName val="0"/>
            <c:showSerName val="0"/>
            <c:showPercent val="0"/>
            <c:showBubbleSize val="0"/>
            <c:showLeaderLines val="0"/>
          </c:dLbls>
          <c:cat>
            <c:strRef>
              <c:f>Gender!$C$34:$D$34</c:f>
              <c:strCache>
                <c:ptCount val="2"/>
                <c:pt idx="0">
                  <c:v>Full time</c:v>
                </c:pt>
                <c:pt idx="1">
                  <c:v>Part time</c:v>
                </c:pt>
              </c:strCache>
            </c:strRef>
          </c:cat>
          <c:val>
            <c:numRef>
              <c:f>Gender!$C$35:$D$35</c:f>
              <c:numCache>
                <c:formatCode>"£"#,##0.00</c:formatCode>
                <c:ptCount val="2"/>
                <c:pt idx="0">
                  <c:v>16.124500000000001</c:v>
                </c:pt>
                <c:pt idx="1">
                  <c:v>11.501800000000001</c:v>
                </c:pt>
              </c:numCache>
            </c:numRef>
          </c:val>
        </c:ser>
        <c:ser>
          <c:idx val="2"/>
          <c:order val="2"/>
          <c:tx>
            <c:strRef>
              <c:f>Gender!$A$37</c:f>
              <c:strCache>
                <c:ptCount val="1"/>
                <c:pt idx="0">
                  <c:v>Women</c:v>
                </c:pt>
              </c:strCache>
            </c:strRef>
          </c:tx>
          <c:spPr>
            <a:blipFill>
              <a:blip xmlns:r="http://schemas.openxmlformats.org/officeDocument/2006/relationships" r:embed="rId3"/>
              <a:stretch>
                <a:fillRect/>
              </a:stretch>
            </a:blipFill>
          </c:spPr>
          <c:invertIfNegative val="0"/>
          <c:pictureOptions>
            <c:pictureFormat val="stretch"/>
          </c:pictureOptions>
          <c:dPt>
            <c:idx val="1"/>
            <c:invertIfNegative val="0"/>
            <c:bubble3D val="0"/>
            <c:spPr>
              <a:blipFill>
                <a:blip xmlns:r="http://schemas.openxmlformats.org/officeDocument/2006/relationships" r:embed="rId4"/>
                <a:stretch>
                  <a:fillRect/>
                </a:stretch>
              </a:blipFill>
            </c:spPr>
            <c:pictureOptions>
              <c:pictureFormat val="stretch"/>
            </c:pictureOptions>
          </c:dPt>
          <c:dLbls>
            <c:txPr>
              <a:bodyPr/>
              <a:lstStyle/>
              <a:p>
                <a:pPr>
                  <a:defRPr sz="1000" b="0" i="0" u="none" strike="noStrike" baseline="0">
                    <a:solidFill>
                      <a:srgbClr val="000000"/>
                    </a:solidFill>
                    <a:latin typeface="Calibri"/>
                    <a:ea typeface="Calibri"/>
                    <a:cs typeface="Calibri"/>
                  </a:defRPr>
                </a:pPr>
                <a:endParaRPr lang="en-US"/>
              </a:p>
            </c:txPr>
            <c:showLegendKey val="0"/>
            <c:showVal val="1"/>
            <c:showCatName val="0"/>
            <c:showSerName val="0"/>
            <c:showPercent val="0"/>
            <c:showBubbleSize val="0"/>
            <c:showLeaderLines val="0"/>
          </c:dLbls>
          <c:cat>
            <c:strRef>
              <c:f>Gender!$C$34:$D$34</c:f>
              <c:strCache>
                <c:ptCount val="2"/>
                <c:pt idx="0">
                  <c:v>Full time</c:v>
                </c:pt>
                <c:pt idx="1">
                  <c:v>Part time</c:v>
                </c:pt>
              </c:strCache>
            </c:strRef>
          </c:cat>
          <c:val>
            <c:numRef>
              <c:f>Gender!$C$37:$D$37</c:f>
              <c:numCache>
                <c:formatCode>"£"#,##0.00</c:formatCode>
                <c:ptCount val="2"/>
                <c:pt idx="0">
                  <c:v>13.7767</c:v>
                </c:pt>
                <c:pt idx="1">
                  <c:v>10.2941</c:v>
                </c:pt>
              </c:numCache>
            </c:numRef>
          </c:val>
        </c:ser>
        <c:dLbls>
          <c:showLegendKey val="0"/>
          <c:showVal val="0"/>
          <c:showCatName val="0"/>
          <c:showSerName val="0"/>
          <c:showPercent val="0"/>
          <c:showBubbleSize val="0"/>
        </c:dLbls>
        <c:gapWidth val="150"/>
        <c:axId val="94539776"/>
        <c:axId val="94541312"/>
      </c:barChart>
      <c:barChart>
        <c:barDir val="col"/>
        <c:grouping val="clustered"/>
        <c:varyColors val="0"/>
        <c:ser>
          <c:idx val="1"/>
          <c:order val="1"/>
          <c:tx>
            <c:strRef>
              <c:f>Gender!$A$35</c:f>
              <c:strCache>
                <c:ptCount val="1"/>
                <c:pt idx="0">
                  <c:v>Men</c:v>
                </c:pt>
              </c:strCache>
            </c:strRef>
          </c:tx>
          <c:spPr>
            <a:blipFill dpi="0" rotWithShape="1">
              <a:blip xmlns:r="http://schemas.openxmlformats.org/officeDocument/2006/relationships" r:embed="rId5"/>
              <a:srcRect/>
              <a:stretch>
                <a:fillRect/>
              </a:stretch>
            </a:blipFill>
          </c:spPr>
          <c:invertIfNegative val="0"/>
          <c:pictureOptions>
            <c:pictureFormat val="stretch"/>
          </c:pictureOptions>
          <c:dLbls>
            <c:dLbl>
              <c:idx val="0"/>
              <c:layout>
                <c:manualLayout>
                  <c:x val="-2.4994030739671153E-17"/>
                  <c:y val="8.8675336037540756E-2"/>
                </c:manualLayout>
              </c:layout>
              <c:numFmt formatCode="0.0%" sourceLinked="0"/>
              <c:spPr/>
              <c:txPr>
                <a:bodyPr/>
                <a:lstStyle/>
                <a:p>
                  <a:pPr>
                    <a:defRPr sz="1000" b="0" i="0" u="none" strike="noStrike" baseline="0">
                      <a:solidFill>
                        <a:schemeClr val="bg1"/>
                      </a:solidFill>
                      <a:latin typeface="Calibri"/>
                      <a:ea typeface="Calibri"/>
                      <a:cs typeface="Calibri"/>
                    </a:defRPr>
                  </a:pPr>
                  <a:endParaRPr lang="en-US"/>
                </a:p>
              </c:txPr>
              <c:dLblPos val="outEnd"/>
              <c:showLegendKey val="0"/>
              <c:showVal val="1"/>
              <c:showCatName val="0"/>
              <c:showSerName val="0"/>
              <c:showPercent val="0"/>
              <c:showBubbleSize val="0"/>
            </c:dLbl>
            <c:txPr>
              <a:bodyPr/>
              <a:lstStyle/>
              <a:p>
                <a:pPr>
                  <a:defRPr sz="1000" b="0" i="0" u="none" strike="noStrike" baseline="0">
                    <a:solidFill>
                      <a:schemeClr val="bg1"/>
                    </a:solidFill>
                    <a:latin typeface="Calibri"/>
                    <a:ea typeface="Calibri"/>
                    <a:cs typeface="Calibri"/>
                  </a:defRPr>
                </a:pPr>
                <a:endParaRPr lang="en-US"/>
              </a:p>
            </c:txPr>
            <c:dLblPos val="ctr"/>
            <c:showLegendKey val="0"/>
            <c:showVal val="1"/>
            <c:showCatName val="0"/>
            <c:showSerName val="0"/>
            <c:showPercent val="0"/>
            <c:showBubbleSize val="0"/>
            <c:showLeaderLines val="0"/>
          </c:dLbls>
          <c:cat>
            <c:strRef>
              <c:f>'J:\New esubran3\5. Project Work\15. New Style Monthly Labour Market Briefing\Current Month\[Current Month.xls]Briefing Text'!$C$66:$D$66</c:f>
              <c:strCache>
                <c:ptCount val="2"/>
                <c:pt idx="0">
                  <c:v>Scotland</c:v>
                </c:pt>
                <c:pt idx="1">
                  <c:v>UK</c:v>
                </c:pt>
              </c:strCache>
            </c:strRef>
          </c:cat>
          <c:val>
            <c:numRef>
              <c:f>Gender!$C$36:$D$36</c:f>
              <c:numCache>
                <c:formatCode>0.0%</c:formatCode>
                <c:ptCount val="2"/>
                <c:pt idx="0">
                  <c:v>-5.0261504733695922E-2</c:v>
                </c:pt>
                <c:pt idx="1">
                  <c:v>-8.655500654341268E-2</c:v>
                </c:pt>
              </c:numCache>
            </c:numRef>
          </c:val>
        </c:ser>
        <c:ser>
          <c:idx val="3"/>
          <c:order val="3"/>
          <c:tx>
            <c:strRef>
              <c:f>Gender!$A$37</c:f>
              <c:strCache>
                <c:ptCount val="1"/>
                <c:pt idx="0">
                  <c:v>Women</c:v>
                </c:pt>
              </c:strCache>
            </c:strRef>
          </c:tx>
          <c:spPr>
            <a:blipFill>
              <a:blip xmlns:r="http://schemas.openxmlformats.org/officeDocument/2006/relationships" r:embed="rId6"/>
              <a:stretch>
                <a:fillRect/>
              </a:stretch>
            </a:blipFill>
          </c:spPr>
          <c:invertIfNegative val="0"/>
          <c:pictureOptions>
            <c:pictureFormat val="stretch"/>
          </c:pictureOptions>
          <c:dPt>
            <c:idx val="0"/>
            <c:invertIfNegative val="0"/>
            <c:bubble3D val="0"/>
            <c:spPr>
              <a:blipFill>
                <a:blip xmlns:r="http://schemas.openxmlformats.org/officeDocument/2006/relationships" r:embed="rId5"/>
                <a:stretch>
                  <a:fillRect/>
                </a:stretch>
              </a:blipFill>
            </c:spPr>
            <c:pictureOptions>
              <c:pictureFormat val="stretch"/>
            </c:pictureOptions>
          </c:dPt>
          <c:dPt>
            <c:idx val="1"/>
            <c:invertIfNegative val="0"/>
            <c:bubble3D val="0"/>
            <c:spPr>
              <a:blipFill>
                <a:blip xmlns:r="http://schemas.openxmlformats.org/officeDocument/2006/relationships" r:embed="rId5"/>
                <a:stretch>
                  <a:fillRect/>
                </a:stretch>
              </a:blipFill>
            </c:spPr>
            <c:pictureOptions>
              <c:pictureFormat val="stretch"/>
            </c:pictureOptions>
          </c:dPt>
          <c:dLbls>
            <c:dLbl>
              <c:idx val="1"/>
              <c:layout/>
              <c:tx>
                <c:rich>
                  <a:bodyPr/>
                  <a:lstStyle/>
                  <a:p>
                    <a:r>
                      <a:rPr lang="en-US" dirty="0">
                        <a:solidFill>
                          <a:schemeClr val="bg1"/>
                        </a:solidFill>
                      </a:rPr>
                      <a:t>-8.4%</a:t>
                    </a:r>
                  </a:p>
                </c:rich>
              </c:tx>
              <c:dLblPos val="ctr"/>
              <c:showLegendKey val="0"/>
              <c:showVal val="1"/>
              <c:showCatName val="0"/>
              <c:showSerName val="0"/>
              <c:showPercent val="0"/>
              <c:showBubbleSize val="0"/>
            </c:dLbl>
            <c:txPr>
              <a:bodyPr/>
              <a:lstStyle/>
              <a:p>
                <a:pPr>
                  <a:defRPr sz="1000" b="0" i="0" u="none" strike="noStrike" baseline="0">
                    <a:solidFill>
                      <a:schemeClr val="bg1"/>
                    </a:solidFill>
                    <a:latin typeface="Calibri"/>
                    <a:ea typeface="Calibri"/>
                    <a:cs typeface="Calibri"/>
                  </a:defRPr>
                </a:pPr>
                <a:endParaRPr lang="en-US"/>
              </a:p>
            </c:txPr>
            <c:dLblPos val="ctr"/>
            <c:showLegendKey val="0"/>
            <c:showVal val="1"/>
            <c:showCatName val="0"/>
            <c:showSerName val="0"/>
            <c:showPercent val="0"/>
            <c:showBubbleSize val="0"/>
            <c:showLeaderLines val="0"/>
          </c:dLbls>
          <c:cat>
            <c:strRef>
              <c:f>'J:\New esubran3\5. Project Work\15. New Style Monthly Labour Market Briefing\Current Month\[Current Month.xls]Briefing Text'!$C$66:$D$66</c:f>
              <c:strCache>
                <c:ptCount val="2"/>
                <c:pt idx="0">
                  <c:v>Scotland</c:v>
                </c:pt>
                <c:pt idx="1">
                  <c:v>UK</c:v>
                </c:pt>
              </c:strCache>
            </c:strRef>
          </c:cat>
          <c:val>
            <c:numRef>
              <c:f>Gender!$C$38:$D$38</c:f>
              <c:numCache>
                <c:formatCode>0.0%</c:formatCode>
                <c:ptCount val="2"/>
                <c:pt idx="0">
                  <c:v>-6.7047618976801379E-2</c:v>
                </c:pt>
                <c:pt idx="1">
                  <c:v>-0.10401707982485826</c:v>
                </c:pt>
              </c:numCache>
            </c:numRef>
          </c:val>
        </c:ser>
        <c:dLbls>
          <c:showLegendKey val="0"/>
          <c:showVal val="0"/>
          <c:showCatName val="0"/>
          <c:showSerName val="0"/>
          <c:showPercent val="0"/>
          <c:showBubbleSize val="0"/>
        </c:dLbls>
        <c:gapWidth val="150"/>
        <c:axId val="94542848"/>
        <c:axId val="94548736"/>
      </c:barChart>
      <c:catAx>
        <c:axId val="94539776"/>
        <c:scaling>
          <c:orientation val="minMax"/>
        </c:scaling>
        <c:delete val="0"/>
        <c:axPos val="b"/>
        <c:numFmt formatCode="General" sourceLinked="1"/>
        <c:majorTickMark val="out"/>
        <c:minorTickMark val="none"/>
        <c:tickLblPos val="low"/>
        <c:txPr>
          <a:bodyPr rot="0" vert="horz"/>
          <a:lstStyle/>
          <a:p>
            <a:pPr>
              <a:defRPr sz="1000" b="0" i="0" u="none" strike="noStrike" baseline="0">
                <a:solidFill>
                  <a:srgbClr val="000000"/>
                </a:solidFill>
                <a:latin typeface="Calibri"/>
                <a:ea typeface="Calibri"/>
                <a:cs typeface="Calibri"/>
              </a:defRPr>
            </a:pPr>
            <a:endParaRPr lang="en-US"/>
          </a:p>
        </c:txPr>
        <c:crossAx val="94541312"/>
        <c:crosses val="autoZero"/>
        <c:auto val="1"/>
        <c:lblAlgn val="ctr"/>
        <c:lblOffset val="100"/>
        <c:noMultiLvlLbl val="1"/>
      </c:catAx>
      <c:valAx>
        <c:axId val="94541312"/>
        <c:scaling>
          <c:orientation val="minMax"/>
          <c:min val="0"/>
        </c:scaling>
        <c:delete val="0"/>
        <c:axPos val="l"/>
        <c:numFmt formatCode="&quot;£&quot;#,##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94539776"/>
        <c:crosses val="autoZero"/>
        <c:crossBetween val="between"/>
      </c:valAx>
      <c:catAx>
        <c:axId val="94542848"/>
        <c:scaling>
          <c:orientation val="minMax"/>
        </c:scaling>
        <c:delete val="1"/>
        <c:axPos val="b"/>
        <c:majorTickMark val="out"/>
        <c:minorTickMark val="none"/>
        <c:tickLblPos val="nextTo"/>
        <c:crossAx val="94548736"/>
        <c:crosses val="autoZero"/>
        <c:auto val="1"/>
        <c:lblAlgn val="ctr"/>
        <c:lblOffset val="100"/>
        <c:noMultiLvlLbl val="0"/>
      </c:catAx>
      <c:valAx>
        <c:axId val="94548736"/>
        <c:scaling>
          <c:orientation val="minMax"/>
          <c:max val="0.30000000000000004"/>
          <c:min val="-0.25"/>
        </c:scaling>
        <c:delete val="0"/>
        <c:axPos val="r"/>
        <c:numFmt formatCode="0.0%" sourceLinked="1"/>
        <c:majorTickMark val="none"/>
        <c:minorTickMark val="none"/>
        <c:tickLblPos val="none"/>
        <c:spPr>
          <a:ln>
            <a:noFill/>
          </a:ln>
        </c:spPr>
        <c:txPr>
          <a:bodyPr rot="0" vert="horz"/>
          <a:lstStyle/>
          <a:p>
            <a:pPr>
              <a:defRPr sz="1000" b="0" i="0" u="none" strike="noStrike" baseline="0">
                <a:solidFill>
                  <a:srgbClr val="FFFFFF"/>
                </a:solidFill>
                <a:latin typeface="Calibri"/>
                <a:ea typeface="Calibri"/>
                <a:cs typeface="Calibri"/>
              </a:defRPr>
            </a:pPr>
            <a:endParaRPr lang="en-US"/>
          </a:p>
        </c:txPr>
        <c:crossAx val="94542848"/>
        <c:crosses val="max"/>
        <c:crossBetween val="between"/>
      </c:valAx>
      <c:spPr>
        <a:noFill/>
        <a:ln w="25400">
          <a:noFill/>
        </a:ln>
      </c:spPr>
    </c:plotArea>
    <c:plotVisOnly val="1"/>
    <c:dispBlanksAs val="gap"/>
    <c:showDLblsOverMax val="0"/>
  </c:chart>
  <c:spPr>
    <a:noFill/>
    <a:ln>
      <a:noFill/>
    </a:ln>
  </c:spPr>
  <c:txPr>
    <a:bodyPr/>
    <a:lstStyle/>
    <a:p>
      <a:pPr>
        <a:defRPr sz="1000" b="0" i="0" u="none" strike="noStrike" baseline="0">
          <a:solidFill>
            <a:srgbClr val="000000"/>
          </a:solidFill>
          <a:latin typeface="Calibri"/>
          <a:ea typeface="Calibri"/>
          <a:cs typeface="Calibri"/>
        </a:defRPr>
      </a:pPr>
      <a:endParaRPr lang="en-US"/>
    </a:p>
  </c:txPr>
  <c:externalData r:id="rId7">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manualLayout>
          <c:layoutTarget val="inner"/>
          <c:xMode val="edge"/>
          <c:yMode val="edge"/>
          <c:x val="8.833001727665174E-2"/>
          <c:y val="6.0694727560442495E-2"/>
          <c:w val="0.6947175549346718"/>
          <c:h val="0.84368688053497964"/>
        </c:manualLayout>
      </c:layout>
      <c:lineChart>
        <c:grouping val="standard"/>
        <c:varyColors val="0"/>
        <c:ser>
          <c:idx val="1"/>
          <c:order val="0"/>
          <c:tx>
            <c:strRef>
              <c:f>'Chart APS v LFS'!$W$4</c:f>
              <c:strCache>
                <c:ptCount val="1"/>
                <c:pt idx="0">
                  <c:v>inac APS</c:v>
                </c:pt>
              </c:strCache>
            </c:strRef>
          </c:tx>
          <c:spPr>
            <a:ln>
              <a:solidFill>
                <a:schemeClr val="accent1">
                  <a:lumMod val="50000"/>
                </a:schemeClr>
              </a:solidFill>
              <a:prstDash val="sysDot"/>
            </a:ln>
          </c:spPr>
          <c:marker>
            <c:symbol val="none"/>
          </c:marker>
          <c:val>
            <c:numRef>
              <c:f>'Chart APS v LFS'!$W$5:$W$66</c:f>
              <c:numCache>
                <c:formatCode>General</c:formatCode>
                <c:ptCount val="62"/>
                <c:pt idx="0">
                  <c:v>29.628223340949113</c:v>
                </c:pt>
                <c:pt idx="1">
                  <c:v>29.628223340949113</c:v>
                </c:pt>
                <c:pt idx="2">
                  <c:v>29.628223340949113</c:v>
                </c:pt>
                <c:pt idx="3">
                  <c:v>29.628223340949113</c:v>
                </c:pt>
                <c:pt idx="4">
                  <c:v>29.628223340949113</c:v>
                </c:pt>
                <c:pt idx="5">
                  <c:v>29.628223340949113</c:v>
                </c:pt>
                <c:pt idx="6">
                  <c:v>29.628223340949113</c:v>
                </c:pt>
                <c:pt idx="7">
                  <c:v>29.628223340949113</c:v>
                </c:pt>
                <c:pt idx="8">
                  <c:v>29.628223340949113</c:v>
                </c:pt>
                <c:pt idx="9">
                  <c:v>29.628223340949113</c:v>
                </c:pt>
                <c:pt idx="10">
                  <c:v>29.628223340949113</c:v>
                </c:pt>
                <c:pt idx="11">
                  <c:v>30.542040771238877</c:v>
                </c:pt>
                <c:pt idx="12">
                  <c:v>30.542040771238877</c:v>
                </c:pt>
                <c:pt idx="13">
                  <c:v>30.542040771238877</c:v>
                </c:pt>
                <c:pt idx="14">
                  <c:v>30.542040771238877</c:v>
                </c:pt>
                <c:pt idx="15">
                  <c:v>30.542040771238877</c:v>
                </c:pt>
                <c:pt idx="16">
                  <c:v>30.542040771238877</c:v>
                </c:pt>
                <c:pt idx="17">
                  <c:v>30.542040771238877</c:v>
                </c:pt>
                <c:pt idx="18">
                  <c:v>30.542040771238877</c:v>
                </c:pt>
                <c:pt idx="19">
                  <c:v>30.542040771238877</c:v>
                </c:pt>
                <c:pt idx="20">
                  <c:v>30.542040771238877</c:v>
                </c:pt>
                <c:pt idx="21">
                  <c:v>30.542040771238877</c:v>
                </c:pt>
                <c:pt idx="22">
                  <c:v>30.542040771238877</c:v>
                </c:pt>
                <c:pt idx="23">
                  <c:v>31.618289124732897</c:v>
                </c:pt>
                <c:pt idx="24">
                  <c:v>31.618289124732897</c:v>
                </c:pt>
                <c:pt idx="25">
                  <c:v>31.618289124732897</c:v>
                </c:pt>
                <c:pt idx="26">
                  <c:v>31.618289124732897</c:v>
                </c:pt>
                <c:pt idx="27">
                  <c:v>31.618289124732897</c:v>
                </c:pt>
                <c:pt idx="28">
                  <c:v>31.618289124732897</c:v>
                </c:pt>
                <c:pt idx="29">
                  <c:v>31.618289124732897</c:v>
                </c:pt>
                <c:pt idx="30">
                  <c:v>31.618289124732897</c:v>
                </c:pt>
                <c:pt idx="31">
                  <c:v>31.618289124732897</c:v>
                </c:pt>
                <c:pt idx="32">
                  <c:v>31.618289124732897</c:v>
                </c:pt>
                <c:pt idx="33">
                  <c:v>31.618289124732897</c:v>
                </c:pt>
                <c:pt idx="34">
                  <c:v>31.618289124732897</c:v>
                </c:pt>
                <c:pt idx="35">
                  <c:v>30.453870510061325</c:v>
                </c:pt>
                <c:pt idx="36">
                  <c:v>30.453870510061325</c:v>
                </c:pt>
                <c:pt idx="37">
                  <c:v>30.453870510061325</c:v>
                </c:pt>
                <c:pt idx="38">
                  <c:v>30.453870510061325</c:v>
                </c:pt>
                <c:pt idx="39">
                  <c:v>30.453870510061325</c:v>
                </c:pt>
                <c:pt idx="40">
                  <c:v>30.453870510061325</c:v>
                </c:pt>
                <c:pt idx="41">
                  <c:v>30.453870510061325</c:v>
                </c:pt>
                <c:pt idx="42">
                  <c:v>30.453870510061325</c:v>
                </c:pt>
                <c:pt idx="43">
                  <c:v>30.453870510061325</c:v>
                </c:pt>
                <c:pt idx="44">
                  <c:v>30.453870510061325</c:v>
                </c:pt>
                <c:pt idx="45">
                  <c:v>30.453870510061325</c:v>
                </c:pt>
                <c:pt idx="46">
                  <c:v>30.453870510061325</c:v>
                </c:pt>
                <c:pt idx="47">
                  <c:v>32.839727794006997</c:v>
                </c:pt>
                <c:pt idx="48">
                  <c:v>32.839727794006997</c:v>
                </c:pt>
                <c:pt idx="49">
                  <c:v>32.839727794006997</c:v>
                </c:pt>
                <c:pt idx="50">
                  <c:v>32.839727794006997</c:v>
                </c:pt>
                <c:pt idx="51">
                  <c:v>32.839727794006997</c:v>
                </c:pt>
                <c:pt idx="52">
                  <c:v>32.839727794006997</c:v>
                </c:pt>
                <c:pt idx="53">
                  <c:v>32.839727794006997</c:v>
                </c:pt>
                <c:pt idx="54">
                  <c:v>32.839727794006997</c:v>
                </c:pt>
                <c:pt idx="55">
                  <c:v>32.839727794006997</c:v>
                </c:pt>
                <c:pt idx="56">
                  <c:v>32.839727794006997</c:v>
                </c:pt>
                <c:pt idx="57">
                  <c:v>32.839727794006997</c:v>
                </c:pt>
                <c:pt idx="58">
                  <c:v>32.839727794006997</c:v>
                </c:pt>
                <c:pt idx="59">
                  <c:v>#N/A</c:v>
                </c:pt>
                <c:pt idx="60">
                  <c:v>#N/A</c:v>
                </c:pt>
                <c:pt idx="61">
                  <c:v>#N/A</c:v>
                </c:pt>
              </c:numCache>
            </c:numRef>
          </c:val>
          <c:smooth val="0"/>
        </c:ser>
        <c:ser>
          <c:idx val="0"/>
          <c:order val="1"/>
          <c:tx>
            <c:strRef>
              <c:f>'Chart APS v LFS'!$T$4</c:f>
              <c:strCache>
                <c:ptCount val="1"/>
                <c:pt idx="0">
                  <c:v>inac LFS</c:v>
                </c:pt>
              </c:strCache>
            </c:strRef>
          </c:tx>
          <c:spPr>
            <a:ln>
              <a:solidFill>
                <a:schemeClr val="accent1">
                  <a:lumMod val="60000"/>
                  <a:lumOff val="40000"/>
                </a:schemeClr>
              </a:solidFill>
              <a:prstDash val="sysDot"/>
            </a:ln>
          </c:spPr>
          <c:marker>
            <c:symbol val="none"/>
          </c:marker>
          <c:cat>
            <c:numRef>
              <c:f>'Chart APS v LFS'!$O$5:$O$65</c:f>
              <c:numCache>
                <c:formatCode>General</c:formatCode>
                <c:ptCount val="61"/>
                <c:pt idx="0">
                  <c:v>2008</c:v>
                </c:pt>
                <c:pt idx="11">
                  <c:v>2009</c:v>
                </c:pt>
                <c:pt idx="23">
                  <c:v>2010</c:v>
                </c:pt>
                <c:pt idx="35">
                  <c:v>2011</c:v>
                </c:pt>
                <c:pt idx="47">
                  <c:v>2012</c:v>
                </c:pt>
                <c:pt idx="59">
                  <c:v>2013</c:v>
                </c:pt>
              </c:numCache>
            </c:numRef>
          </c:cat>
          <c:val>
            <c:numRef>
              <c:f>'Chart APS v LFS'!$T$5:$T$67</c:f>
              <c:numCache>
                <c:formatCode>General</c:formatCode>
                <c:ptCount val="63"/>
                <c:pt idx="1">
                  <c:v>31.774822642600608</c:v>
                </c:pt>
                <c:pt idx="2">
                  <c:v>32.964845070792421</c:v>
                </c:pt>
                <c:pt idx="3">
                  <c:v>33.108748479174118</c:v>
                </c:pt>
                <c:pt idx="4">
                  <c:v>32.617730460437613</c:v>
                </c:pt>
                <c:pt idx="5">
                  <c:v>30.240725285155545</c:v>
                </c:pt>
                <c:pt idx="6">
                  <c:v>27.835532028670528</c:v>
                </c:pt>
                <c:pt idx="7">
                  <c:v>27.623914805710996</c:v>
                </c:pt>
                <c:pt idx="8">
                  <c:v>28.401451651891001</c:v>
                </c:pt>
                <c:pt idx="9">
                  <c:v>31.071720040479221</c:v>
                </c:pt>
                <c:pt idx="10">
                  <c:v>31.261499615048351</c:v>
                </c:pt>
                <c:pt idx="11">
                  <c:v>31.419358940293712</c:v>
                </c:pt>
                <c:pt idx="12">
                  <c:v>32.632043644490928</c:v>
                </c:pt>
                <c:pt idx="13">
                  <c:v>32.275247698834683</c:v>
                </c:pt>
                <c:pt idx="14">
                  <c:v>33.028560272668848</c:v>
                </c:pt>
                <c:pt idx="15">
                  <c:v>32.025947211406368</c:v>
                </c:pt>
                <c:pt idx="16">
                  <c:v>32.311639189511943</c:v>
                </c:pt>
                <c:pt idx="17">
                  <c:v>32.143593573684257</c:v>
                </c:pt>
                <c:pt idx="18">
                  <c:v>29.098051825723175</c:v>
                </c:pt>
                <c:pt idx="19">
                  <c:v>29.568292409681398</c:v>
                </c:pt>
                <c:pt idx="20">
                  <c:v>29.994237714563976</c:v>
                </c:pt>
                <c:pt idx="21">
                  <c:v>30.926556771503645</c:v>
                </c:pt>
                <c:pt idx="22">
                  <c:v>32.060574493873915</c:v>
                </c:pt>
                <c:pt idx="23">
                  <c:v>33.954186337015948</c:v>
                </c:pt>
                <c:pt idx="24">
                  <c:v>35.528964129146104</c:v>
                </c:pt>
                <c:pt idx="25">
                  <c:v>36.242029746962714</c:v>
                </c:pt>
                <c:pt idx="26">
                  <c:v>35.271887159533073</c:v>
                </c:pt>
                <c:pt idx="27">
                  <c:v>33.244021279285761</c:v>
                </c:pt>
                <c:pt idx="28">
                  <c:v>30.832768841338314</c:v>
                </c:pt>
                <c:pt idx="29">
                  <c:v>27.986319369174513</c:v>
                </c:pt>
                <c:pt idx="30">
                  <c:v>27.308027448874117</c:v>
                </c:pt>
                <c:pt idx="31">
                  <c:v>27.543001656191539</c:v>
                </c:pt>
                <c:pt idx="32">
                  <c:v>26.980910009913707</c:v>
                </c:pt>
                <c:pt idx="33">
                  <c:v>29.714089109492097</c:v>
                </c:pt>
                <c:pt idx="34">
                  <c:v>29.123931903106953</c:v>
                </c:pt>
                <c:pt idx="35">
                  <c:v>30.31066344548055</c:v>
                </c:pt>
                <c:pt idx="36">
                  <c:v>32.135133363916381</c:v>
                </c:pt>
                <c:pt idx="37">
                  <c:v>33.996816593098245</c:v>
                </c:pt>
                <c:pt idx="38">
                  <c:v>35.200938788121832</c:v>
                </c:pt>
                <c:pt idx="39">
                  <c:v>32.848737669726461</c:v>
                </c:pt>
                <c:pt idx="40">
                  <c:v>31.575389333619132</c:v>
                </c:pt>
                <c:pt idx="41">
                  <c:v>31.594211036553443</c:v>
                </c:pt>
                <c:pt idx="42">
                  <c:v>28.112830176204174</c:v>
                </c:pt>
                <c:pt idx="43">
                  <c:v>27.865595320221086</c:v>
                </c:pt>
                <c:pt idx="44">
                  <c:v>26.588779940194119</c:v>
                </c:pt>
                <c:pt idx="45">
                  <c:v>29.794395125273638</c:v>
                </c:pt>
                <c:pt idx="46">
                  <c:v>30.112384895045512</c:v>
                </c:pt>
                <c:pt idx="47">
                  <c:v>30.911179389116572</c:v>
                </c:pt>
                <c:pt idx="48">
                  <c:v>31.858862855139712</c:v>
                </c:pt>
                <c:pt idx="49">
                  <c:v>32.39769407406299</c:v>
                </c:pt>
                <c:pt idx="50">
                  <c:v>32.570438649188816</c:v>
                </c:pt>
                <c:pt idx="51">
                  <c:v>31.076133846333214</c:v>
                </c:pt>
                <c:pt idx="52">
                  <c:v>28.550113612304472</c:v>
                </c:pt>
                <c:pt idx="53">
                  <c:v>27.702012786802101</c:v>
                </c:pt>
                <c:pt idx="54">
                  <c:v>27.029364860690166</c:v>
                </c:pt>
                <c:pt idx="55">
                  <c:v>28.348312409427706</c:v>
                </c:pt>
                <c:pt idx="56">
                  <c:v>30.830795998260115</c:v>
                </c:pt>
                <c:pt idx="57">
                  <c:v>31.100927108850314</c:v>
                </c:pt>
                <c:pt idx="58">
                  <c:v>32.524056229813468</c:v>
                </c:pt>
                <c:pt idx="59">
                  <c:v>32.418971443525344</c:v>
                </c:pt>
                <c:pt idx="60">
                  <c:v>32.405504513217281</c:v>
                </c:pt>
                <c:pt idx="61">
                  <c:v>32.493538097494898</c:v>
                </c:pt>
                <c:pt idx="62">
                  <c:v>32.64531343564763</c:v>
                </c:pt>
              </c:numCache>
            </c:numRef>
          </c:val>
          <c:smooth val="0"/>
        </c:ser>
        <c:ser>
          <c:idx val="2"/>
          <c:order val="2"/>
          <c:tx>
            <c:strRef>
              <c:f>'Chart APS v LFS'!$U$4</c:f>
              <c:strCache>
                <c:ptCount val="1"/>
                <c:pt idx="0">
                  <c:v>emp APS</c:v>
                </c:pt>
              </c:strCache>
            </c:strRef>
          </c:tx>
          <c:spPr>
            <a:ln>
              <a:solidFill>
                <a:schemeClr val="accent1">
                  <a:lumMod val="50000"/>
                </a:schemeClr>
              </a:solidFill>
            </a:ln>
          </c:spPr>
          <c:marker>
            <c:symbol val="none"/>
          </c:marker>
          <c:cat>
            <c:numRef>
              <c:f>'Chart APS v LFS'!$O$5:$O$75</c:f>
              <c:numCache>
                <c:formatCode>General</c:formatCode>
                <c:ptCount val="71"/>
                <c:pt idx="0">
                  <c:v>2008</c:v>
                </c:pt>
                <c:pt idx="11">
                  <c:v>2009</c:v>
                </c:pt>
                <c:pt idx="23">
                  <c:v>2010</c:v>
                </c:pt>
                <c:pt idx="35">
                  <c:v>2011</c:v>
                </c:pt>
                <c:pt idx="47">
                  <c:v>2012</c:v>
                </c:pt>
                <c:pt idx="59">
                  <c:v>2013</c:v>
                </c:pt>
              </c:numCache>
            </c:numRef>
          </c:cat>
          <c:val>
            <c:numRef>
              <c:f>'Chart APS v LFS'!$U$5:$U$65</c:f>
              <c:numCache>
                <c:formatCode>General</c:formatCode>
                <c:ptCount val="61"/>
                <c:pt idx="0">
                  <c:v>60.786694860330073</c:v>
                </c:pt>
                <c:pt idx="1">
                  <c:v>60.786694860330073</c:v>
                </c:pt>
                <c:pt idx="2">
                  <c:v>60.786694860330073</c:v>
                </c:pt>
                <c:pt idx="3">
                  <c:v>60.786694860330073</c:v>
                </c:pt>
                <c:pt idx="4">
                  <c:v>60.786694860330073</c:v>
                </c:pt>
                <c:pt idx="5">
                  <c:v>60.786694860330073</c:v>
                </c:pt>
                <c:pt idx="6">
                  <c:v>60.786694860330073</c:v>
                </c:pt>
                <c:pt idx="7">
                  <c:v>60.786694860330073</c:v>
                </c:pt>
                <c:pt idx="8">
                  <c:v>60.786694860330073</c:v>
                </c:pt>
                <c:pt idx="9">
                  <c:v>60.786694860330073</c:v>
                </c:pt>
                <c:pt idx="10">
                  <c:v>60.786694860330073</c:v>
                </c:pt>
                <c:pt idx="11">
                  <c:v>57.819523344612655</c:v>
                </c:pt>
                <c:pt idx="12">
                  <c:v>57.819523344612655</c:v>
                </c:pt>
                <c:pt idx="13">
                  <c:v>57.819523344612655</c:v>
                </c:pt>
                <c:pt idx="14">
                  <c:v>57.819523344612655</c:v>
                </c:pt>
                <c:pt idx="15">
                  <c:v>57.819523344612655</c:v>
                </c:pt>
                <c:pt idx="16">
                  <c:v>57.819523344612655</c:v>
                </c:pt>
                <c:pt idx="17">
                  <c:v>57.819523344612655</c:v>
                </c:pt>
                <c:pt idx="18">
                  <c:v>57.819523344612655</c:v>
                </c:pt>
                <c:pt idx="19">
                  <c:v>57.819523344612655</c:v>
                </c:pt>
                <c:pt idx="20">
                  <c:v>57.819523344612655</c:v>
                </c:pt>
                <c:pt idx="21">
                  <c:v>57.819523344612655</c:v>
                </c:pt>
                <c:pt idx="22">
                  <c:v>57.819523344612655</c:v>
                </c:pt>
                <c:pt idx="23">
                  <c:v>55.691496169379981</c:v>
                </c:pt>
                <c:pt idx="24">
                  <c:v>55.691496169379981</c:v>
                </c:pt>
                <c:pt idx="25">
                  <c:v>55.691496169379981</c:v>
                </c:pt>
                <c:pt idx="26">
                  <c:v>55.691496169379981</c:v>
                </c:pt>
                <c:pt idx="27">
                  <c:v>55.691496169379981</c:v>
                </c:pt>
                <c:pt idx="28">
                  <c:v>55.691496169379981</c:v>
                </c:pt>
                <c:pt idx="29">
                  <c:v>55.691496169379981</c:v>
                </c:pt>
                <c:pt idx="30">
                  <c:v>55.691496169379981</c:v>
                </c:pt>
                <c:pt idx="31">
                  <c:v>55.691496169379981</c:v>
                </c:pt>
                <c:pt idx="32">
                  <c:v>55.691496169379981</c:v>
                </c:pt>
                <c:pt idx="33">
                  <c:v>55.691496169379981</c:v>
                </c:pt>
                <c:pt idx="34">
                  <c:v>55.691496169379981</c:v>
                </c:pt>
                <c:pt idx="35">
                  <c:v>54.611792804205884</c:v>
                </c:pt>
                <c:pt idx="36">
                  <c:v>54.611792804205884</c:v>
                </c:pt>
                <c:pt idx="37">
                  <c:v>54.611792804205884</c:v>
                </c:pt>
                <c:pt idx="38">
                  <c:v>54.611792804205884</c:v>
                </c:pt>
                <c:pt idx="39">
                  <c:v>54.611792804205884</c:v>
                </c:pt>
                <c:pt idx="40">
                  <c:v>54.611792804205884</c:v>
                </c:pt>
                <c:pt idx="41">
                  <c:v>54.611792804205884</c:v>
                </c:pt>
                <c:pt idx="42">
                  <c:v>54.611792804205884</c:v>
                </c:pt>
                <c:pt idx="43">
                  <c:v>54.611792804205884</c:v>
                </c:pt>
                <c:pt idx="44">
                  <c:v>54.611792804205884</c:v>
                </c:pt>
                <c:pt idx="45">
                  <c:v>54.611792804205884</c:v>
                </c:pt>
                <c:pt idx="46">
                  <c:v>54.611792804205884</c:v>
                </c:pt>
                <c:pt idx="47">
                  <c:v>53.245500910078256</c:v>
                </c:pt>
                <c:pt idx="48">
                  <c:v>53.245500910078256</c:v>
                </c:pt>
                <c:pt idx="49">
                  <c:v>53.245500910078256</c:v>
                </c:pt>
                <c:pt idx="50">
                  <c:v>53.245500910078256</c:v>
                </c:pt>
                <c:pt idx="51">
                  <c:v>53.245500910078256</c:v>
                </c:pt>
                <c:pt idx="52">
                  <c:v>53.245500910078256</c:v>
                </c:pt>
                <c:pt idx="53">
                  <c:v>53.245500910078256</c:v>
                </c:pt>
                <c:pt idx="54">
                  <c:v>53.245500910078256</c:v>
                </c:pt>
                <c:pt idx="55">
                  <c:v>53.245500910078256</c:v>
                </c:pt>
                <c:pt idx="56">
                  <c:v>53.245500910078256</c:v>
                </c:pt>
                <c:pt idx="57">
                  <c:v>53.245500910078256</c:v>
                </c:pt>
                <c:pt idx="58">
                  <c:v>53.245500910078256</c:v>
                </c:pt>
                <c:pt idx="59">
                  <c:v>#N/A</c:v>
                </c:pt>
                <c:pt idx="60">
                  <c:v>#N/A</c:v>
                </c:pt>
              </c:numCache>
            </c:numRef>
          </c:val>
          <c:smooth val="0"/>
        </c:ser>
        <c:ser>
          <c:idx val="3"/>
          <c:order val="3"/>
          <c:tx>
            <c:strRef>
              <c:f>'Chart APS v LFS'!$R$4</c:f>
              <c:strCache>
                <c:ptCount val="1"/>
                <c:pt idx="0">
                  <c:v>emp LFS</c:v>
                </c:pt>
              </c:strCache>
            </c:strRef>
          </c:tx>
          <c:spPr>
            <a:ln>
              <a:solidFill>
                <a:schemeClr val="accent1">
                  <a:lumMod val="60000"/>
                  <a:lumOff val="40000"/>
                </a:schemeClr>
              </a:solidFill>
            </a:ln>
          </c:spPr>
          <c:marker>
            <c:symbol val="none"/>
          </c:marker>
          <c:cat>
            <c:numRef>
              <c:f>'Chart APS v LFS'!$O$5:$O$75</c:f>
              <c:numCache>
                <c:formatCode>General</c:formatCode>
                <c:ptCount val="71"/>
                <c:pt idx="0">
                  <c:v>2008</c:v>
                </c:pt>
                <c:pt idx="11">
                  <c:v>2009</c:v>
                </c:pt>
                <c:pt idx="23">
                  <c:v>2010</c:v>
                </c:pt>
                <c:pt idx="35">
                  <c:v>2011</c:v>
                </c:pt>
                <c:pt idx="47">
                  <c:v>2012</c:v>
                </c:pt>
                <c:pt idx="59">
                  <c:v>2013</c:v>
                </c:pt>
              </c:numCache>
            </c:numRef>
          </c:cat>
          <c:val>
            <c:numRef>
              <c:f>'Chart APS v LFS'!$R$5:$R$67</c:f>
              <c:numCache>
                <c:formatCode>General</c:formatCode>
                <c:ptCount val="63"/>
                <c:pt idx="1">
                  <c:v>59.001278221924302</c:v>
                </c:pt>
                <c:pt idx="2">
                  <c:v>59.057753354145945</c:v>
                </c:pt>
                <c:pt idx="3">
                  <c:v>59.027392902703212</c:v>
                </c:pt>
                <c:pt idx="4">
                  <c:v>58.540628824079647</c:v>
                </c:pt>
                <c:pt idx="5">
                  <c:v>60.451012158999781</c:v>
                </c:pt>
                <c:pt idx="6">
                  <c:v>62.421851875473223</c:v>
                </c:pt>
                <c:pt idx="7">
                  <c:v>63.367991998326445</c:v>
                </c:pt>
                <c:pt idx="8">
                  <c:v>61.754329803288755</c:v>
                </c:pt>
                <c:pt idx="9">
                  <c:v>59.280514477850687</c:v>
                </c:pt>
                <c:pt idx="10">
                  <c:v>59.775162136416427</c:v>
                </c:pt>
                <c:pt idx="11">
                  <c:v>60.332087380777331</c:v>
                </c:pt>
                <c:pt idx="12">
                  <c:v>58.567544541262059</c:v>
                </c:pt>
                <c:pt idx="13">
                  <c:v>57.602229696509909</c:v>
                </c:pt>
                <c:pt idx="14">
                  <c:v>55.804381248322258</c:v>
                </c:pt>
                <c:pt idx="15">
                  <c:v>56.449328965444366</c:v>
                </c:pt>
                <c:pt idx="16">
                  <c:v>56.35624820262526</c:v>
                </c:pt>
                <c:pt idx="17">
                  <c:v>55.7371672579375</c:v>
                </c:pt>
                <c:pt idx="18">
                  <c:v>58.617861620512024</c:v>
                </c:pt>
                <c:pt idx="19">
                  <c:v>57.845959509857877</c:v>
                </c:pt>
                <c:pt idx="20">
                  <c:v>58.131558657630968</c:v>
                </c:pt>
                <c:pt idx="21">
                  <c:v>57.120599581604218</c:v>
                </c:pt>
                <c:pt idx="22">
                  <c:v>56.332234840556282</c:v>
                </c:pt>
                <c:pt idx="23">
                  <c:v>54.987102740059377</c:v>
                </c:pt>
                <c:pt idx="24">
                  <c:v>54.408318236445638</c:v>
                </c:pt>
                <c:pt idx="25">
                  <c:v>52.97177735831923</c:v>
                </c:pt>
                <c:pt idx="26">
                  <c:v>53.57522697795072</c:v>
                </c:pt>
                <c:pt idx="27">
                  <c:v>54.053729872369672</c:v>
                </c:pt>
                <c:pt idx="28">
                  <c:v>53.734398143496563</c:v>
                </c:pt>
                <c:pt idx="29">
                  <c:v>54.520975401111102</c:v>
                </c:pt>
                <c:pt idx="30">
                  <c:v>56.168775850962149</c:v>
                </c:pt>
                <c:pt idx="31">
                  <c:v>58.037404899011321</c:v>
                </c:pt>
                <c:pt idx="32">
                  <c:v>58.5237530135878</c:v>
                </c:pt>
                <c:pt idx="33">
                  <c:v>55.904596359177397</c:v>
                </c:pt>
                <c:pt idx="34">
                  <c:v>57.363172541743964</c:v>
                </c:pt>
                <c:pt idx="35">
                  <c:v>57.226813920889022</c:v>
                </c:pt>
                <c:pt idx="36">
                  <c:v>54.529458024772268</c:v>
                </c:pt>
                <c:pt idx="37">
                  <c:v>53.4833691603354</c:v>
                </c:pt>
                <c:pt idx="38">
                  <c:v>52.729749985208173</c:v>
                </c:pt>
                <c:pt idx="39">
                  <c:v>53.792423384388456</c:v>
                </c:pt>
                <c:pt idx="40">
                  <c:v>54.004798140102395</c:v>
                </c:pt>
                <c:pt idx="41">
                  <c:v>53.730902052363597</c:v>
                </c:pt>
                <c:pt idx="42">
                  <c:v>55.745313894674211</c:v>
                </c:pt>
                <c:pt idx="43">
                  <c:v>55.512487737252115</c:v>
                </c:pt>
                <c:pt idx="44">
                  <c:v>54.775363686638393</c:v>
                </c:pt>
                <c:pt idx="45">
                  <c:v>52.862841148815377</c:v>
                </c:pt>
                <c:pt idx="46">
                  <c:v>52.923898044210915</c:v>
                </c:pt>
                <c:pt idx="47">
                  <c:v>52.063694415534187</c:v>
                </c:pt>
                <c:pt idx="48">
                  <c:v>52.52969292802424</c:v>
                </c:pt>
                <c:pt idx="49">
                  <c:v>52.040465109318646</c:v>
                </c:pt>
                <c:pt idx="50">
                  <c:v>53.078898276455988</c:v>
                </c:pt>
                <c:pt idx="51">
                  <c:v>54.602008694348669</c:v>
                </c:pt>
                <c:pt idx="52">
                  <c:v>56.341533757774897</c:v>
                </c:pt>
                <c:pt idx="53">
                  <c:v>54.754508081846211</c:v>
                </c:pt>
                <c:pt idx="54">
                  <c:v>55.666157352904342</c:v>
                </c:pt>
                <c:pt idx="55">
                  <c:v>54.84631752075537</c:v>
                </c:pt>
                <c:pt idx="56">
                  <c:v>54.593468732224714</c:v>
                </c:pt>
                <c:pt idx="57">
                  <c:v>55.202575879095761</c:v>
                </c:pt>
                <c:pt idx="58">
                  <c:v>55.054364313812911</c:v>
                </c:pt>
                <c:pt idx="59">
                  <c:v>56.105428967803306</c:v>
                </c:pt>
                <c:pt idx="60">
                  <c:v>56.708709434773262</c:v>
                </c:pt>
                <c:pt idx="61">
                  <c:v>56.314345927740973</c:v>
                </c:pt>
                <c:pt idx="62">
                  <c:v>57.104193719849015</c:v>
                </c:pt>
              </c:numCache>
            </c:numRef>
          </c:val>
          <c:smooth val="0"/>
        </c:ser>
        <c:ser>
          <c:idx val="4"/>
          <c:order val="4"/>
          <c:tx>
            <c:strRef>
              <c:f>'Chart APS v LFS'!$V$4</c:f>
              <c:strCache>
                <c:ptCount val="1"/>
                <c:pt idx="0">
                  <c:v>unemp APS</c:v>
                </c:pt>
              </c:strCache>
            </c:strRef>
          </c:tx>
          <c:spPr>
            <a:ln>
              <a:solidFill>
                <a:schemeClr val="accent1">
                  <a:lumMod val="50000"/>
                </a:schemeClr>
              </a:solidFill>
              <a:prstDash val="dash"/>
            </a:ln>
          </c:spPr>
          <c:marker>
            <c:symbol val="none"/>
          </c:marker>
          <c:val>
            <c:numRef>
              <c:f>'Chart APS v LFS'!$V$5:$V$65</c:f>
              <c:numCache>
                <c:formatCode>General</c:formatCode>
                <c:ptCount val="61"/>
                <c:pt idx="0">
                  <c:v>13.620633517838037</c:v>
                </c:pt>
                <c:pt idx="1">
                  <c:v>13.620633517838037</c:v>
                </c:pt>
                <c:pt idx="2">
                  <c:v>13.620633517838037</c:v>
                </c:pt>
                <c:pt idx="3">
                  <c:v>13.620633517838037</c:v>
                </c:pt>
                <c:pt idx="4">
                  <c:v>13.620633517838037</c:v>
                </c:pt>
                <c:pt idx="5">
                  <c:v>13.620633517838037</c:v>
                </c:pt>
                <c:pt idx="6">
                  <c:v>13.620633517838037</c:v>
                </c:pt>
                <c:pt idx="7">
                  <c:v>13.620633517838037</c:v>
                </c:pt>
                <c:pt idx="8">
                  <c:v>13.620633517838037</c:v>
                </c:pt>
                <c:pt idx="9">
                  <c:v>13.620633517838037</c:v>
                </c:pt>
                <c:pt idx="10">
                  <c:v>13.620633517838037</c:v>
                </c:pt>
                <c:pt idx="11">
                  <c:v>16.756086722641903</c:v>
                </c:pt>
                <c:pt idx="12">
                  <c:v>16.756086722641903</c:v>
                </c:pt>
                <c:pt idx="13">
                  <c:v>16.756086722641903</c:v>
                </c:pt>
                <c:pt idx="14">
                  <c:v>16.756086722641903</c:v>
                </c:pt>
                <c:pt idx="15">
                  <c:v>16.756086722641903</c:v>
                </c:pt>
                <c:pt idx="16">
                  <c:v>16.756086722641903</c:v>
                </c:pt>
                <c:pt idx="17">
                  <c:v>16.756086722641903</c:v>
                </c:pt>
                <c:pt idx="18">
                  <c:v>16.756086722641903</c:v>
                </c:pt>
                <c:pt idx="19">
                  <c:v>16.756086722641903</c:v>
                </c:pt>
                <c:pt idx="20">
                  <c:v>16.756086722641903</c:v>
                </c:pt>
                <c:pt idx="21">
                  <c:v>16.756086722641903</c:v>
                </c:pt>
                <c:pt idx="22">
                  <c:v>16.756086722641903</c:v>
                </c:pt>
                <c:pt idx="23">
                  <c:v>18.557907580047146</c:v>
                </c:pt>
                <c:pt idx="24">
                  <c:v>18.557907580047146</c:v>
                </c:pt>
                <c:pt idx="25">
                  <c:v>18.557907580047146</c:v>
                </c:pt>
                <c:pt idx="26">
                  <c:v>18.557907580047146</c:v>
                </c:pt>
                <c:pt idx="27">
                  <c:v>18.557907580047146</c:v>
                </c:pt>
                <c:pt idx="28">
                  <c:v>18.557907580047146</c:v>
                </c:pt>
                <c:pt idx="29">
                  <c:v>18.557907580047146</c:v>
                </c:pt>
                <c:pt idx="30">
                  <c:v>18.557907580047146</c:v>
                </c:pt>
                <c:pt idx="31">
                  <c:v>18.557907580047146</c:v>
                </c:pt>
                <c:pt idx="32">
                  <c:v>18.557907580047146</c:v>
                </c:pt>
                <c:pt idx="33">
                  <c:v>18.557907580047146</c:v>
                </c:pt>
                <c:pt idx="34">
                  <c:v>18.557907580047146</c:v>
                </c:pt>
                <c:pt idx="35">
                  <c:v>21.474001206484616</c:v>
                </c:pt>
                <c:pt idx="36">
                  <c:v>21.474001206484616</c:v>
                </c:pt>
                <c:pt idx="37">
                  <c:v>21.474001206484616</c:v>
                </c:pt>
                <c:pt idx="38">
                  <c:v>21.474001206484616</c:v>
                </c:pt>
                <c:pt idx="39">
                  <c:v>21.474001206484616</c:v>
                </c:pt>
                <c:pt idx="40">
                  <c:v>21.474001206484616</c:v>
                </c:pt>
                <c:pt idx="41">
                  <c:v>21.474001206484616</c:v>
                </c:pt>
                <c:pt idx="42">
                  <c:v>21.474001206484616</c:v>
                </c:pt>
                <c:pt idx="43">
                  <c:v>21.474001206484616</c:v>
                </c:pt>
                <c:pt idx="44">
                  <c:v>21.474001206484616</c:v>
                </c:pt>
                <c:pt idx="45">
                  <c:v>21.474001206484616</c:v>
                </c:pt>
                <c:pt idx="46">
                  <c:v>21.474001206484616</c:v>
                </c:pt>
                <c:pt idx="47">
                  <c:v>20.718753570914007</c:v>
                </c:pt>
                <c:pt idx="48">
                  <c:v>20.718753570914007</c:v>
                </c:pt>
                <c:pt idx="49">
                  <c:v>20.718753570914007</c:v>
                </c:pt>
                <c:pt idx="50">
                  <c:v>20.718753570914007</c:v>
                </c:pt>
                <c:pt idx="51">
                  <c:v>20.718753570914007</c:v>
                </c:pt>
                <c:pt idx="52">
                  <c:v>20.718753570914007</c:v>
                </c:pt>
                <c:pt idx="53">
                  <c:v>20.718753570914007</c:v>
                </c:pt>
                <c:pt idx="54">
                  <c:v>20.718753570914007</c:v>
                </c:pt>
                <c:pt idx="55">
                  <c:v>20.718753570914007</c:v>
                </c:pt>
                <c:pt idx="56">
                  <c:v>20.718753570914007</c:v>
                </c:pt>
                <c:pt idx="57">
                  <c:v>20.718753570914007</c:v>
                </c:pt>
                <c:pt idx="58">
                  <c:v>20.718753570914007</c:v>
                </c:pt>
              </c:numCache>
            </c:numRef>
          </c:val>
          <c:smooth val="0"/>
        </c:ser>
        <c:ser>
          <c:idx val="5"/>
          <c:order val="5"/>
          <c:tx>
            <c:strRef>
              <c:f>'Chart APS v LFS'!$S$4</c:f>
              <c:strCache>
                <c:ptCount val="1"/>
                <c:pt idx="0">
                  <c:v>unemp LFS</c:v>
                </c:pt>
              </c:strCache>
            </c:strRef>
          </c:tx>
          <c:spPr>
            <a:ln>
              <a:solidFill>
                <a:schemeClr val="accent1">
                  <a:lumMod val="60000"/>
                  <a:lumOff val="40000"/>
                </a:schemeClr>
              </a:solidFill>
              <a:prstDash val="dash"/>
            </a:ln>
          </c:spPr>
          <c:marker>
            <c:symbol val="none"/>
          </c:marker>
          <c:cat>
            <c:numRef>
              <c:f>'Chart APS v LFS'!$O$5:$O$65</c:f>
              <c:numCache>
                <c:formatCode>General</c:formatCode>
                <c:ptCount val="61"/>
                <c:pt idx="0">
                  <c:v>2008</c:v>
                </c:pt>
                <c:pt idx="11">
                  <c:v>2009</c:v>
                </c:pt>
                <c:pt idx="23">
                  <c:v>2010</c:v>
                </c:pt>
                <c:pt idx="35">
                  <c:v>2011</c:v>
                </c:pt>
                <c:pt idx="47">
                  <c:v>2012</c:v>
                </c:pt>
                <c:pt idx="59">
                  <c:v>2013</c:v>
                </c:pt>
              </c:numCache>
            </c:numRef>
          </c:cat>
          <c:val>
            <c:numRef>
              <c:f>'Chart APS v LFS'!$S$5:$S$67</c:f>
              <c:numCache>
                <c:formatCode>General</c:formatCode>
                <c:ptCount val="63"/>
                <c:pt idx="1">
                  <c:v>13.519787698250244</c:v>
                </c:pt>
                <c:pt idx="2">
                  <c:v>11.900325409087458</c:v>
                </c:pt>
                <c:pt idx="3">
                  <c:v>11.756184014099871</c:v>
                </c:pt>
                <c:pt idx="4">
                  <c:v>13.121613112617879</c:v>
                </c:pt>
                <c:pt idx="5">
                  <c:v>13.343405007999474</c:v>
                </c:pt>
                <c:pt idx="6">
                  <c:v>13.50057219257396</c:v>
                </c:pt>
                <c:pt idx="7">
                  <c:v>12.446228850014339</c:v>
                </c:pt>
                <c:pt idx="8">
                  <c:v>13.7491873396065</c:v>
                </c:pt>
                <c:pt idx="9">
                  <c:v>13.996817398223047</c:v>
                </c:pt>
                <c:pt idx="10">
                  <c:v>13.039764030839253</c:v>
                </c:pt>
                <c:pt idx="11">
                  <c:v>12.02752489838606</c:v>
                </c:pt>
                <c:pt idx="12">
                  <c:v>13.063201394749379</c:v>
                </c:pt>
                <c:pt idx="13">
                  <c:v>14.946562756909822</c:v>
                </c:pt>
                <c:pt idx="14">
                  <c:v>16.674359285801046</c:v>
                </c:pt>
                <c:pt idx="15">
                  <c:v>16.954592745841357</c:v>
                </c:pt>
                <c:pt idx="16">
                  <c:v>16.741597037029923</c:v>
                </c:pt>
                <c:pt idx="17">
                  <c:v>17.860125235983929</c:v>
                </c:pt>
                <c:pt idx="18">
                  <c:v>17.325457015046393</c:v>
                </c:pt>
                <c:pt idx="19">
                  <c:v>17.869434819993963</c:v>
                </c:pt>
                <c:pt idx="20">
                  <c:v>16.961751776075385</c:v>
                </c:pt>
                <c:pt idx="21">
                  <c:v>17.30454294474924</c:v>
                </c:pt>
                <c:pt idx="22">
                  <c:v>17.084617038045426</c:v>
                </c:pt>
                <c:pt idx="23">
                  <c:v>16.743999823144925</c:v>
                </c:pt>
                <c:pt idx="24">
                  <c:v>15.608121536259372</c:v>
                </c:pt>
                <c:pt idx="25">
                  <c:v>16.917403191962865</c:v>
                </c:pt>
                <c:pt idx="26">
                  <c:v>17.230358453373011</c:v>
                </c:pt>
                <c:pt idx="27">
                  <c:v>19.027881984154156</c:v>
                </c:pt>
                <c:pt idx="28">
                  <c:v>22.31234756204708</c:v>
                </c:pt>
                <c:pt idx="29">
                  <c:v>24.290808463727682</c:v>
                </c:pt>
                <c:pt idx="30">
                  <c:v>22.730428299414484</c:v>
                </c:pt>
                <c:pt idx="31">
                  <c:v>19.900898152551346</c:v>
                </c:pt>
                <c:pt idx="32">
                  <c:v>19.851434711753466</c:v>
                </c:pt>
                <c:pt idx="33">
                  <c:v>20.461162627221075</c:v>
                </c:pt>
                <c:pt idx="34">
                  <c:v>19.065526514077934</c:v>
                </c:pt>
                <c:pt idx="35">
                  <c:v>17.882969260125943</c:v>
                </c:pt>
                <c:pt idx="36">
                  <c:v>19.649944473951038</c:v>
                </c:pt>
                <c:pt idx="37">
                  <c:v>18.968500609104243</c:v>
                </c:pt>
                <c:pt idx="38">
                  <c:v>18.625750128086114</c:v>
                </c:pt>
                <c:pt idx="39">
                  <c:v>19.893652750981225</c:v>
                </c:pt>
                <c:pt idx="40">
                  <c:v>21.074014723423737</c:v>
                </c:pt>
                <c:pt idx="41">
                  <c:v>21.452697400982629</c:v>
                </c:pt>
                <c:pt idx="42">
                  <c:v>22.454432367677391</c:v>
                </c:pt>
                <c:pt idx="43">
                  <c:v>23.042980691828372</c:v>
                </c:pt>
                <c:pt idx="44">
                  <c:v>25.385569614543158</c:v>
                </c:pt>
                <c:pt idx="45">
                  <c:v>24.702819321701035</c:v>
                </c:pt>
                <c:pt idx="46">
                  <c:v>24.272851542105311</c:v>
                </c:pt>
                <c:pt idx="47">
                  <c:v>24.642374909302337</c:v>
                </c:pt>
                <c:pt idx="48">
                  <c:v>22.910454493367045</c:v>
                </c:pt>
                <c:pt idx="49">
                  <c:v>23.019689348566647</c:v>
                </c:pt>
                <c:pt idx="50">
                  <c:v>21.282450585276642</c:v>
                </c:pt>
                <c:pt idx="51">
                  <c:v>20.779242747914513</c:v>
                </c:pt>
                <c:pt idx="52">
                  <c:v>21.145383700039666</c:v>
                </c:pt>
                <c:pt idx="53">
                  <c:v>24.265515275851488</c:v>
                </c:pt>
                <c:pt idx="54">
                  <c:v>23.714303367880984</c:v>
                </c:pt>
                <c:pt idx="55">
                  <c:v>23.45425576832907</c:v>
                </c:pt>
                <c:pt idx="56">
                  <c:v>21.072579162756497</c:v>
                </c:pt>
                <c:pt idx="57">
                  <c:v>19.879073022785597</c:v>
                </c:pt>
                <c:pt idx="58">
                  <c:v>18.408900657513968</c:v>
                </c:pt>
                <c:pt idx="59">
                  <c:v>16.980504490371395</c:v>
                </c:pt>
                <c:pt idx="60">
                  <c:v>16.104545160985836</c:v>
                </c:pt>
                <c:pt idx="61">
                  <c:v>16.579325385069247</c:v>
                </c:pt>
                <c:pt idx="62">
                  <c:v>15.218677967879451</c:v>
                </c:pt>
              </c:numCache>
            </c:numRef>
          </c:val>
          <c:smooth val="0"/>
        </c:ser>
        <c:dLbls>
          <c:showLegendKey val="0"/>
          <c:showVal val="0"/>
          <c:showCatName val="0"/>
          <c:showSerName val="0"/>
          <c:showPercent val="0"/>
          <c:showBubbleSize val="0"/>
        </c:dLbls>
        <c:marker val="1"/>
        <c:smooth val="0"/>
        <c:axId val="76155520"/>
        <c:axId val="76169600"/>
      </c:lineChart>
      <c:catAx>
        <c:axId val="76155520"/>
        <c:scaling>
          <c:orientation val="minMax"/>
        </c:scaling>
        <c:delete val="0"/>
        <c:axPos val="b"/>
        <c:numFmt formatCode="General" sourceLinked="1"/>
        <c:majorTickMark val="out"/>
        <c:minorTickMark val="none"/>
        <c:tickLblPos val="nextTo"/>
        <c:txPr>
          <a:bodyPr rot="0" vert="horz"/>
          <a:lstStyle/>
          <a:p>
            <a:pPr>
              <a:defRPr sz="900" b="0" i="0" u="none" strike="noStrike" baseline="0">
                <a:solidFill>
                  <a:srgbClr val="000000"/>
                </a:solidFill>
                <a:latin typeface="Calibri"/>
                <a:ea typeface="Calibri"/>
                <a:cs typeface="Calibri"/>
              </a:defRPr>
            </a:pPr>
            <a:endParaRPr lang="en-US"/>
          </a:p>
        </c:txPr>
        <c:crossAx val="76169600"/>
        <c:crosses val="autoZero"/>
        <c:auto val="1"/>
        <c:lblAlgn val="ctr"/>
        <c:lblOffset val="100"/>
        <c:tickMarkSkip val="12"/>
        <c:noMultiLvlLbl val="0"/>
      </c:catAx>
      <c:valAx>
        <c:axId val="76169600"/>
        <c:scaling>
          <c:orientation val="minMax"/>
        </c:scaling>
        <c:delete val="0"/>
        <c:axPos val="l"/>
        <c:majorGridlines/>
        <c:title>
          <c:tx>
            <c:rich>
              <a:bodyPr/>
              <a:lstStyle/>
              <a:p>
                <a:pPr>
                  <a:defRPr sz="1000" b="1" i="0" u="none" strike="noStrike" baseline="0">
                    <a:solidFill>
                      <a:srgbClr val="000000"/>
                    </a:solidFill>
                    <a:latin typeface="Calibri"/>
                    <a:ea typeface="Calibri"/>
                    <a:cs typeface="Calibri"/>
                  </a:defRPr>
                </a:pPr>
                <a:r>
                  <a:rPr lang="en-GB" sz="1000"/>
                  <a:t>Percent</a:t>
                </a:r>
              </a:p>
            </c:rich>
          </c:tx>
          <c:layout/>
          <c:overlay val="0"/>
        </c:title>
        <c:numFmt formatCode="General" sourceLinked="1"/>
        <c:majorTickMark val="none"/>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76155520"/>
        <c:crosses val="autoZero"/>
        <c:crossBetween val="between"/>
      </c:valAx>
    </c:plotArea>
    <c:legend>
      <c:legendPos val="r"/>
      <c:layout>
        <c:manualLayout>
          <c:xMode val="edge"/>
          <c:yMode val="edge"/>
          <c:x val="0.80818779675012531"/>
          <c:y val="0.19933942739916133"/>
          <c:w val="0.17902975611194671"/>
          <c:h val="0.71686125441216397"/>
        </c:manualLayout>
      </c:layout>
      <c:overlay val="0"/>
      <c:txPr>
        <a:bodyPr/>
        <a:lstStyle/>
        <a:p>
          <a:pPr>
            <a:defRPr sz="1100" b="0" i="0" u="none" strike="noStrike" baseline="0">
              <a:solidFill>
                <a:srgbClr val="000000"/>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plotArea>
      <c:layout>
        <c:manualLayout>
          <c:layoutTarget val="inner"/>
          <c:xMode val="edge"/>
          <c:yMode val="edge"/>
          <c:x val="0.15660161137462439"/>
          <c:y val="5.5859131028647695E-2"/>
          <c:w val="0.68679677725075117"/>
          <c:h val="0.81692599644772712"/>
        </c:manualLayout>
      </c:layout>
      <c:areaChart>
        <c:grouping val="stacked"/>
        <c:varyColors val="0"/>
        <c:ser>
          <c:idx val="0"/>
          <c:order val="0"/>
          <c:tx>
            <c:strRef>
              <c:f>'[Current Month - Stuart''s Copy.xls]Pie and Area'!$G$26</c:f>
              <c:strCache>
                <c:ptCount val="1"/>
                <c:pt idx="0">
                  <c:v>Self-employed</c:v>
                </c:pt>
              </c:strCache>
            </c:strRef>
          </c:tx>
          <c:spPr>
            <a:solidFill>
              <a:schemeClr val="accent4">
                <a:lumMod val="60000"/>
                <a:lumOff val="40000"/>
              </a:schemeClr>
            </a:solidFill>
          </c:spPr>
          <c:dLbls>
            <c:dLbl>
              <c:idx val="0"/>
              <c:layout>
                <c:manualLayout>
                  <c:x val="9.6831190120860167E-3"/>
                  <c:y val="-0.24344170802954379"/>
                </c:manualLayout>
              </c:layout>
              <c:showLegendKey val="0"/>
              <c:showVal val="1"/>
              <c:showCatName val="0"/>
              <c:showSerName val="0"/>
              <c:showPercent val="0"/>
              <c:showBubbleSize val="0"/>
            </c:dLbl>
            <c:dLbl>
              <c:idx val="1"/>
              <c:delete val="1"/>
            </c:dLbl>
            <c:dLbl>
              <c:idx val="2"/>
              <c:delete val="1"/>
            </c:dLbl>
            <c:dLbl>
              <c:idx val="3"/>
              <c:delete val="1"/>
            </c:dLbl>
            <c:dLbl>
              <c:idx val="4"/>
              <c:layout>
                <c:manualLayout>
                  <c:x val="-3.2277306283425757E-3"/>
                  <c:y val="-0.42656063694603696"/>
                </c:manualLayout>
              </c:layout>
              <c:showLegendKey val="0"/>
              <c:showVal val="1"/>
              <c:showCatName val="0"/>
              <c:showSerName val="0"/>
              <c:showPercent val="0"/>
              <c:showBubbleSize val="0"/>
            </c:dLbl>
            <c:txPr>
              <a:bodyPr/>
              <a:lstStyle/>
              <a:p>
                <a:pPr>
                  <a:defRPr b="1" i="0" baseline="0">
                    <a:solidFill>
                      <a:schemeClr val="accent1">
                        <a:lumMod val="75000"/>
                      </a:schemeClr>
                    </a:solidFill>
                  </a:defRPr>
                </a:pPr>
                <a:endParaRPr lang="en-US"/>
              </a:p>
            </c:txPr>
            <c:showLegendKey val="0"/>
            <c:showVal val="1"/>
            <c:showCatName val="0"/>
            <c:showSerName val="0"/>
            <c:showPercent val="0"/>
            <c:showBubbleSize val="0"/>
            <c:showLeaderLines val="0"/>
          </c:dLbls>
          <c:cat>
            <c:strRef>
              <c:f>'[Current Month - Stuart''s Copy.xls]Pie and Area'!$F$27:$F$34</c:f>
              <c:strCache>
                <c:ptCount val="5"/>
                <c:pt idx="0">
                  <c:v>2008/09</c:v>
                </c:pt>
                <c:pt idx="1">
                  <c:v>2009/10</c:v>
                </c:pt>
                <c:pt idx="2">
                  <c:v>2010/11</c:v>
                </c:pt>
                <c:pt idx="3">
                  <c:v>2011/12</c:v>
                </c:pt>
                <c:pt idx="4">
                  <c:v>2012/13</c:v>
                </c:pt>
              </c:strCache>
            </c:strRef>
          </c:cat>
          <c:val>
            <c:numRef>
              <c:f>'[Current Month - Stuart''s Copy.xls]Pie and Area'!$G$27:$G$34</c:f>
              <c:numCache>
                <c:formatCode>#,##0</c:formatCode>
                <c:ptCount val="5"/>
                <c:pt idx="0">
                  <c:v>2857</c:v>
                </c:pt>
                <c:pt idx="1">
                  <c:v>8473</c:v>
                </c:pt>
                <c:pt idx="2">
                  <c:v>9656</c:v>
                </c:pt>
                <c:pt idx="3">
                  <c:v>11381</c:v>
                </c:pt>
                <c:pt idx="4">
                  <c:v>11040</c:v>
                </c:pt>
              </c:numCache>
            </c:numRef>
          </c:val>
        </c:ser>
        <c:dLbls>
          <c:showLegendKey val="0"/>
          <c:showVal val="0"/>
          <c:showCatName val="0"/>
          <c:showSerName val="0"/>
          <c:showPercent val="0"/>
          <c:showBubbleSize val="0"/>
        </c:dLbls>
        <c:axId val="79974400"/>
        <c:axId val="79975936"/>
      </c:areaChart>
      <c:catAx>
        <c:axId val="79974400"/>
        <c:scaling>
          <c:orientation val="minMax"/>
        </c:scaling>
        <c:delete val="0"/>
        <c:axPos val="b"/>
        <c:numFmt formatCode="General" sourceLinked="1"/>
        <c:majorTickMark val="out"/>
        <c:minorTickMark val="none"/>
        <c:tickLblPos val="nextTo"/>
        <c:txPr>
          <a:bodyPr/>
          <a:lstStyle/>
          <a:p>
            <a:pPr>
              <a:defRPr b="1" i="0" baseline="0">
                <a:solidFill>
                  <a:schemeClr val="accent1">
                    <a:lumMod val="75000"/>
                  </a:schemeClr>
                </a:solidFill>
              </a:defRPr>
            </a:pPr>
            <a:endParaRPr lang="en-US"/>
          </a:p>
        </c:txPr>
        <c:crossAx val="79975936"/>
        <c:crosses val="autoZero"/>
        <c:auto val="1"/>
        <c:lblAlgn val="ctr"/>
        <c:lblOffset val="100"/>
        <c:tickLblSkip val="4"/>
        <c:tickMarkSkip val="1"/>
        <c:noMultiLvlLbl val="0"/>
      </c:catAx>
      <c:valAx>
        <c:axId val="79975936"/>
        <c:scaling>
          <c:orientation val="minMax"/>
        </c:scaling>
        <c:delete val="1"/>
        <c:axPos val="l"/>
        <c:numFmt formatCode="#,##0" sourceLinked="1"/>
        <c:majorTickMark val="out"/>
        <c:minorTickMark val="none"/>
        <c:tickLblPos val="nextTo"/>
        <c:crossAx val="79974400"/>
        <c:crosses val="autoZero"/>
        <c:crossBetween val="midCat"/>
      </c:valAx>
      <c:spPr>
        <a:noFill/>
        <a:ln w="25400">
          <a:noFill/>
        </a:ln>
      </c:spPr>
    </c:plotArea>
    <c:plotVisOnly val="1"/>
    <c:dispBlanksAs val="gap"/>
    <c:showDLblsOverMax val="0"/>
  </c:chart>
  <c:spPr>
    <a:noFill/>
    <a:ln>
      <a:noFill/>
    </a:ln>
  </c:sp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660161137462439"/>
          <c:y val="5.5859131028647695E-2"/>
          <c:w val="0.68679677725075117"/>
          <c:h val="0.81692599644772712"/>
        </c:manualLayout>
      </c:layout>
      <c:areaChart>
        <c:grouping val="stacked"/>
        <c:varyColors val="0"/>
        <c:ser>
          <c:idx val="0"/>
          <c:order val="0"/>
          <c:tx>
            <c:strRef>
              <c:f>'[Current Month - Stuart''s Copy.xls]Pie and Area'!$B$26</c:f>
              <c:strCache>
                <c:ptCount val="1"/>
                <c:pt idx="0">
                  <c:v>Self-employed</c:v>
                </c:pt>
              </c:strCache>
            </c:strRef>
          </c:tx>
          <c:spPr>
            <a:solidFill>
              <a:schemeClr val="accent1">
                <a:lumMod val="60000"/>
                <a:lumOff val="40000"/>
              </a:schemeClr>
            </a:solidFill>
          </c:spPr>
          <c:dLbls>
            <c:dLbl>
              <c:idx val="0"/>
              <c:layout>
                <c:manualLayout>
                  <c:x val="6.4552947830673708E-3"/>
                  <c:y val="-0.26910571539774258"/>
                </c:manualLayout>
              </c:layout>
              <c:showLegendKey val="0"/>
              <c:showVal val="1"/>
              <c:showCatName val="0"/>
              <c:showSerName val="0"/>
              <c:showPercent val="0"/>
              <c:showBubbleSize val="0"/>
            </c:dLbl>
            <c:dLbl>
              <c:idx val="1"/>
              <c:delete val="1"/>
            </c:dLbl>
            <c:dLbl>
              <c:idx val="2"/>
              <c:delete val="1"/>
            </c:dLbl>
            <c:dLbl>
              <c:idx val="3"/>
              <c:delete val="1"/>
            </c:dLbl>
            <c:dLbl>
              <c:idx val="4"/>
              <c:layout>
                <c:manualLayout>
                  <c:x val="-3.2277306283425757E-3"/>
                  <c:y val="-0.40624822566289237"/>
                </c:manualLayout>
              </c:layout>
              <c:showLegendKey val="0"/>
              <c:showVal val="1"/>
              <c:showCatName val="0"/>
              <c:showSerName val="0"/>
              <c:showPercent val="0"/>
              <c:showBubbleSize val="0"/>
            </c:dLbl>
            <c:txPr>
              <a:bodyPr/>
              <a:lstStyle/>
              <a:p>
                <a:pPr>
                  <a:defRPr b="1" i="0" baseline="0">
                    <a:solidFill>
                      <a:schemeClr val="accent1">
                        <a:lumMod val="75000"/>
                      </a:schemeClr>
                    </a:solidFill>
                  </a:defRPr>
                </a:pPr>
                <a:endParaRPr lang="en-US"/>
              </a:p>
            </c:txPr>
            <c:showLegendKey val="0"/>
            <c:showVal val="1"/>
            <c:showCatName val="0"/>
            <c:showSerName val="0"/>
            <c:showPercent val="0"/>
            <c:showBubbleSize val="0"/>
            <c:showLeaderLines val="0"/>
          </c:dLbls>
          <c:cat>
            <c:strRef>
              <c:f>'[Current Month - Stuart''s Copy.xls]Pie and Area'!$A$27:$A$34</c:f>
              <c:strCache>
                <c:ptCount val="5"/>
                <c:pt idx="0">
                  <c:v>2008/09</c:v>
                </c:pt>
                <c:pt idx="1">
                  <c:v>2009/10</c:v>
                </c:pt>
                <c:pt idx="2">
                  <c:v>2010/11</c:v>
                </c:pt>
                <c:pt idx="3">
                  <c:v>2011/12</c:v>
                </c:pt>
                <c:pt idx="4">
                  <c:v>2012/13</c:v>
                </c:pt>
              </c:strCache>
            </c:strRef>
          </c:cat>
          <c:val>
            <c:numRef>
              <c:f>'[Current Month - Stuart''s Copy.xls]Pie and Area'!$B$27:$B$34</c:f>
              <c:numCache>
                <c:formatCode>#,##0</c:formatCode>
                <c:ptCount val="5"/>
                <c:pt idx="0">
                  <c:v>7722</c:v>
                </c:pt>
                <c:pt idx="1">
                  <c:v>11743</c:v>
                </c:pt>
                <c:pt idx="2">
                  <c:v>11905</c:v>
                </c:pt>
                <c:pt idx="3">
                  <c:v>15046</c:v>
                </c:pt>
                <c:pt idx="4">
                  <c:v>14651</c:v>
                </c:pt>
              </c:numCache>
            </c:numRef>
          </c:val>
        </c:ser>
        <c:dLbls>
          <c:showLegendKey val="0"/>
          <c:showVal val="0"/>
          <c:showCatName val="0"/>
          <c:showSerName val="0"/>
          <c:showPercent val="0"/>
          <c:showBubbleSize val="0"/>
        </c:dLbls>
        <c:axId val="80000512"/>
        <c:axId val="80002048"/>
      </c:areaChart>
      <c:catAx>
        <c:axId val="80000512"/>
        <c:scaling>
          <c:orientation val="minMax"/>
        </c:scaling>
        <c:delete val="0"/>
        <c:axPos val="b"/>
        <c:numFmt formatCode="General" sourceLinked="0"/>
        <c:majorTickMark val="out"/>
        <c:minorTickMark val="none"/>
        <c:tickLblPos val="nextTo"/>
        <c:txPr>
          <a:bodyPr/>
          <a:lstStyle/>
          <a:p>
            <a:pPr>
              <a:defRPr b="1" i="0" baseline="0">
                <a:solidFill>
                  <a:schemeClr val="accent1">
                    <a:lumMod val="75000"/>
                  </a:schemeClr>
                </a:solidFill>
              </a:defRPr>
            </a:pPr>
            <a:endParaRPr lang="en-US"/>
          </a:p>
        </c:txPr>
        <c:crossAx val="80002048"/>
        <c:crosses val="autoZero"/>
        <c:auto val="1"/>
        <c:lblAlgn val="ctr"/>
        <c:lblOffset val="100"/>
        <c:tickLblSkip val="4"/>
        <c:noMultiLvlLbl val="0"/>
      </c:catAx>
      <c:valAx>
        <c:axId val="80002048"/>
        <c:scaling>
          <c:orientation val="minMax"/>
        </c:scaling>
        <c:delete val="1"/>
        <c:axPos val="l"/>
        <c:numFmt formatCode="#,##0" sourceLinked="1"/>
        <c:majorTickMark val="out"/>
        <c:minorTickMark val="none"/>
        <c:tickLblPos val="nextTo"/>
        <c:crossAx val="80000512"/>
        <c:crosses val="autoZero"/>
        <c:crossBetween val="midCat"/>
      </c:valAx>
      <c:spPr>
        <a:noFill/>
        <a:ln w="25400">
          <a:noFill/>
        </a:ln>
      </c:spPr>
    </c:plotArea>
    <c:plotVisOnly val="1"/>
    <c:dispBlanksAs val="gap"/>
    <c:showDLblsOverMax val="0"/>
  </c:chart>
  <c:spPr>
    <a:noFill/>
    <a:ln>
      <a:noFill/>
    </a:ln>
  </c:sp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245947502863081E-2"/>
          <c:y val="4.8738880160975856E-2"/>
          <c:w val="0.7709092559395494"/>
          <c:h val="0.92883858267716535"/>
        </c:manualLayout>
      </c:layout>
      <c:pieChart>
        <c:varyColors val="1"/>
        <c:ser>
          <c:idx val="0"/>
          <c:order val="0"/>
          <c:explosion val="14"/>
          <c:dPt>
            <c:idx val="0"/>
            <c:bubble3D val="0"/>
            <c:explosion val="17"/>
            <c:spPr>
              <a:solidFill>
                <a:schemeClr val="accent1">
                  <a:lumMod val="60000"/>
                  <a:lumOff val="40000"/>
                </a:schemeClr>
              </a:solidFill>
            </c:spPr>
          </c:dPt>
          <c:dPt>
            <c:idx val="1"/>
            <c:bubble3D val="0"/>
            <c:explosion val="0"/>
            <c:spPr>
              <a:solidFill>
                <a:schemeClr val="accent4">
                  <a:lumMod val="60000"/>
                  <a:lumOff val="40000"/>
                </a:schemeClr>
              </a:solidFill>
            </c:spPr>
          </c:dPt>
          <c:dLbls>
            <c:dLbl>
              <c:idx val="0"/>
              <c:spPr/>
              <c:txPr>
                <a:bodyPr/>
                <a:lstStyle/>
                <a:p>
                  <a:pPr>
                    <a:defRPr b="1" baseline="0">
                      <a:solidFill>
                        <a:schemeClr val="accent1">
                          <a:lumMod val="75000"/>
                        </a:schemeClr>
                      </a:solidFill>
                    </a:defRPr>
                  </a:pPr>
                  <a:endParaRPr lang="en-US"/>
                </a:p>
              </c:txPr>
              <c:showLegendKey val="0"/>
              <c:showVal val="1"/>
              <c:showCatName val="0"/>
              <c:showSerName val="0"/>
              <c:showPercent val="0"/>
              <c:showBubbleSize val="0"/>
            </c:dLbl>
            <c:dLbl>
              <c:idx val="1"/>
              <c:spPr/>
              <c:txPr>
                <a:bodyPr/>
                <a:lstStyle/>
                <a:p>
                  <a:pPr>
                    <a:defRPr b="1" baseline="0">
                      <a:solidFill>
                        <a:schemeClr val="accent1">
                          <a:lumMod val="75000"/>
                        </a:schemeClr>
                      </a:solidFill>
                    </a:defRPr>
                  </a:pPr>
                  <a:endParaRPr lang="en-US"/>
                </a:p>
              </c:txPr>
              <c:showLegendKey val="0"/>
              <c:showVal val="1"/>
              <c:showCatName val="0"/>
              <c:showSerName val="0"/>
              <c:showPercent val="0"/>
              <c:showBubbleSize val="0"/>
            </c:dLbl>
            <c:txPr>
              <a:bodyPr/>
              <a:lstStyle/>
              <a:p>
                <a:pPr>
                  <a:defRPr b="1">
                    <a:solidFill>
                      <a:schemeClr val="bg1"/>
                    </a:solidFill>
                  </a:defRPr>
                </a:pPr>
                <a:endParaRPr lang="en-US"/>
              </a:p>
            </c:txPr>
            <c:showLegendKey val="0"/>
            <c:showVal val="1"/>
            <c:showCatName val="0"/>
            <c:showSerName val="0"/>
            <c:showPercent val="0"/>
            <c:showBubbleSize val="0"/>
            <c:showLeaderLines val="1"/>
          </c:dLbls>
          <c:val>
            <c:numRef>
              <c:f>'[Current Month - Stuart''s Copy.xls]Pie and Area'!$A$4:$B$4</c:f>
              <c:numCache>
                <c:formatCode>0%</c:formatCode>
                <c:ptCount val="2"/>
                <c:pt idx="0">
                  <c:v>0.56999999999999995</c:v>
                </c:pt>
                <c:pt idx="1">
                  <c:v>0.43</c:v>
                </c:pt>
              </c:numCache>
            </c:numRef>
          </c:val>
        </c:ser>
        <c:dLbls>
          <c:showLegendKey val="0"/>
          <c:showVal val="0"/>
          <c:showCatName val="0"/>
          <c:showSerName val="0"/>
          <c:showPercent val="0"/>
          <c:showBubbleSize val="0"/>
          <c:showLeaderLines val="1"/>
        </c:dLbls>
        <c:firstSliceAng val="0"/>
      </c:pieChart>
      <c:spPr>
        <a:noFill/>
        <a:ln w="25400">
          <a:noFill/>
        </a:ln>
      </c:spPr>
    </c:plotArea>
    <c:plotVisOnly val="1"/>
    <c:dispBlanksAs val="gap"/>
    <c:showDLblsOverMax val="0"/>
  </c:chart>
  <c:spPr>
    <a:noFill/>
    <a:ln>
      <a:noFill/>
    </a:ln>
  </c:sp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6959389442313947E-2"/>
          <c:y val="1.5605861767279084E-2"/>
          <c:w val="0.7709092559395494"/>
          <c:h val="0.92883858267716535"/>
        </c:manualLayout>
      </c:layout>
      <c:pieChart>
        <c:varyColors val="1"/>
        <c:ser>
          <c:idx val="0"/>
          <c:order val="0"/>
          <c:explosion val="14"/>
          <c:dPt>
            <c:idx val="0"/>
            <c:bubble3D val="0"/>
            <c:spPr>
              <a:solidFill>
                <a:schemeClr val="accent1">
                  <a:lumMod val="60000"/>
                  <a:lumOff val="40000"/>
                </a:schemeClr>
              </a:solidFill>
            </c:spPr>
          </c:dPt>
          <c:dPt>
            <c:idx val="1"/>
            <c:bubble3D val="0"/>
            <c:explosion val="5"/>
            <c:spPr>
              <a:solidFill>
                <a:schemeClr val="accent4">
                  <a:lumMod val="60000"/>
                  <a:lumOff val="40000"/>
                </a:schemeClr>
              </a:solidFill>
            </c:spPr>
          </c:dPt>
          <c:dLbls>
            <c:dLbl>
              <c:idx val="0"/>
              <c:spPr/>
              <c:txPr>
                <a:bodyPr/>
                <a:lstStyle/>
                <a:p>
                  <a:pPr>
                    <a:defRPr b="1" baseline="0">
                      <a:solidFill>
                        <a:schemeClr val="accent1">
                          <a:lumMod val="75000"/>
                        </a:schemeClr>
                      </a:solidFill>
                    </a:defRPr>
                  </a:pPr>
                  <a:endParaRPr lang="en-US"/>
                </a:p>
              </c:txPr>
              <c:showLegendKey val="0"/>
              <c:showVal val="1"/>
              <c:showCatName val="0"/>
              <c:showSerName val="0"/>
              <c:showPercent val="0"/>
              <c:showBubbleSize val="0"/>
            </c:dLbl>
            <c:dLbl>
              <c:idx val="1"/>
              <c:spPr/>
              <c:txPr>
                <a:bodyPr/>
                <a:lstStyle/>
                <a:p>
                  <a:pPr>
                    <a:defRPr b="1" baseline="0">
                      <a:solidFill>
                        <a:schemeClr val="accent1">
                          <a:lumMod val="75000"/>
                        </a:schemeClr>
                      </a:solidFill>
                    </a:defRPr>
                  </a:pPr>
                  <a:endParaRPr lang="en-US"/>
                </a:p>
              </c:txPr>
              <c:showLegendKey val="0"/>
              <c:showVal val="1"/>
              <c:showCatName val="0"/>
              <c:showSerName val="0"/>
              <c:showPercent val="0"/>
              <c:showBubbleSize val="0"/>
            </c:dLbl>
            <c:txPr>
              <a:bodyPr/>
              <a:lstStyle/>
              <a:p>
                <a:pPr>
                  <a:defRPr b="1">
                    <a:solidFill>
                      <a:schemeClr val="bg1"/>
                    </a:solidFill>
                  </a:defRPr>
                </a:pPr>
                <a:endParaRPr lang="en-US"/>
              </a:p>
            </c:txPr>
            <c:showLegendKey val="0"/>
            <c:showVal val="1"/>
            <c:showCatName val="0"/>
            <c:showSerName val="0"/>
            <c:showPercent val="0"/>
            <c:showBubbleSize val="0"/>
            <c:showLeaderLines val="1"/>
          </c:dLbls>
          <c:val>
            <c:numRef>
              <c:f>'[Current Month - Stuart''s Copy.xls]Pie and Area'!$A$4:$B$4</c:f>
              <c:numCache>
                <c:formatCode>0%</c:formatCode>
                <c:ptCount val="2"/>
                <c:pt idx="0">
                  <c:v>0.73</c:v>
                </c:pt>
                <c:pt idx="1">
                  <c:v>0.27</c:v>
                </c:pt>
              </c:numCache>
            </c:numRef>
          </c:val>
        </c:ser>
        <c:dLbls>
          <c:showLegendKey val="0"/>
          <c:showVal val="0"/>
          <c:showCatName val="0"/>
          <c:showSerName val="0"/>
          <c:showPercent val="0"/>
          <c:showBubbleSize val="0"/>
          <c:showLeaderLines val="1"/>
        </c:dLbls>
        <c:firstSliceAng val="0"/>
      </c:pieChart>
      <c:spPr>
        <a:noFill/>
        <a:ln w="25400">
          <a:noFill/>
        </a:ln>
      </c:spPr>
    </c:plotArea>
    <c:plotVisOnly val="1"/>
    <c:dispBlanksAs val="gap"/>
    <c:showDLblsOverMax val="0"/>
  </c:chart>
  <c:spPr>
    <a:noFill/>
    <a:ln>
      <a:noFill/>
    </a:ln>
  </c:sp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percentStacked"/>
        <c:varyColors val="0"/>
        <c:ser>
          <c:idx val="0"/>
          <c:order val="0"/>
          <c:tx>
            <c:strRef>
              <c:f>'[Current Month - Stuart''s Copy.xls]Pie and Area'!$V$26</c:f>
              <c:strCache>
                <c:ptCount val="1"/>
                <c:pt idx="0">
                  <c:v>HE</c:v>
                </c:pt>
              </c:strCache>
            </c:strRef>
          </c:tx>
          <c:invertIfNegative val="0"/>
          <c:dLbls>
            <c:txPr>
              <a:bodyPr/>
              <a:lstStyle/>
              <a:p>
                <a:pPr>
                  <a:defRPr sz="900" baseline="0">
                    <a:solidFill>
                      <a:schemeClr val="bg1"/>
                    </a:solidFill>
                  </a:defRPr>
                </a:pPr>
                <a:endParaRPr lang="en-US"/>
              </a:p>
            </c:txPr>
            <c:showLegendKey val="0"/>
            <c:showVal val="1"/>
            <c:showCatName val="0"/>
            <c:showSerName val="0"/>
            <c:showPercent val="0"/>
            <c:showBubbleSize val="0"/>
            <c:showLeaderLines val="0"/>
          </c:dLbls>
          <c:cat>
            <c:strRef>
              <c:f>'[Current Month - Stuart''s Copy.xls]Pie and Area'!$U$30:$U$31</c:f>
              <c:strCache>
                <c:ptCount val="2"/>
                <c:pt idx="0">
                  <c:v>Male</c:v>
                </c:pt>
                <c:pt idx="1">
                  <c:v>Female</c:v>
                </c:pt>
              </c:strCache>
            </c:strRef>
          </c:cat>
          <c:val>
            <c:numRef>
              <c:f>'[Current Month - Stuart''s Copy.xls]Pie and Area'!$V$30:$V$31</c:f>
              <c:numCache>
                <c:formatCode>0%</c:formatCode>
                <c:ptCount val="2"/>
                <c:pt idx="0">
                  <c:v>0.32202893242995789</c:v>
                </c:pt>
                <c:pt idx="1">
                  <c:v>0.39772214704555708</c:v>
                </c:pt>
              </c:numCache>
            </c:numRef>
          </c:val>
        </c:ser>
        <c:ser>
          <c:idx val="1"/>
          <c:order val="1"/>
          <c:tx>
            <c:strRef>
              <c:f>'[Current Month - Stuart''s Copy.xls]Pie and Area'!$W$26</c:f>
              <c:strCache>
                <c:ptCount val="1"/>
                <c:pt idx="0">
                  <c:v>FE</c:v>
                </c:pt>
              </c:strCache>
            </c:strRef>
          </c:tx>
          <c:invertIfNegative val="0"/>
          <c:dPt>
            <c:idx val="0"/>
            <c:invertIfNegative val="0"/>
            <c:bubble3D val="0"/>
            <c:spPr>
              <a:solidFill>
                <a:schemeClr val="accent1">
                  <a:lumMod val="40000"/>
                  <a:lumOff val="60000"/>
                </a:schemeClr>
              </a:solidFill>
            </c:spPr>
          </c:dPt>
          <c:dPt>
            <c:idx val="1"/>
            <c:invertIfNegative val="0"/>
            <c:bubble3D val="0"/>
            <c:spPr>
              <a:solidFill>
                <a:schemeClr val="accent1">
                  <a:lumMod val="40000"/>
                  <a:lumOff val="60000"/>
                </a:schemeClr>
              </a:solidFill>
            </c:spPr>
          </c:dPt>
          <c:dLbls>
            <c:txPr>
              <a:bodyPr/>
              <a:lstStyle/>
              <a:p>
                <a:pPr>
                  <a:defRPr sz="900" baseline="0"/>
                </a:pPr>
                <a:endParaRPr lang="en-US"/>
              </a:p>
            </c:txPr>
            <c:showLegendKey val="0"/>
            <c:showVal val="1"/>
            <c:showCatName val="0"/>
            <c:showSerName val="0"/>
            <c:showPercent val="0"/>
            <c:showBubbleSize val="0"/>
            <c:showLeaderLines val="0"/>
          </c:dLbls>
          <c:cat>
            <c:strRef>
              <c:f>'[Current Month - Stuart''s Copy.xls]Pie and Area'!$U$30:$U$31</c:f>
              <c:strCache>
                <c:ptCount val="2"/>
                <c:pt idx="0">
                  <c:v>Male</c:v>
                </c:pt>
                <c:pt idx="1">
                  <c:v>Female</c:v>
                </c:pt>
              </c:strCache>
            </c:strRef>
          </c:cat>
          <c:val>
            <c:numRef>
              <c:f>'[Current Month - Stuart''s Copy.xls]Pie and Area'!$W$30:$W$31</c:f>
              <c:numCache>
                <c:formatCode>0%</c:formatCode>
                <c:ptCount val="2"/>
                <c:pt idx="0">
                  <c:v>0.25189525727888668</c:v>
                </c:pt>
                <c:pt idx="1">
                  <c:v>0.29315140580363858</c:v>
                </c:pt>
              </c:numCache>
            </c:numRef>
          </c:val>
        </c:ser>
        <c:ser>
          <c:idx val="2"/>
          <c:order val="2"/>
          <c:tx>
            <c:strRef>
              <c:f>'[Current Month - Stuart''s Copy.xls]Pie and Area'!$X$26</c:f>
              <c:strCache>
                <c:ptCount val="1"/>
                <c:pt idx="0">
                  <c:v>Training</c:v>
                </c:pt>
              </c:strCache>
            </c:strRef>
          </c:tx>
          <c:spPr>
            <a:solidFill>
              <a:schemeClr val="accent4">
                <a:lumMod val="75000"/>
              </a:schemeClr>
            </a:solidFill>
          </c:spPr>
          <c:invertIfNegative val="0"/>
          <c:dLbls>
            <c:txPr>
              <a:bodyPr/>
              <a:lstStyle/>
              <a:p>
                <a:pPr>
                  <a:defRPr sz="900" baseline="0">
                    <a:solidFill>
                      <a:schemeClr val="bg1"/>
                    </a:solidFill>
                  </a:defRPr>
                </a:pPr>
                <a:endParaRPr lang="en-US"/>
              </a:p>
            </c:txPr>
            <c:showLegendKey val="0"/>
            <c:showVal val="1"/>
            <c:showCatName val="0"/>
            <c:showSerName val="0"/>
            <c:showPercent val="0"/>
            <c:showBubbleSize val="0"/>
            <c:showLeaderLines val="0"/>
          </c:dLbls>
          <c:cat>
            <c:strRef>
              <c:f>'[Current Month - Stuart''s Copy.xls]Pie and Area'!$U$30:$U$31</c:f>
              <c:strCache>
                <c:ptCount val="2"/>
                <c:pt idx="0">
                  <c:v>Male</c:v>
                </c:pt>
                <c:pt idx="1">
                  <c:v>Female</c:v>
                </c:pt>
              </c:strCache>
            </c:strRef>
          </c:cat>
          <c:val>
            <c:numRef>
              <c:f>'[Current Month - Stuart''s Copy.xls]Pie and Area'!$X$30:$X$31</c:f>
              <c:numCache>
                <c:formatCode>0%</c:formatCode>
                <c:ptCount val="2"/>
                <c:pt idx="0">
                  <c:v>6.7313678813404138E-2</c:v>
                </c:pt>
                <c:pt idx="1">
                  <c:v>4.461735077431965E-2</c:v>
                </c:pt>
              </c:numCache>
            </c:numRef>
          </c:val>
        </c:ser>
        <c:ser>
          <c:idx val="3"/>
          <c:order val="3"/>
          <c:tx>
            <c:strRef>
              <c:f>'[Current Month - Stuart''s Copy.xls]Pie and Area'!$Y$26</c:f>
              <c:strCache>
                <c:ptCount val="1"/>
                <c:pt idx="0">
                  <c:v>Employment</c:v>
                </c:pt>
              </c:strCache>
            </c:strRef>
          </c:tx>
          <c:spPr>
            <a:solidFill>
              <a:schemeClr val="accent4">
                <a:lumMod val="20000"/>
                <a:lumOff val="80000"/>
              </a:schemeClr>
            </a:solidFill>
          </c:spPr>
          <c:invertIfNegative val="0"/>
          <c:dLbls>
            <c:txPr>
              <a:bodyPr/>
              <a:lstStyle/>
              <a:p>
                <a:pPr>
                  <a:defRPr sz="900" baseline="0"/>
                </a:pPr>
                <a:endParaRPr lang="en-US"/>
              </a:p>
            </c:txPr>
            <c:showLegendKey val="0"/>
            <c:showVal val="1"/>
            <c:showCatName val="0"/>
            <c:showSerName val="0"/>
            <c:showPercent val="0"/>
            <c:showBubbleSize val="0"/>
            <c:showLeaderLines val="0"/>
          </c:dLbls>
          <c:cat>
            <c:strRef>
              <c:f>'[Current Month - Stuart''s Copy.xls]Pie and Area'!$U$30:$U$31</c:f>
              <c:strCache>
                <c:ptCount val="2"/>
                <c:pt idx="0">
                  <c:v>Male</c:v>
                </c:pt>
                <c:pt idx="1">
                  <c:v>Female</c:v>
                </c:pt>
              </c:strCache>
            </c:strRef>
          </c:cat>
          <c:val>
            <c:numRef>
              <c:f>'[Current Month - Stuart''s Copy.xls]Pie and Area'!$Y$30:$Y$31</c:f>
              <c:numCache>
                <c:formatCode>0%</c:formatCode>
                <c:ptCount val="2"/>
                <c:pt idx="0">
                  <c:v>0.22702801684673138</c:v>
                </c:pt>
                <c:pt idx="1">
                  <c:v>0.15967523680649526</c:v>
                </c:pt>
              </c:numCache>
            </c:numRef>
          </c:val>
        </c:ser>
        <c:ser>
          <c:idx val="4"/>
          <c:order val="4"/>
          <c:tx>
            <c:strRef>
              <c:f>'[Current Month - Stuart''s Copy.xls]Pie and Area'!$Z$26</c:f>
              <c:strCache>
                <c:ptCount val="1"/>
                <c:pt idx="0">
                  <c:v>Other +ve</c:v>
                </c:pt>
              </c:strCache>
            </c:strRef>
          </c:tx>
          <c:invertIfNegative val="0"/>
          <c:cat>
            <c:strRef>
              <c:f>'[Current Month - Stuart''s Copy.xls]Pie and Area'!$U$30:$U$31</c:f>
              <c:strCache>
                <c:ptCount val="2"/>
                <c:pt idx="0">
                  <c:v>Male</c:v>
                </c:pt>
                <c:pt idx="1">
                  <c:v>Female</c:v>
                </c:pt>
              </c:strCache>
            </c:strRef>
          </c:cat>
          <c:val>
            <c:numRef>
              <c:f>'[Current Month - Stuart''s Copy.xls]Pie and Area'!$Z$30:$Z$31</c:f>
              <c:numCache>
                <c:formatCode>0%</c:formatCode>
                <c:ptCount val="2"/>
                <c:pt idx="0">
                  <c:v>8.8628456326680094E-3</c:v>
                </c:pt>
                <c:pt idx="1">
                  <c:v>1.1201323109306872E-2</c:v>
                </c:pt>
              </c:numCache>
            </c:numRef>
          </c:val>
        </c:ser>
        <c:ser>
          <c:idx val="5"/>
          <c:order val="5"/>
          <c:tx>
            <c:strRef>
              <c:f>'[Current Month - Stuart''s Copy.xls]Pie and Area'!$AA$26</c:f>
              <c:strCache>
                <c:ptCount val="1"/>
                <c:pt idx="0">
                  <c:v>Unemployed</c:v>
                </c:pt>
              </c:strCache>
            </c:strRef>
          </c:tx>
          <c:spPr>
            <a:solidFill>
              <a:schemeClr val="accent1">
                <a:lumMod val="50000"/>
              </a:schemeClr>
            </a:solidFill>
          </c:spPr>
          <c:invertIfNegative val="0"/>
          <c:dLbls>
            <c:txPr>
              <a:bodyPr/>
              <a:lstStyle/>
              <a:p>
                <a:pPr>
                  <a:defRPr sz="900" baseline="0">
                    <a:solidFill>
                      <a:schemeClr val="bg1"/>
                    </a:solidFill>
                  </a:defRPr>
                </a:pPr>
                <a:endParaRPr lang="en-US"/>
              </a:p>
            </c:txPr>
            <c:showLegendKey val="0"/>
            <c:showVal val="1"/>
            <c:showCatName val="0"/>
            <c:showSerName val="0"/>
            <c:showPercent val="0"/>
            <c:showBubbleSize val="0"/>
            <c:showLeaderLines val="0"/>
          </c:dLbls>
          <c:cat>
            <c:strRef>
              <c:f>'[Current Month - Stuart''s Copy.xls]Pie and Area'!$U$30:$U$31</c:f>
              <c:strCache>
                <c:ptCount val="2"/>
                <c:pt idx="0">
                  <c:v>Male</c:v>
                </c:pt>
                <c:pt idx="1">
                  <c:v>Female</c:v>
                </c:pt>
              </c:strCache>
            </c:strRef>
          </c:cat>
          <c:val>
            <c:numRef>
              <c:f>'[Current Month - Stuart''s Copy.xls]Pie and Area'!$AA$30:$AA$31</c:f>
              <c:numCache>
                <c:formatCode>0%</c:formatCode>
                <c:ptCount val="2"/>
                <c:pt idx="0">
                  <c:v>0.12287126899835195</c:v>
                </c:pt>
                <c:pt idx="1">
                  <c:v>9.3632536460682605E-2</c:v>
                </c:pt>
              </c:numCache>
            </c:numRef>
          </c:val>
        </c:ser>
        <c:dLbls>
          <c:showLegendKey val="0"/>
          <c:showVal val="0"/>
          <c:showCatName val="0"/>
          <c:showSerName val="0"/>
          <c:showPercent val="0"/>
          <c:showBubbleSize val="0"/>
        </c:dLbls>
        <c:gapWidth val="150"/>
        <c:overlap val="100"/>
        <c:axId val="77993472"/>
        <c:axId val="77995008"/>
      </c:barChart>
      <c:catAx>
        <c:axId val="77993472"/>
        <c:scaling>
          <c:orientation val="minMax"/>
        </c:scaling>
        <c:delete val="0"/>
        <c:axPos val="l"/>
        <c:majorTickMark val="out"/>
        <c:minorTickMark val="none"/>
        <c:tickLblPos val="nextTo"/>
        <c:txPr>
          <a:bodyPr/>
          <a:lstStyle/>
          <a:p>
            <a:pPr>
              <a:defRPr sz="900" baseline="0">
                <a:solidFill>
                  <a:schemeClr val="accent1">
                    <a:lumMod val="75000"/>
                  </a:schemeClr>
                </a:solidFill>
              </a:defRPr>
            </a:pPr>
            <a:endParaRPr lang="en-US"/>
          </a:p>
        </c:txPr>
        <c:crossAx val="77995008"/>
        <c:crosses val="autoZero"/>
        <c:auto val="1"/>
        <c:lblAlgn val="ctr"/>
        <c:lblOffset val="100"/>
        <c:noMultiLvlLbl val="0"/>
      </c:catAx>
      <c:valAx>
        <c:axId val="77995008"/>
        <c:scaling>
          <c:orientation val="minMax"/>
        </c:scaling>
        <c:delete val="0"/>
        <c:axPos val="b"/>
        <c:majorGridlines/>
        <c:numFmt formatCode="0%" sourceLinked="1"/>
        <c:majorTickMark val="out"/>
        <c:minorTickMark val="none"/>
        <c:tickLblPos val="nextTo"/>
        <c:txPr>
          <a:bodyPr/>
          <a:lstStyle/>
          <a:p>
            <a:pPr>
              <a:defRPr sz="900" baseline="0">
                <a:solidFill>
                  <a:schemeClr val="accent1">
                    <a:lumMod val="75000"/>
                  </a:schemeClr>
                </a:solidFill>
              </a:defRPr>
            </a:pPr>
            <a:endParaRPr lang="en-US"/>
          </a:p>
        </c:txPr>
        <c:crossAx val="77993472"/>
        <c:crosses val="autoZero"/>
        <c:crossBetween val="between"/>
      </c:valAx>
    </c:plotArea>
    <c:legend>
      <c:legendPos val="b"/>
      <c:layout/>
      <c:overlay val="0"/>
      <c:txPr>
        <a:bodyPr/>
        <a:lstStyle/>
        <a:p>
          <a:pPr>
            <a:defRPr sz="900" baseline="0">
              <a:solidFill>
                <a:schemeClr val="accent1">
                  <a:lumMod val="75000"/>
                </a:schemeClr>
              </a:solidFill>
            </a:defRPr>
          </a:pPr>
          <a:endParaRPr lang="en-US"/>
        </a:p>
      </c:txPr>
    </c:legend>
    <c:plotVisOnly val="1"/>
    <c:dispBlanksAs val="gap"/>
    <c:showDLblsOverMax val="0"/>
  </c:chart>
  <c:spPr>
    <a:ln>
      <a:noFill/>
    </a:ln>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ndard"/>
        <c:varyColors val="0"/>
        <c:ser>
          <c:idx val="0"/>
          <c:order val="0"/>
          <c:spPr>
            <a:solidFill>
              <a:schemeClr val="accent4">
                <a:lumMod val="60000"/>
                <a:lumOff val="40000"/>
              </a:schemeClr>
            </a:solidFill>
          </c:spPr>
          <c:dLbls>
            <c:dLbl>
              <c:idx val="0"/>
              <c:layout>
                <c:manualLayout>
                  <c:x val="4.118425234093815E-2"/>
                  <c:y val="-0.21555071597475881"/>
                </c:manualLayout>
              </c:layout>
              <c:tx>
                <c:rich>
                  <a:bodyPr/>
                  <a:lstStyle/>
                  <a:p>
                    <a:r>
                      <a:rPr lang="en-US" sz="900" dirty="0" smtClean="0"/>
                      <a:t>80,800</a:t>
                    </a:r>
                    <a:endParaRPr lang="en-US" dirty="0"/>
                  </a:p>
                </c:rich>
              </c:tx>
              <c:showLegendKey val="0"/>
              <c:showVal val="1"/>
              <c:showCatName val="0"/>
              <c:showSerName val="0"/>
              <c:showPercent val="0"/>
              <c:showBubbleSize val="0"/>
            </c:dLbl>
            <c:dLbl>
              <c:idx val="1"/>
              <c:delete val="1"/>
            </c:dLbl>
            <c:dLbl>
              <c:idx val="2"/>
              <c:delete val="1"/>
            </c:dLbl>
            <c:dLbl>
              <c:idx val="3"/>
              <c:delete val="1"/>
            </c:dLbl>
            <c:dLbl>
              <c:idx val="4"/>
              <c:layout>
                <c:manualLayout>
                  <c:x val="-1.2163640260440917E-2"/>
                  <c:y val="-0.34765932898738577"/>
                </c:manualLayout>
              </c:layout>
              <c:tx>
                <c:rich>
                  <a:bodyPr/>
                  <a:lstStyle/>
                  <a:p>
                    <a:r>
                      <a:rPr lang="en-US" sz="900" dirty="0" smtClean="0"/>
                      <a:t>94,400</a:t>
                    </a:r>
                    <a:endParaRPr lang="en-US" dirty="0"/>
                  </a:p>
                </c:rich>
              </c:tx>
              <c:showLegendKey val="0"/>
              <c:showVal val="1"/>
              <c:showCatName val="0"/>
              <c:showSerName val="0"/>
              <c:showPercent val="0"/>
              <c:showBubbleSize val="0"/>
            </c:dLbl>
            <c:txPr>
              <a:bodyPr/>
              <a:lstStyle/>
              <a:p>
                <a:pPr>
                  <a:defRPr sz="900" b="1">
                    <a:solidFill>
                      <a:schemeClr val="accent1">
                        <a:lumMod val="50000"/>
                      </a:schemeClr>
                    </a:solidFill>
                  </a:defRPr>
                </a:pPr>
                <a:endParaRPr lang="en-US"/>
              </a:p>
            </c:txPr>
            <c:showLegendKey val="0"/>
            <c:showVal val="1"/>
            <c:showCatName val="0"/>
            <c:showSerName val="0"/>
            <c:showPercent val="0"/>
            <c:showBubbleSize val="0"/>
            <c:showLeaderLines val="0"/>
          </c:dLbls>
          <c:cat>
            <c:numRef>
              <c:f>Sheet1!$A$492:$A$496</c:f>
              <c:numCache>
                <c:formatCode>General</c:formatCode>
                <c:ptCount val="5"/>
                <c:pt idx="0">
                  <c:v>2008</c:v>
                </c:pt>
                <c:pt idx="1">
                  <c:v>2009</c:v>
                </c:pt>
                <c:pt idx="2">
                  <c:v>2010</c:v>
                </c:pt>
                <c:pt idx="3">
                  <c:v>2011</c:v>
                </c:pt>
                <c:pt idx="4">
                  <c:v>2012</c:v>
                </c:pt>
              </c:numCache>
            </c:numRef>
          </c:cat>
          <c:val>
            <c:numRef>
              <c:f>Sheet1!$H$492:$H$496</c:f>
              <c:numCache>
                <c:formatCode>General</c:formatCode>
                <c:ptCount val="5"/>
                <c:pt idx="0">
                  <c:v>80802</c:v>
                </c:pt>
                <c:pt idx="1">
                  <c:v>82808</c:v>
                </c:pt>
                <c:pt idx="2">
                  <c:v>83024</c:v>
                </c:pt>
                <c:pt idx="3">
                  <c:v>84013</c:v>
                </c:pt>
                <c:pt idx="4">
                  <c:v>94361</c:v>
                </c:pt>
              </c:numCache>
            </c:numRef>
          </c:val>
        </c:ser>
        <c:dLbls>
          <c:showLegendKey val="0"/>
          <c:showVal val="0"/>
          <c:showCatName val="0"/>
          <c:showSerName val="0"/>
          <c:showPercent val="0"/>
          <c:showBubbleSize val="0"/>
        </c:dLbls>
        <c:axId val="78096256"/>
        <c:axId val="78097792"/>
      </c:areaChart>
      <c:catAx>
        <c:axId val="78096256"/>
        <c:scaling>
          <c:orientation val="minMax"/>
        </c:scaling>
        <c:delete val="0"/>
        <c:axPos val="b"/>
        <c:numFmt formatCode="General" sourceLinked="1"/>
        <c:majorTickMark val="none"/>
        <c:minorTickMark val="none"/>
        <c:tickLblPos val="nextTo"/>
        <c:txPr>
          <a:bodyPr/>
          <a:lstStyle/>
          <a:p>
            <a:pPr>
              <a:defRPr sz="1050" b="1">
                <a:solidFill>
                  <a:schemeClr val="accent1">
                    <a:lumMod val="50000"/>
                  </a:schemeClr>
                </a:solidFill>
              </a:defRPr>
            </a:pPr>
            <a:endParaRPr lang="en-US"/>
          </a:p>
        </c:txPr>
        <c:crossAx val="78097792"/>
        <c:crosses val="autoZero"/>
        <c:auto val="1"/>
        <c:lblAlgn val="ctr"/>
        <c:lblOffset val="100"/>
        <c:tickLblSkip val="4"/>
        <c:tickMarkSkip val="1"/>
        <c:noMultiLvlLbl val="0"/>
      </c:catAx>
      <c:valAx>
        <c:axId val="78097792"/>
        <c:scaling>
          <c:orientation val="minMax"/>
        </c:scaling>
        <c:delete val="1"/>
        <c:axPos val="l"/>
        <c:numFmt formatCode="General" sourceLinked="1"/>
        <c:majorTickMark val="out"/>
        <c:minorTickMark val="none"/>
        <c:tickLblPos val="nextTo"/>
        <c:crossAx val="78096256"/>
        <c:crosses val="autoZero"/>
        <c:crossBetween val="midCat"/>
      </c:valAx>
    </c:plotArea>
    <c:plotVisOnly val="1"/>
    <c:dispBlanksAs val="zero"/>
    <c:showDLblsOverMax val="0"/>
  </c:chart>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E9C847-704E-4C8C-9FFF-33EB5C14BBB1}"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n-GB"/>
        </a:p>
      </dgm:t>
    </dgm:pt>
    <dgm:pt modelId="{14752DF2-0BB2-4319-A945-22E2613E7DA7}">
      <dgm:prSet/>
      <dgm:spPr/>
      <dgm:t>
        <a:bodyPr/>
        <a:lstStyle/>
        <a:p>
          <a:pPr rtl="0"/>
          <a:r>
            <a:rPr lang="en-GB" dirty="0" smtClean="0"/>
            <a:t>Employment in Scotland is increasing and unemployment is decreasing. </a:t>
          </a:r>
          <a:endParaRPr lang="en-GB" dirty="0"/>
        </a:p>
      </dgm:t>
    </dgm:pt>
    <dgm:pt modelId="{A8940A3F-F610-45AB-8868-5721D6A61027}" type="parTrans" cxnId="{D01C4315-B1F6-4D91-BBD9-57E443D19172}">
      <dgm:prSet/>
      <dgm:spPr/>
      <dgm:t>
        <a:bodyPr/>
        <a:lstStyle/>
        <a:p>
          <a:endParaRPr lang="en-GB"/>
        </a:p>
      </dgm:t>
    </dgm:pt>
    <dgm:pt modelId="{E1800444-43DF-48AD-B89D-4EBD92783F50}" type="sibTrans" cxnId="{D01C4315-B1F6-4D91-BBD9-57E443D19172}">
      <dgm:prSet/>
      <dgm:spPr/>
      <dgm:t>
        <a:bodyPr/>
        <a:lstStyle/>
        <a:p>
          <a:endParaRPr lang="en-GB"/>
        </a:p>
      </dgm:t>
    </dgm:pt>
    <dgm:pt modelId="{223A19E2-AB5B-42C3-967B-E6343E9159E2}">
      <dgm:prSet/>
      <dgm:spPr/>
      <dgm:t>
        <a:bodyPr/>
        <a:lstStyle/>
        <a:p>
          <a:pPr rtl="0"/>
          <a:r>
            <a:rPr lang="en-GB" dirty="0" smtClean="0"/>
            <a:t>Scotland is outperforming the UK on all headline labour market measures, employment, unemployment and inactivity.</a:t>
          </a:r>
          <a:endParaRPr lang="en-GB" dirty="0"/>
        </a:p>
      </dgm:t>
    </dgm:pt>
    <dgm:pt modelId="{FE9431CE-A8F3-4673-871F-1228DD0A56EF}" type="parTrans" cxnId="{414B1ABE-1C59-4900-A02E-B6CD3945FD26}">
      <dgm:prSet/>
      <dgm:spPr/>
      <dgm:t>
        <a:bodyPr/>
        <a:lstStyle/>
        <a:p>
          <a:endParaRPr lang="en-GB"/>
        </a:p>
      </dgm:t>
    </dgm:pt>
    <dgm:pt modelId="{1B619341-32A9-4C43-B572-8B617700E9CD}" type="sibTrans" cxnId="{414B1ABE-1C59-4900-A02E-B6CD3945FD26}">
      <dgm:prSet/>
      <dgm:spPr/>
      <dgm:t>
        <a:bodyPr/>
        <a:lstStyle/>
        <a:p>
          <a:endParaRPr lang="en-GB"/>
        </a:p>
      </dgm:t>
    </dgm:pt>
    <dgm:pt modelId="{A886C248-8AE5-4539-9BAF-8FA250107E79}">
      <dgm:prSet/>
      <dgm:spPr/>
      <dgm:t>
        <a:bodyPr/>
        <a:lstStyle/>
        <a:p>
          <a:pPr rtl="0"/>
          <a:r>
            <a:rPr lang="en-GB" dirty="0" smtClean="0"/>
            <a:t>For both men and women employment is increasing over the year and unemployment decreasing.</a:t>
          </a:r>
          <a:endParaRPr lang="en-GB" dirty="0"/>
        </a:p>
      </dgm:t>
    </dgm:pt>
    <dgm:pt modelId="{313113BA-B9CC-4C88-A3F2-DEAE23DC026E}" type="parTrans" cxnId="{6706FB82-26FF-4B63-9973-4DF30F7663E3}">
      <dgm:prSet/>
      <dgm:spPr/>
      <dgm:t>
        <a:bodyPr/>
        <a:lstStyle/>
        <a:p>
          <a:endParaRPr lang="en-GB"/>
        </a:p>
      </dgm:t>
    </dgm:pt>
    <dgm:pt modelId="{3E36A95F-A380-46B6-AD8D-819F96411DC7}" type="sibTrans" cxnId="{6706FB82-26FF-4B63-9973-4DF30F7663E3}">
      <dgm:prSet/>
      <dgm:spPr/>
      <dgm:t>
        <a:bodyPr/>
        <a:lstStyle/>
        <a:p>
          <a:endParaRPr lang="en-GB"/>
        </a:p>
      </dgm:t>
    </dgm:pt>
    <dgm:pt modelId="{EC175235-38B6-4D50-BA15-15AF930AA9BC}">
      <dgm:prSet/>
      <dgm:spPr/>
      <dgm:t>
        <a:bodyPr/>
        <a:lstStyle/>
        <a:p>
          <a:pPr rtl="0"/>
          <a:r>
            <a:rPr lang="en-GB" dirty="0" smtClean="0"/>
            <a:t>Youth unemployment is falling.</a:t>
          </a:r>
          <a:endParaRPr lang="en-GB" dirty="0"/>
        </a:p>
      </dgm:t>
    </dgm:pt>
    <dgm:pt modelId="{044226EB-6878-4F79-9F69-69423626FD71}" type="parTrans" cxnId="{6F5E758E-18D8-4B58-BD36-6D1DBE5E3D7A}">
      <dgm:prSet/>
      <dgm:spPr/>
      <dgm:t>
        <a:bodyPr/>
        <a:lstStyle/>
        <a:p>
          <a:endParaRPr lang="en-GB"/>
        </a:p>
      </dgm:t>
    </dgm:pt>
    <dgm:pt modelId="{55541038-9C16-45EE-A810-FFE0099C602E}" type="sibTrans" cxnId="{6F5E758E-18D8-4B58-BD36-6D1DBE5E3D7A}">
      <dgm:prSet/>
      <dgm:spPr/>
      <dgm:t>
        <a:bodyPr/>
        <a:lstStyle/>
        <a:p>
          <a:endParaRPr lang="en-GB"/>
        </a:p>
      </dgm:t>
    </dgm:pt>
    <dgm:pt modelId="{2A8B67F1-3F41-44E5-BDF8-949C46CA1A4E}">
      <dgm:prSet/>
      <dgm:spPr/>
      <dgm:t>
        <a:bodyPr/>
        <a:lstStyle/>
        <a:p>
          <a:pPr rtl="0"/>
          <a:r>
            <a:rPr lang="en-GB" dirty="0" smtClean="0"/>
            <a:t>More recent LFS data shows that youth employment has increased in late 2012/early 2013. </a:t>
          </a:r>
          <a:endParaRPr lang="en-GB" dirty="0"/>
        </a:p>
      </dgm:t>
    </dgm:pt>
    <dgm:pt modelId="{CA7E5441-40EC-4810-9F53-E8E96B3824BD}" type="parTrans" cxnId="{38EA6562-1D3C-4C87-A420-49137A6D9530}">
      <dgm:prSet/>
      <dgm:spPr/>
      <dgm:t>
        <a:bodyPr/>
        <a:lstStyle/>
        <a:p>
          <a:endParaRPr lang="en-GB"/>
        </a:p>
      </dgm:t>
    </dgm:pt>
    <dgm:pt modelId="{5B747E10-6B99-4E91-BF53-1220D577D20F}" type="sibTrans" cxnId="{38EA6562-1D3C-4C87-A420-49137A6D9530}">
      <dgm:prSet/>
      <dgm:spPr/>
      <dgm:t>
        <a:bodyPr/>
        <a:lstStyle/>
        <a:p>
          <a:endParaRPr lang="en-GB"/>
        </a:p>
      </dgm:t>
    </dgm:pt>
    <dgm:pt modelId="{906C926D-8F16-452A-8C61-C53D04A6C0BE}">
      <dgm:prSet/>
      <dgm:spPr/>
      <dgm:t>
        <a:bodyPr/>
        <a:lstStyle/>
        <a:p>
          <a:pPr rtl="0"/>
          <a:r>
            <a:rPr lang="en-GB" dirty="0" smtClean="0"/>
            <a:t>The youth unemployment rate remains higher than average rate prior to the 2008 recession. </a:t>
          </a:r>
          <a:endParaRPr lang="en-GB" dirty="0"/>
        </a:p>
      </dgm:t>
    </dgm:pt>
    <dgm:pt modelId="{A4E098BF-8307-41E8-93A9-887AB34B4BEB}" type="parTrans" cxnId="{070EA7D8-02C3-4CED-B249-449FEA6F5A0C}">
      <dgm:prSet/>
      <dgm:spPr/>
      <dgm:t>
        <a:bodyPr/>
        <a:lstStyle/>
        <a:p>
          <a:endParaRPr lang="en-GB"/>
        </a:p>
      </dgm:t>
    </dgm:pt>
    <dgm:pt modelId="{9F7C35A0-F32C-427C-91A0-B2EBEE678F70}" type="sibTrans" cxnId="{070EA7D8-02C3-4CED-B249-449FEA6F5A0C}">
      <dgm:prSet/>
      <dgm:spPr/>
      <dgm:t>
        <a:bodyPr/>
        <a:lstStyle/>
        <a:p>
          <a:endParaRPr lang="en-GB"/>
        </a:p>
      </dgm:t>
    </dgm:pt>
    <dgm:pt modelId="{AB98E335-6568-40D3-A8BD-C681856891C1}">
      <dgm:prSet/>
      <dgm:spPr/>
      <dgm:t>
        <a:bodyPr/>
        <a:lstStyle/>
        <a:p>
          <a:pPr rtl="0"/>
          <a:r>
            <a:rPr lang="en-GB" dirty="0" smtClean="0"/>
            <a:t>APS (annual) data for 2012 shows modest decreases in youth unemployment and decreases in youth employment. </a:t>
          </a:r>
          <a:endParaRPr lang="en-GB" dirty="0"/>
        </a:p>
      </dgm:t>
    </dgm:pt>
    <dgm:pt modelId="{70C963DE-AEAE-43AF-AB26-00F96C985921}" type="parTrans" cxnId="{F0C9AA49-A3C9-45BD-8996-E2770026D111}">
      <dgm:prSet/>
      <dgm:spPr/>
      <dgm:t>
        <a:bodyPr/>
        <a:lstStyle/>
        <a:p>
          <a:endParaRPr lang="en-GB"/>
        </a:p>
      </dgm:t>
    </dgm:pt>
    <dgm:pt modelId="{E291FCDF-7D55-4932-A676-0F5134B03582}" type="sibTrans" cxnId="{F0C9AA49-A3C9-45BD-8996-E2770026D111}">
      <dgm:prSet/>
      <dgm:spPr/>
      <dgm:t>
        <a:bodyPr/>
        <a:lstStyle/>
        <a:p>
          <a:endParaRPr lang="en-GB"/>
        </a:p>
      </dgm:t>
    </dgm:pt>
    <dgm:pt modelId="{6B21752F-0C99-476C-9A3B-79557B121478}">
      <dgm:prSet/>
      <dgm:spPr/>
      <dgm:t>
        <a:bodyPr/>
        <a:lstStyle/>
        <a:p>
          <a:pPr rtl="0"/>
          <a:r>
            <a:rPr lang="en-GB" dirty="0" smtClean="0"/>
            <a:t>Meeting Modern Apprenticeship targets</a:t>
          </a:r>
          <a:endParaRPr lang="en-GB" dirty="0"/>
        </a:p>
      </dgm:t>
    </dgm:pt>
    <dgm:pt modelId="{70BE1F4C-DA97-4A91-8E2E-AF9B6B523BB1}" type="parTrans" cxnId="{7B392984-B979-4E16-8B93-0BFDB9B5B178}">
      <dgm:prSet/>
      <dgm:spPr/>
      <dgm:t>
        <a:bodyPr/>
        <a:lstStyle/>
        <a:p>
          <a:endParaRPr lang="en-GB"/>
        </a:p>
      </dgm:t>
    </dgm:pt>
    <dgm:pt modelId="{F1B8CA78-9511-448F-B262-8091040BEE9E}" type="sibTrans" cxnId="{7B392984-B979-4E16-8B93-0BFDB9B5B178}">
      <dgm:prSet/>
      <dgm:spPr/>
      <dgm:t>
        <a:bodyPr/>
        <a:lstStyle/>
        <a:p>
          <a:endParaRPr lang="en-GB"/>
        </a:p>
      </dgm:t>
    </dgm:pt>
    <dgm:pt modelId="{01293E7C-327A-43D8-ABDB-FE3B917A66D4}">
      <dgm:prSet/>
      <dgm:spPr/>
      <dgm:t>
        <a:bodyPr/>
        <a:lstStyle/>
        <a:p>
          <a:pPr rtl="0"/>
          <a:r>
            <a:rPr lang="en-GB" dirty="0" smtClean="0"/>
            <a:t>Work patterns are changing.</a:t>
          </a:r>
          <a:endParaRPr lang="en-GB" dirty="0"/>
        </a:p>
      </dgm:t>
    </dgm:pt>
    <dgm:pt modelId="{28CF989F-CBDA-4D65-A0DB-EFF818C8D8BA}" type="parTrans" cxnId="{100AE9EE-C55D-4EE4-9876-F38F731D73A6}">
      <dgm:prSet/>
      <dgm:spPr/>
      <dgm:t>
        <a:bodyPr/>
        <a:lstStyle/>
        <a:p>
          <a:endParaRPr lang="en-GB"/>
        </a:p>
      </dgm:t>
    </dgm:pt>
    <dgm:pt modelId="{78A9F231-A437-43B8-810F-59E912568854}" type="sibTrans" cxnId="{100AE9EE-C55D-4EE4-9876-F38F731D73A6}">
      <dgm:prSet/>
      <dgm:spPr/>
      <dgm:t>
        <a:bodyPr/>
        <a:lstStyle/>
        <a:p>
          <a:endParaRPr lang="en-GB"/>
        </a:p>
      </dgm:t>
    </dgm:pt>
    <dgm:pt modelId="{C93B56E3-C24E-4D13-81BE-440DCCBB957B}">
      <dgm:prSet/>
      <dgm:spPr/>
      <dgm:t>
        <a:bodyPr/>
        <a:lstStyle/>
        <a:p>
          <a:pPr rtl="0"/>
          <a:r>
            <a:rPr lang="en-GB" dirty="0" smtClean="0"/>
            <a:t>Between 2008  and 2012 the number of self employed people increased by </a:t>
          </a:r>
          <a:r>
            <a:rPr lang="en-GB" b="0" dirty="0" smtClean="0"/>
            <a:t>33,200.</a:t>
          </a:r>
          <a:endParaRPr lang="en-GB" b="0" dirty="0"/>
        </a:p>
      </dgm:t>
    </dgm:pt>
    <dgm:pt modelId="{52AF64F4-CCBF-4647-B69C-4DB3157DC821}" type="parTrans" cxnId="{FDA2D03F-298E-4C90-9E93-88F21821A1B6}">
      <dgm:prSet/>
      <dgm:spPr/>
      <dgm:t>
        <a:bodyPr/>
        <a:lstStyle/>
        <a:p>
          <a:endParaRPr lang="en-GB"/>
        </a:p>
      </dgm:t>
    </dgm:pt>
    <dgm:pt modelId="{A72E8EAB-1DD8-4007-B0F1-16594B899F96}" type="sibTrans" cxnId="{FDA2D03F-298E-4C90-9E93-88F21821A1B6}">
      <dgm:prSet/>
      <dgm:spPr/>
      <dgm:t>
        <a:bodyPr/>
        <a:lstStyle/>
        <a:p>
          <a:endParaRPr lang="en-GB"/>
        </a:p>
      </dgm:t>
    </dgm:pt>
    <dgm:pt modelId="{D70CA549-5FCA-481D-9139-671DB205788B}">
      <dgm:prSet/>
      <dgm:spPr/>
      <dgm:t>
        <a:bodyPr/>
        <a:lstStyle/>
        <a:p>
          <a:pPr rtl="0"/>
          <a:r>
            <a:rPr lang="en-GB" dirty="0" smtClean="0"/>
            <a:t>Real earnings are decreasing.</a:t>
          </a:r>
          <a:endParaRPr lang="en-GB" dirty="0"/>
        </a:p>
      </dgm:t>
    </dgm:pt>
    <dgm:pt modelId="{F468BAEC-6418-4145-ADB9-C2D83F1E5888}" type="parTrans" cxnId="{5184CDE6-310D-40B7-B668-6F80743F5F4F}">
      <dgm:prSet/>
      <dgm:spPr/>
      <dgm:t>
        <a:bodyPr/>
        <a:lstStyle/>
        <a:p>
          <a:endParaRPr lang="en-GB"/>
        </a:p>
      </dgm:t>
    </dgm:pt>
    <dgm:pt modelId="{61C4F4FD-8D85-47DB-BF84-6674877E2103}" type="sibTrans" cxnId="{5184CDE6-310D-40B7-B668-6F80743F5F4F}">
      <dgm:prSet/>
      <dgm:spPr/>
      <dgm:t>
        <a:bodyPr/>
        <a:lstStyle/>
        <a:p>
          <a:endParaRPr lang="en-GB"/>
        </a:p>
      </dgm:t>
    </dgm:pt>
    <dgm:pt modelId="{1AA5BC0B-DCED-4B44-B346-D040582FD6DD}">
      <dgm:prSet/>
      <dgm:spPr/>
      <dgm:t>
        <a:bodyPr/>
        <a:lstStyle/>
        <a:p>
          <a:pPr rtl="0"/>
          <a:r>
            <a:rPr lang="en-GB" dirty="0" smtClean="0"/>
            <a:t>Real earnings decreased by 8.1% since 2009. </a:t>
          </a:r>
          <a:endParaRPr lang="en-GB" dirty="0"/>
        </a:p>
      </dgm:t>
    </dgm:pt>
    <dgm:pt modelId="{2D0C93A9-92D2-451A-8C87-781E75CAC0CA}" type="parTrans" cxnId="{51434B86-89ED-4C91-97CC-6BCC422A791D}">
      <dgm:prSet/>
      <dgm:spPr/>
      <dgm:t>
        <a:bodyPr/>
        <a:lstStyle/>
        <a:p>
          <a:endParaRPr lang="en-GB"/>
        </a:p>
      </dgm:t>
    </dgm:pt>
    <dgm:pt modelId="{21BB13F7-B551-46AD-8E71-7A4BB13DFE2C}" type="sibTrans" cxnId="{51434B86-89ED-4C91-97CC-6BCC422A791D}">
      <dgm:prSet/>
      <dgm:spPr/>
      <dgm:t>
        <a:bodyPr/>
        <a:lstStyle/>
        <a:p>
          <a:endParaRPr lang="en-GB"/>
        </a:p>
      </dgm:t>
    </dgm:pt>
    <dgm:pt modelId="{4457D04C-4723-4420-AEB0-3D0B335FC839}">
      <dgm:prSet/>
      <dgm:spPr/>
      <dgm:t>
        <a:bodyPr/>
        <a:lstStyle/>
        <a:p>
          <a:pPr rtl="0"/>
          <a:r>
            <a:rPr lang="en-GB" dirty="0" smtClean="0"/>
            <a:t>Real earnings decreased by more across the UK than in Scotland.</a:t>
          </a:r>
          <a:endParaRPr lang="en-GB" dirty="0"/>
        </a:p>
      </dgm:t>
    </dgm:pt>
    <dgm:pt modelId="{3DF6F6EE-7EA2-4123-A8B8-711F390051F3}" type="parTrans" cxnId="{B34485F7-A8B9-4D6D-815B-04A565DA0363}">
      <dgm:prSet/>
      <dgm:spPr/>
      <dgm:t>
        <a:bodyPr/>
        <a:lstStyle/>
        <a:p>
          <a:endParaRPr lang="en-GB"/>
        </a:p>
      </dgm:t>
    </dgm:pt>
    <dgm:pt modelId="{E4888694-0B46-4A11-984D-754C6714AA3E}" type="sibTrans" cxnId="{B34485F7-A8B9-4D6D-815B-04A565DA0363}">
      <dgm:prSet/>
      <dgm:spPr/>
      <dgm:t>
        <a:bodyPr/>
        <a:lstStyle/>
        <a:p>
          <a:endParaRPr lang="en-GB"/>
        </a:p>
      </dgm:t>
    </dgm:pt>
    <dgm:pt modelId="{8F488636-4941-4C8A-A8C4-AB5B9478BA92}">
      <dgm:prSet/>
      <dgm:spPr/>
      <dgm:t>
        <a:bodyPr/>
        <a:lstStyle/>
        <a:p>
          <a:pPr rtl="0"/>
          <a:r>
            <a:rPr lang="en-GB" dirty="0" smtClean="0"/>
            <a:t>Real earnings fell faster for people working part-time. </a:t>
          </a:r>
          <a:endParaRPr lang="en-GB" dirty="0"/>
        </a:p>
      </dgm:t>
    </dgm:pt>
    <dgm:pt modelId="{92655F01-D97B-42C3-9D53-A3468C451404}" type="parTrans" cxnId="{3A44047B-ED0C-4853-B2F0-1EFA14EB91E6}">
      <dgm:prSet/>
      <dgm:spPr/>
      <dgm:t>
        <a:bodyPr/>
        <a:lstStyle/>
        <a:p>
          <a:endParaRPr lang="en-GB"/>
        </a:p>
      </dgm:t>
    </dgm:pt>
    <dgm:pt modelId="{CD038CCA-FAC5-4053-B501-D33A8DEE02CA}" type="sibTrans" cxnId="{3A44047B-ED0C-4853-B2F0-1EFA14EB91E6}">
      <dgm:prSet/>
      <dgm:spPr/>
      <dgm:t>
        <a:bodyPr/>
        <a:lstStyle/>
        <a:p>
          <a:endParaRPr lang="en-GB"/>
        </a:p>
      </dgm:t>
    </dgm:pt>
    <dgm:pt modelId="{8B2B24D2-701A-4B07-BEF7-997E62BA6A74}">
      <dgm:prSet/>
      <dgm:spPr/>
      <dgm:t>
        <a:bodyPr/>
        <a:lstStyle/>
        <a:p>
          <a:pPr rtl="0"/>
          <a:r>
            <a:rPr lang="en-GB" u="none" dirty="0" smtClean="0">
              <a:uFillTx/>
            </a:rPr>
            <a:t>There were 25,691 modern apprenticeship starts in 2012/13.</a:t>
          </a:r>
          <a:endParaRPr lang="en-GB" dirty="0"/>
        </a:p>
      </dgm:t>
    </dgm:pt>
    <dgm:pt modelId="{A399FC32-54A9-4DFF-8BBC-3E8EE5C65CF3}" type="parTrans" cxnId="{A5E5FCFF-D6E6-43F9-A37F-F6BC8D2C1426}">
      <dgm:prSet/>
      <dgm:spPr/>
      <dgm:t>
        <a:bodyPr/>
        <a:lstStyle/>
        <a:p>
          <a:endParaRPr lang="en-GB"/>
        </a:p>
      </dgm:t>
    </dgm:pt>
    <dgm:pt modelId="{555AD05B-DF6F-49AA-B23B-630E5FD52261}" type="sibTrans" cxnId="{A5E5FCFF-D6E6-43F9-A37F-F6BC8D2C1426}">
      <dgm:prSet/>
      <dgm:spPr/>
      <dgm:t>
        <a:bodyPr/>
        <a:lstStyle/>
        <a:p>
          <a:endParaRPr lang="en-GB"/>
        </a:p>
      </dgm:t>
    </dgm:pt>
    <dgm:pt modelId="{40BB8092-5F95-43E9-97B4-F50008FDA125}">
      <dgm:prSet/>
      <dgm:spPr/>
      <dgm:t>
        <a:bodyPr/>
        <a:lstStyle/>
        <a:p>
          <a:r>
            <a:rPr lang="en-GB" u="none" dirty="0" smtClean="0">
              <a:uFillTx/>
            </a:rPr>
            <a:t>SDS research shows of those who complete apprenticeships: 92% are in work 6 months later and 79% are in full-time employment.</a:t>
          </a:r>
          <a:endParaRPr lang="en-GB" u="none" dirty="0">
            <a:uFillTx/>
          </a:endParaRPr>
        </a:p>
      </dgm:t>
    </dgm:pt>
    <dgm:pt modelId="{2725CEB7-F6AD-4C0B-8153-B15D6F3F1565}" type="parTrans" cxnId="{92F2A1B6-B1C6-4065-B77E-F69698B32C1A}">
      <dgm:prSet/>
      <dgm:spPr/>
      <dgm:t>
        <a:bodyPr/>
        <a:lstStyle/>
        <a:p>
          <a:endParaRPr lang="en-GB"/>
        </a:p>
      </dgm:t>
    </dgm:pt>
    <dgm:pt modelId="{BA0F3966-3CDB-4E60-B888-8B5B1522D88A}" type="sibTrans" cxnId="{92F2A1B6-B1C6-4065-B77E-F69698B32C1A}">
      <dgm:prSet/>
      <dgm:spPr/>
      <dgm:t>
        <a:bodyPr/>
        <a:lstStyle/>
        <a:p>
          <a:endParaRPr lang="en-GB"/>
        </a:p>
      </dgm:t>
    </dgm:pt>
    <dgm:pt modelId="{BC992749-4902-4BCB-96E3-1A7FC7D12E22}">
      <dgm:prSet/>
      <dgm:spPr/>
      <dgm:t>
        <a:bodyPr/>
        <a:lstStyle/>
        <a:p>
          <a:r>
            <a:rPr lang="en-GB" u="none" dirty="0" smtClean="0">
              <a:uFillTx/>
            </a:rPr>
            <a:t>Employer research undertaken by SDS shows that 96% of employers reported that MA completers were better able to do their jobs</a:t>
          </a:r>
          <a:endParaRPr lang="en-GB" u="none" dirty="0">
            <a:uFillTx/>
          </a:endParaRPr>
        </a:p>
      </dgm:t>
    </dgm:pt>
    <dgm:pt modelId="{C9DC9D23-2EA5-4C96-950F-DD5588ADB79A}" type="parTrans" cxnId="{45B49AA8-C810-462E-AB23-636B1E332764}">
      <dgm:prSet/>
      <dgm:spPr/>
      <dgm:t>
        <a:bodyPr/>
        <a:lstStyle/>
        <a:p>
          <a:endParaRPr lang="en-GB"/>
        </a:p>
      </dgm:t>
    </dgm:pt>
    <dgm:pt modelId="{6D9EF733-BAE2-438E-AB1C-1CE1909AC2A2}" type="sibTrans" cxnId="{45B49AA8-C810-462E-AB23-636B1E332764}">
      <dgm:prSet/>
      <dgm:spPr/>
      <dgm:t>
        <a:bodyPr/>
        <a:lstStyle/>
        <a:p>
          <a:endParaRPr lang="en-GB"/>
        </a:p>
      </dgm:t>
    </dgm:pt>
    <dgm:pt modelId="{F11247A1-2B36-4929-A01D-E7F52DB231BF}">
      <dgm:prSet/>
      <dgm:spPr/>
      <dgm:t>
        <a:bodyPr/>
        <a:lstStyle/>
        <a:p>
          <a:pPr rtl="0"/>
          <a:r>
            <a:rPr lang="en-GB" dirty="0" smtClean="0"/>
            <a:t>Recent increases in employment driven by improvements in both male and female employment rates.</a:t>
          </a:r>
          <a:endParaRPr lang="en-GB" dirty="0"/>
        </a:p>
      </dgm:t>
    </dgm:pt>
    <dgm:pt modelId="{AE64BE15-D079-4FFF-84DF-DE28BC85EF30}" type="sibTrans" cxnId="{56B28857-6AC9-4F4D-AA80-FA341B0CC030}">
      <dgm:prSet/>
      <dgm:spPr/>
      <dgm:t>
        <a:bodyPr/>
        <a:lstStyle/>
        <a:p>
          <a:endParaRPr lang="en-GB"/>
        </a:p>
      </dgm:t>
    </dgm:pt>
    <dgm:pt modelId="{4389AB6B-AAA3-47EA-9C95-E9D72B6952B4}" type="parTrans" cxnId="{56B28857-6AC9-4F4D-AA80-FA341B0CC030}">
      <dgm:prSet/>
      <dgm:spPr/>
      <dgm:t>
        <a:bodyPr/>
        <a:lstStyle/>
        <a:p>
          <a:endParaRPr lang="en-GB"/>
        </a:p>
      </dgm:t>
    </dgm:pt>
    <dgm:pt modelId="{CCA5952B-76CF-4DED-969A-334AA752A93B}">
      <dgm:prSet/>
      <dgm:spPr/>
      <dgm:t>
        <a:bodyPr/>
        <a:lstStyle/>
        <a:p>
          <a:pPr rtl="0"/>
          <a:r>
            <a:rPr lang="en-GB" dirty="0" smtClean="0"/>
            <a:t>Between 2008 and 2013 the number of people working full time decreased by 92,000, however over the past year full-time employment has increased by 41,000. </a:t>
          </a:r>
          <a:endParaRPr lang="en-GB" dirty="0"/>
        </a:p>
      </dgm:t>
    </dgm:pt>
    <dgm:pt modelId="{EDF62866-98D4-4DE1-81B4-1BBD6BF72D9E}" type="parTrans" cxnId="{357F3D73-3137-45BD-88B8-54B38A6B7827}">
      <dgm:prSet/>
      <dgm:spPr/>
      <dgm:t>
        <a:bodyPr/>
        <a:lstStyle/>
        <a:p>
          <a:endParaRPr lang="en-GB"/>
        </a:p>
      </dgm:t>
    </dgm:pt>
    <dgm:pt modelId="{C396A962-BB17-4ECA-A229-80053279893E}" type="sibTrans" cxnId="{357F3D73-3137-45BD-88B8-54B38A6B7827}">
      <dgm:prSet/>
      <dgm:spPr/>
      <dgm:t>
        <a:bodyPr/>
        <a:lstStyle/>
        <a:p>
          <a:endParaRPr lang="en-GB"/>
        </a:p>
      </dgm:t>
    </dgm:pt>
    <dgm:pt modelId="{161321A2-8174-4D1D-B72C-8AC57A41E8B5}">
      <dgm:prSet/>
      <dgm:spPr/>
      <dgm:t>
        <a:bodyPr/>
        <a:lstStyle/>
        <a:p>
          <a:pPr rtl="0"/>
          <a:r>
            <a:rPr lang="en-GB" dirty="0" smtClean="0"/>
            <a:t>The number of people employed on a temporary basis has increased by 32,000 since 2008. </a:t>
          </a:r>
          <a:endParaRPr lang="en-GB" dirty="0"/>
        </a:p>
      </dgm:t>
    </dgm:pt>
    <dgm:pt modelId="{CD3D7EF5-824F-48CC-97FD-5778A4185F8C}" type="parTrans" cxnId="{712A69F6-3824-4CEA-AB19-19620ACD4A7B}">
      <dgm:prSet/>
      <dgm:spPr/>
      <dgm:t>
        <a:bodyPr/>
        <a:lstStyle/>
        <a:p>
          <a:endParaRPr lang="en-GB"/>
        </a:p>
      </dgm:t>
    </dgm:pt>
    <dgm:pt modelId="{6C7E6E37-9AF4-4348-B278-AD981D77C363}" type="sibTrans" cxnId="{712A69F6-3824-4CEA-AB19-19620ACD4A7B}">
      <dgm:prSet/>
      <dgm:spPr/>
      <dgm:t>
        <a:bodyPr/>
        <a:lstStyle/>
        <a:p>
          <a:endParaRPr lang="en-GB"/>
        </a:p>
      </dgm:t>
    </dgm:pt>
    <dgm:pt modelId="{1A911C98-2597-405D-9C02-195665A8250B}" type="pres">
      <dgm:prSet presAssocID="{CCE9C847-704E-4C8C-9FFF-33EB5C14BBB1}" presName="linear" presStyleCnt="0">
        <dgm:presLayoutVars>
          <dgm:animLvl val="lvl"/>
          <dgm:resizeHandles val="exact"/>
        </dgm:presLayoutVars>
      </dgm:prSet>
      <dgm:spPr/>
      <dgm:t>
        <a:bodyPr/>
        <a:lstStyle/>
        <a:p>
          <a:endParaRPr lang="en-GB"/>
        </a:p>
      </dgm:t>
    </dgm:pt>
    <dgm:pt modelId="{B7F51948-9953-41E8-ACD5-28CE13AA502A}" type="pres">
      <dgm:prSet presAssocID="{14752DF2-0BB2-4319-A945-22E2613E7DA7}" presName="parentText" presStyleLbl="node1" presStyleIdx="0" presStyleCnt="6">
        <dgm:presLayoutVars>
          <dgm:chMax val="0"/>
          <dgm:bulletEnabled val="1"/>
        </dgm:presLayoutVars>
      </dgm:prSet>
      <dgm:spPr/>
      <dgm:t>
        <a:bodyPr/>
        <a:lstStyle/>
        <a:p>
          <a:endParaRPr lang="en-GB"/>
        </a:p>
      </dgm:t>
    </dgm:pt>
    <dgm:pt modelId="{07CE3470-B676-42B9-A5B6-18545D05C3F9}" type="pres">
      <dgm:prSet presAssocID="{14752DF2-0BB2-4319-A945-22E2613E7DA7}" presName="childText" presStyleLbl="revTx" presStyleIdx="0" presStyleCnt="6">
        <dgm:presLayoutVars>
          <dgm:bulletEnabled val="1"/>
        </dgm:presLayoutVars>
      </dgm:prSet>
      <dgm:spPr/>
      <dgm:t>
        <a:bodyPr/>
        <a:lstStyle/>
        <a:p>
          <a:endParaRPr lang="en-GB"/>
        </a:p>
      </dgm:t>
    </dgm:pt>
    <dgm:pt modelId="{286E6E7C-D4F5-4E43-94C8-B360ED40DEB8}" type="pres">
      <dgm:prSet presAssocID="{F11247A1-2B36-4929-A01D-E7F52DB231BF}" presName="parentText" presStyleLbl="node1" presStyleIdx="1" presStyleCnt="6" custLinFactNeighborX="826" custLinFactNeighborY="-6943">
        <dgm:presLayoutVars>
          <dgm:chMax val="0"/>
          <dgm:bulletEnabled val="1"/>
        </dgm:presLayoutVars>
      </dgm:prSet>
      <dgm:spPr/>
      <dgm:t>
        <a:bodyPr/>
        <a:lstStyle/>
        <a:p>
          <a:endParaRPr lang="en-GB"/>
        </a:p>
      </dgm:t>
    </dgm:pt>
    <dgm:pt modelId="{CC7DA6BB-C331-4C5F-82D0-D8108A735F86}" type="pres">
      <dgm:prSet presAssocID="{F11247A1-2B36-4929-A01D-E7F52DB231BF}" presName="childText" presStyleLbl="revTx" presStyleIdx="1" presStyleCnt="6">
        <dgm:presLayoutVars>
          <dgm:bulletEnabled val="1"/>
        </dgm:presLayoutVars>
      </dgm:prSet>
      <dgm:spPr/>
      <dgm:t>
        <a:bodyPr/>
        <a:lstStyle/>
        <a:p>
          <a:endParaRPr lang="en-GB"/>
        </a:p>
      </dgm:t>
    </dgm:pt>
    <dgm:pt modelId="{8A887893-C550-47EF-BF91-6ED23E946FDA}" type="pres">
      <dgm:prSet presAssocID="{EC175235-38B6-4D50-BA15-15AF930AA9BC}" presName="parentText" presStyleLbl="node1" presStyleIdx="2" presStyleCnt="6">
        <dgm:presLayoutVars>
          <dgm:chMax val="0"/>
          <dgm:bulletEnabled val="1"/>
        </dgm:presLayoutVars>
      </dgm:prSet>
      <dgm:spPr/>
      <dgm:t>
        <a:bodyPr/>
        <a:lstStyle/>
        <a:p>
          <a:endParaRPr lang="en-GB"/>
        </a:p>
      </dgm:t>
    </dgm:pt>
    <dgm:pt modelId="{42EBCD71-C53D-4D72-BD24-8C5307B9E8AF}" type="pres">
      <dgm:prSet presAssocID="{EC175235-38B6-4D50-BA15-15AF930AA9BC}" presName="childText" presStyleLbl="revTx" presStyleIdx="2" presStyleCnt="6">
        <dgm:presLayoutVars>
          <dgm:bulletEnabled val="1"/>
        </dgm:presLayoutVars>
      </dgm:prSet>
      <dgm:spPr/>
      <dgm:t>
        <a:bodyPr/>
        <a:lstStyle/>
        <a:p>
          <a:endParaRPr lang="en-GB"/>
        </a:p>
      </dgm:t>
    </dgm:pt>
    <dgm:pt modelId="{4B81D366-A6AC-466A-878F-6D617E0E4F99}" type="pres">
      <dgm:prSet presAssocID="{6B21752F-0C99-476C-9A3B-79557B121478}" presName="parentText" presStyleLbl="node1" presStyleIdx="3" presStyleCnt="6">
        <dgm:presLayoutVars>
          <dgm:chMax val="0"/>
          <dgm:bulletEnabled val="1"/>
        </dgm:presLayoutVars>
      </dgm:prSet>
      <dgm:spPr/>
      <dgm:t>
        <a:bodyPr/>
        <a:lstStyle/>
        <a:p>
          <a:endParaRPr lang="en-GB"/>
        </a:p>
      </dgm:t>
    </dgm:pt>
    <dgm:pt modelId="{4FB0F608-3820-4FFC-A5F7-C105F51431B2}" type="pres">
      <dgm:prSet presAssocID="{6B21752F-0C99-476C-9A3B-79557B121478}" presName="childText" presStyleLbl="revTx" presStyleIdx="3" presStyleCnt="6">
        <dgm:presLayoutVars>
          <dgm:bulletEnabled val="1"/>
        </dgm:presLayoutVars>
      </dgm:prSet>
      <dgm:spPr/>
      <dgm:t>
        <a:bodyPr/>
        <a:lstStyle/>
        <a:p>
          <a:endParaRPr lang="en-GB"/>
        </a:p>
      </dgm:t>
    </dgm:pt>
    <dgm:pt modelId="{95586CFE-8030-4235-8BFE-76F133F86860}" type="pres">
      <dgm:prSet presAssocID="{01293E7C-327A-43D8-ABDB-FE3B917A66D4}" presName="parentText" presStyleLbl="node1" presStyleIdx="4" presStyleCnt="6">
        <dgm:presLayoutVars>
          <dgm:chMax val="0"/>
          <dgm:bulletEnabled val="1"/>
        </dgm:presLayoutVars>
      </dgm:prSet>
      <dgm:spPr/>
      <dgm:t>
        <a:bodyPr/>
        <a:lstStyle/>
        <a:p>
          <a:endParaRPr lang="en-GB"/>
        </a:p>
      </dgm:t>
    </dgm:pt>
    <dgm:pt modelId="{93FCDE26-623B-4370-9FAE-33A2A3F36128}" type="pres">
      <dgm:prSet presAssocID="{01293E7C-327A-43D8-ABDB-FE3B917A66D4}" presName="childText" presStyleLbl="revTx" presStyleIdx="4" presStyleCnt="6">
        <dgm:presLayoutVars>
          <dgm:bulletEnabled val="1"/>
        </dgm:presLayoutVars>
      </dgm:prSet>
      <dgm:spPr/>
      <dgm:t>
        <a:bodyPr/>
        <a:lstStyle/>
        <a:p>
          <a:endParaRPr lang="en-GB"/>
        </a:p>
      </dgm:t>
    </dgm:pt>
    <dgm:pt modelId="{232B0DB6-1DEA-4422-BABE-FF22038B54DA}" type="pres">
      <dgm:prSet presAssocID="{D70CA549-5FCA-481D-9139-671DB205788B}" presName="parentText" presStyleLbl="node1" presStyleIdx="5" presStyleCnt="6" custLinFactNeighborX="826" custLinFactNeighborY="-2012">
        <dgm:presLayoutVars>
          <dgm:chMax val="0"/>
          <dgm:bulletEnabled val="1"/>
        </dgm:presLayoutVars>
      </dgm:prSet>
      <dgm:spPr/>
      <dgm:t>
        <a:bodyPr/>
        <a:lstStyle/>
        <a:p>
          <a:endParaRPr lang="en-GB"/>
        </a:p>
      </dgm:t>
    </dgm:pt>
    <dgm:pt modelId="{8A490E5D-B4D6-4225-B3E2-DCAAB65A5914}" type="pres">
      <dgm:prSet presAssocID="{D70CA549-5FCA-481D-9139-671DB205788B}" presName="childText" presStyleLbl="revTx" presStyleIdx="5" presStyleCnt="6" custScaleY="137925">
        <dgm:presLayoutVars>
          <dgm:bulletEnabled val="1"/>
        </dgm:presLayoutVars>
      </dgm:prSet>
      <dgm:spPr/>
      <dgm:t>
        <a:bodyPr/>
        <a:lstStyle/>
        <a:p>
          <a:endParaRPr lang="en-GB"/>
        </a:p>
      </dgm:t>
    </dgm:pt>
  </dgm:ptLst>
  <dgm:cxnLst>
    <dgm:cxn modelId="{B5B856EB-AA9F-4CF7-9690-8C2D8B73FFC3}" type="presOf" srcId="{BC992749-4902-4BCB-96E3-1A7FC7D12E22}" destId="{4FB0F608-3820-4FFC-A5F7-C105F51431B2}" srcOrd="0" destOrd="2" presId="urn:microsoft.com/office/officeart/2005/8/layout/vList2"/>
    <dgm:cxn modelId="{18D8C310-6875-43E9-BB3D-CC73F2291BCA}" type="presOf" srcId="{2A8B67F1-3F41-44E5-BDF8-949C46CA1A4E}" destId="{42EBCD71-C53D-4D72-BD24-8C5307B9E8AF}" srcOrd="0" destOrd="0" presId="urn:microsoft.com/office/officeart/2005/8/layout/vList2"/>
    <dgm:cxn modelId="{2686230D-A7E7-44C8-B926-60F9ACCC5CC6}" type="presOf" srcId="{EC175235-38B6-4D50-BA15-15AF930AA9BC}" destId="{8A887893-C550-47EF-BF91-6ED23E946FDA}" srcOrd="0" destOrd="0" presId="urn:microsoft.com/office/officeart/2005/8/layout/vList2"/>
    <dgm:cxn modelId="{971C69D5-03BF-493B-898F-92E29EC75B37}" type="presOf" srcId="{C93B56E3-C24E-4D13-81BE-440DCCBB957B}" destId="{93FCDE26-623B-4370-9FAE-33A2A3F36128}" srcOrd="0" destOrd="0" presId="urn:microsoft.com/office/officeart/2005/8/layout/vList2"/>
    <dgm:cxn modelId="{B34485F7-A8B9-4D6D-815B-04A565DA0363}" srcId="{D70CA549-5FCA-481D-9139-671DB205788B}" destId="{4457D04C-4723-4420-AEB0-3D0B335FC839}" srcOrd="1" destOrd="0" parTransId="{3DF6F6EE-7EA2-4123-A8B8-711F390051F3}" sibTransId="{E4888694-0B46-4A11-984D-754C6714AA3E}"/>
    <dgm:cxn modelId="{5184CDE6-310D-40B7-B668-6F80743F5F4F}" srcId="{CCE9C847-704E-4C8C-9FFF-33EB5C14BBB1}" destId="{D70CA549-5FCA-481D-9139-671DB205788B}" srcOrd="5" destOrd="0" parTransId="{F468BAEC-6418-4145-ADB9-C2D83F1E5888}" sibTransId="{61C4F4FD-8D85-47DB-BF84-6674877E2103}"/>
    <dgm:cxn modelId="{712A69F6-3824-4CEA-AB19-19620ACD4A7B}" srcId="{01293E7C-327A-43D8-ABDB-FE3B917A66D4}" destId="{161321A2-8174-4D1D-B72C-8AC57A41E8B5}" srcOrd="2" destOrd="0" parTransId="{CD3D7EF5-824F-48CC-97FD-5778A4185F8C}" sibTransId="{6C7E6E37-9AF4-4348-B278-AD981D77C363}"/>
    <dgm:cxn modelId="{7FFCB599-C414-48FD-8E25-968127FCD378}" type="presOf" srcId="{4457D04C-4723-4420-AEB0-3D0B335FC839}" destId="{8A490E5D-B4D6-4225-B3E2-DCAAB65A5914}" srcOrd="0" destOrd="1" presId="urn:microsoft.com/office/officeart/2005/8/layout/vList2"/>
    <dgm:cxn modelId="{38EA6562-1D3C-4C87-A420-49137A6D9530}" srcId="{EC175235-38B6-4D50-BA15-15AF930AA9BC}" destId="{2A8B67F1-3F41-44E5-BDF8-949C46CA1A4E}" srcOrd="0" destOrd="0" parTransId="{CA7E5441-40EC-4810-9F53-E8E96B3824BD}" sibTransId="{5B747E10-6B99-4E91-BF53-1220D577D20F}"/>
    <dgm:cxn modelId="{357F3D73-3137-45BD-88B8-54B38A6B7827}" srcId="{01293E7C-327A-43D8-ABDB-FE3B917A66D4}" destId="{CCA5952B-76CF-4DED-969A-334AA752A93B}" srcOrd="1" destOrd="0" parTransId="{EDF62866-98D4-4DE1-81B4-1BBD6BF72D9E}" sibTransId="{C396A962-BB17-4ECA-A229-80053279893E}"/>
    <dgm:cxn modelId="{6DF89684-5630-4B69-8C29-640F6947C52A}" type="presOf" srcId="{8B2B24D2-701A-4B07-BEF7-997E62BA6A74}" destId="{4FB0F608-3820-4FFC-A5F7-C105F51431B2}" srcOrd="0" destOrd="0" presId="urn:microsoft.com/office/officeart/2005/8/layout/vList2"/>
    <dgm:cxn modelId="{129D74BC-46C5-4F68-994A-BD25D4DA706F}" type="presOf" srcId="{D70CA549-5FCA-481D-9139-671DB205788B}" destId="{232B0DB6-1DEA-4422-BABE-FF22038B54DA}" srcOrd="0" destOrd="0" presId="urn:microsoft.com/office/officeart/2005/8/layout/vList2"/>
    <dgm:cxn modelId="{6706FB82-26FF-4B63-9973-4DF30F7663E3}" srcId="{F11247A1-2B36-4929-A01D-E7F52DB231BF}" destId="{A886C248-8AE5-4539-9BAF-8FA250107E79}" srcOrd="0" destOrd="0" parTransId="{313113BA-B9CC-4C88-A3F2-DEAE23DC026E}" sibTransId="{3E36A95F-A380-46B6-AD8D-819F96411DC7}"/>
    <dgm:cxn modelId="{AF44B4F4-52CA-4A67-A987-C6465E8540CC}" type="presOf" srcId="{F11247A1-2B36-4929-A01D-E7F52DB231BF}" destId="{286E6E7C-D4F5-4E43-94C8-B360ED40DEB8}" srcOrd="0" destOrd="0" presId="urn:microsoft.com/office/officeart/2005/8/layout/vList2"/>
    <dgm:cxn modelId="{51434B86-89ED-4C91-97CC-6BCC422A791D}" srcId="{D70CA549-5FCA-481D-9139-671DB205788B}" destId="{1AA5BC0B-DCED-4B44-B346-D040582FD6DD}" srcOrd="0" destOrd="0" parTransId="{2D0C93A9-92D2-451A-8C87-781E75CAC0CA}" sibTransId="{21BB13F7-B551-46AD-8E71-7A4BB13DFE2C}"/>
    <dgm:cxn modelId="{5A975470-A85E-4DF9-A119-883A895583BF}" type="presOf" srcId="{161321A2-8174-4D1D-B72C-8AC57A41E8B5}" destId="{93FCDE26-623B-4370-9FAE-33A2A3F36128}" srcOrd="0" destOrd="2" presId="urn:microsoft.com/office/officeart/2005/8/layout/vList2"/>
    <dgm:cxn modelId="{2491AA84-DBDE-4BA6-B9AE-9A5315773097}" type="presOf" srcId="{40BB8092-5F95-43E9-97B4-F50008FDA125}" destId="{4FB0F608-3820-4FFC-A5F7-C105F51431B2}" srcOrd="0" destOrd="1" presId="urn:microsoft.com/office/officeart/2005/8/layout/vList2"/>
    <dgm:cxn modelId="{56B28857-6AC9-4F4D-AA80-FA341B0CC030}" srcId="{CCE9C847-704E-4C8C-9FFF-33EB5C14BBB1}" destId="{F11247A1-2B36-4929-A01D-E7F52DB231BF}" srcOrd="1" destOrd="0" parTransId="{4389AB6B-AAA3-47EA-9C95-E9D72B6952B4}" sibTransId="{AE64BE15-D079-4FFF-84DF-DE28BC85EF30}"/>
    <dgm:cxn modelId="{7A9FD30F-F37E-4EA8-BEE6-3458E1752214}" type="presOf" srcId="{1AA5BC0B-DCED-4B44-B346-D040582FD6DD}" destId="{8A490E5D-B4D6-4225-B3E2-DCAAB65A5914}" srcOrd="0" destOrd="0" presId="urn:microsoft.com/office/officeart/2005/8/layout/vList2"/>
    <dgm:cxn modelId="{FDA2D03F-298E-4C90-9E93-88F21821A1B6}" srcId="{01293E7C-327A-43D8-ABDB-FE3B917A66D4}" destId="{C93B56E3-C24E-4D13-81BE-440DCCBB957B}" srcOrd="0" destOrd="0" parTransId="{52AF64F4-CCBF-4647-B69C-4DB3157DC821}" sibTransId="{A72E8EAB-1DD8-4007-B0F1-16594B899F96}"/>
    <dgm:cxn modelId="{3A44047B-ED0C-4853-B2F0-1EFA14EB91E6}" srcId="{D70CA549-5FCA-481D-9139-671DB205788B}" destId="{8F488636-4941-4C8A-A8C4-AB5B9478BA92}" srcOrd="2" destOrd="0" parTransId="{92655F01-D97B-42C3-9D53-A3468C451404}" sibTransId="{CD038CCA-FAC5-4053-B501-D33A8DEE02CA}"/>
    <dgm:cxn modelId="{070EA7D8-02C3-4CED-B249-449FEA6F5A0C}" srcId="{EC175235-38B6-4D50-BA15-15AF930AA9BC}" destId="{906C926D-8F16-452A-8C61-C53D04A6C0BE}" srcOrd="1" destOrd="0" parTransId="{A4E098BF-8307-41E8-93A9-887AB34B4BEB}" sibTransId="{9F7C35A0-F32C-427C-91A0-B2EBEE678F70}"/>
    <dgm:cxn modelId="{6F5E758E-18D8-4B58-BD36-6D1DBE5E3D7A}" srcId="{CCE9C847-704E-4C8C-9FFF-33EB5C14BBB1}" destId="{EC175235-38B6-4D50-BA15-15AF930AA9BC}" srcOrd="2" destOrd="0" parTransId="{044226EB-6878-4F79-9F69-69423626FD71}" sibTransId="{55541038-9C16-45EE-A810-FFE0099C602E}"/>
    <dgm:cxn modelId="{EE045758-7256-42E3-B6BB-FC19BB706102}" type="presOf" srcId="{A886C248-8AE5-4539-9BAF-8FA250107E79}" destId="{CC7DA6BB-C331-4C5F-82D0-D8108A735F86}" srcOrd="0" destOrd="0" presId="urn:microsoft.com/office/officeart/2005/8/layout/vList2"/>
    <dgm:cxn modelId="{F0C9AA49-A3C9-45BD-8996-E2770026D111}" srcId="{EC175235-38B6-4D50-BA15-15AF930AA9BC}" destId="{AB98E335-6568-40D3-A8BD-C681856891C1}" srcOrd="2" destOrd="0" parTransId="{70C963DE-AEAE-43AF-AB26-00F96C985921}" sibTransId="{E291FCDF-7D55-4932-A676-0F5134B03582}"/>
    <dgm:cxn modelId="{92F2A1B6-B1C6-4065-B77E-F69698B32C1A}" srcId="{6B21752F-0C99-476C-9A3B-79557B121478}" destId="{40BB8092-5F95-43E9-97B4-F50008FDA125}" srcOrd="1" destOrd="0" parTransId="{2725CEB7-F6AD-4C0B-8153-B15D6F3F1565}" sibTransId="{BA0F3966-3CDB-4E60-B888-8B5B1522D88A}"/>
    <dgm:cxn modelId="{7B392984-B979-4E16-8B93-0BFDB9B5B178}" srcId="{CCE9C847-704E-4C8C-9FFF-33EB5C14BBB1}" destId="{6B21752F-0C99-476C-9A3B-79557B121478}" srcOrd="3" destOrd="0" parTransId="{70BE1F4C-DA97-4A91-8E2E-AF9B6B523BB1}" sibTransId="{F1B8CA78-9511-448F-B262-8091040BEE9E}"/>
    <dgm:cxn modelId="{45B49AA8-C810-462E-AB23-636B1E332764}" srcId="{6B21752F-0C99-476C-9A3B-79557B121478}" destId="{BC992749-4902-4BCB-96E3-1A7FC7D12E22}" srcOrd="2" destOrd="0" parTransId="{C9DC9D23-2EA5-4C96-950F-DD5588ADB79A}" sibTransId="{6D9EF733-BAE2-438E-AB1C-1CE1909AC2A2}"/>
    <dgm:cxn modelId="{850281C3-34AE-43AB-9DB3-935A510C2D80}" type="presOf" srcId="{AB98E335-6568-40D3-A8BD-C681856891C1}" destId="{42EBCD71-C53D-4D72-BD24-8C5307B9E8AF}" srcOrd="0" destOrd="2" presId="urn:microsoft.com/office/officeart/2005/8/layout/vList2"/>
    <dgm:cxn modelId="{984A359E-2DBE-440B-B41E-575736FDDB45}" type="presOf" srcId="{01293E7C-327A-43D8-ABDB-FE3B917A66D4}" destId="{95586CFE-8030-4235-8BFE-76F133F86860}" srcOrd="0" destOrd="0" presId="urn:microsoft.com/office/officeart/2005/8/layout/vList2"/>
    <dgm:cxn modelId="{D0D936CD-54D6-45B9-9AD8-043721B9E3DC}" type="presOf" srcId="{906C926D-8F16-452A-8C61-C53D04A6C0BE}" destId="{42EBCD71-C53D-4D72-BD24-8C5307B9E8AF}" srcOrd="0" destOrd="1" presId="urn:microsoft.com/office/officeart/2005/8/layout/vList2"/>
    <dgm:cxn modelId="{A5E5FCFF-D6E6-43F9-A37F-F6BC8D2C1426}" srcId="{6B21752F-0C99-476C-9A3B-79557B121478}" destId="{8B2B24D2-701A-4B07-BEF7-997E62BA6A74}" srcOrd="0" destOrd="0" parTransId="{A399FC32-54A9-4DFF-8BBC-3E8EE5C65CF3}" sibTransId="{555AD05B-DF6F-49AA-B23B-630E5FD52261}"/>
    <dgm:cxn modelId="{414B1ABE-1C59-4900-A02E-B6CD3945FD26}" srcId="{14752DF2-0BB2-4319-A945-22E2613E7DA7}" destId="{223A19E2-AB5B-42C3-967B-E6343E9159E2}" srcOrd="0" destOrd="0" parTransId="{FE9431CE-A8F3-4673-871F-1228DD0A56EF}" sibTransId="{1B619341-32A9-4C43-B572-8B617700E9CD}"/>
    <dgm:cxn modelId="{8FBD6F33-93F3-460E-9D09-B50FE5931B2D}" type="presOf" srcId="{CCE9C847-704E-4C8C-9FFF-33EB5C14BBB1}" destId="{1A911C98-2597-405D-9C02-195665A8250B}" srcOrd="0" destOrd="0" presId="urn:microsoft.com/office/officeart/2005/8/layout/vList2"/>
    <dgm:cxn modelId="{C3F5DB26-1ECC-4DE2-B08E-FCA187BCD2A7}" type="presOf" srcId="{CCA5952B-76CF-4DED-969A-334AA752A93B}" destId="{93FCDE26-623B-4370-9FAE-33A2A3F36128}" srcOrd="0" destOrd="1" presId="urn:microsoft.com/office/officeart/2005/8/layout/vList2"/>
    <dgm:cxn modelId="{38135584-4C71-4E8B-B258-0DF4DCDBC9F4}" type="presOf" srcId="{223A19E2-AB5B-42C3-967B-E6343E9159E2}" destId="{07CE3470-B676-42B9-A5B6-18545D05C3F9}" srcOrd="0" destOrd="0" presId="urn:microsoft.com/office/officeart/2005/8/layout/vList2"/>
    <dgm:cxn modelId="{9EEAC26A-DE67-4AD7-A02D-647FB3D3AA81}" type="presOf" srcId="{8F488636-4941-4C8A-A8C4-AB5B9478BA92}" destId="{8A490E5D-B4D6-4225-B3E2-DCAAB65A5914}" srcOrd="0" destOrd="2" presId="urn:microsoft.com/office/officeart/2005/8/layout/vList2"/>
    <dgm:cxn modelId="{733E6A55-14A6-449D-96EE-3EA3CCF52333}" type="presOf" srcId="{14752DF2-0BB2-4319-A945-22E2613E7DA7}" destId="{B7F51948-9953-41E8-ACD5-28CE13AA502A}" srcOrd="0" destOrd="0" presId="urn:microsoft.com/office/officeart/2005/8/layout/vList2"/>
    <dgm:cxn modelId="{100AE9EE-C55D-4EE4-9876-F38F731D73A6}" srcId="{CCE9C847-704E-4C8C-9FFF-33EB5C14BBB1}" destId="{01293E7C-327A-43D8-ABDB-FE3B917A66D4}" srcOrd="4" destOrd="0" parTransId="{28CF989F-CBDA-4D65-A0DB-EFF818C8D8BA}" sibTransId="{78A9F231-A437-43B8-810F-59E912568854}"/>
    <dgm:cxn modelId="{D01C4315-B1F6-4D91-BBD9-57E443D19172}" srcId="{CCE9C847-704E-4C8C-9FFF-33EB5C14BBB1}" destId="{14752DF2-0BB2-4319-A945-22E2613E7DA7}" srcOrd="0" destOrd="0" parTransId="{A8940A3F-F610-45AB-8868-5721D6A61027}" sibTransId="{E1800444-43DF-48AD-B89D-4EBD92783F50}"/>
    <dgm:cxn modelId="{343724F0-9D7C-4D7C-B2D6-57A943B05DBE}" type="presOf" srcId="{6B21752F-0C99-476C-9A3B-79557B121478}" destId="{4B81D366-A6AC-466A-878F-6D617E0E4F99}" srcOrd="0" destOrd="0" presId="urn:microsoft.com/office/officeart/2005/8/layout/vList2"/>
    <dgm:cxn modelId="{6AED4F75-B4DE-4789-8664-80A1AAEC93AF}" type="presParOf" srcId="{1A911C98-2597-405D-9C02-195665A8250B}" destId="{B7F51948-9953-41E8-ACD5-28CE13AA502A}" srcOrd="0" destOrd="0" presId="urn:microsoft.com/office/officeart/2005/8/layout/vList2"/>
    <dgm:cxn modelId="{3FD4F90F-5D3A-43A0-9BB7-B74F4B506E6F}" type="presParOf" srcId="{1A911C98-2597-405D-9C02-195665A8250B}" destId="{07CE3470-B676-42B9-A5B6-18545D05C3F9}" srcOrd="1" destOrd="0" presId="urn:microsoft.com/office/officeart/2005/8/layout/vList2"/>
    <dgm:cxn modelId="{5B27CE6D-1757-41FA-A19D-2133F2EEA729}" type="presParOf" srcId="{1A911C98-2597-405D-9C02-195665A8250B}" destId="{286E6E7C-D4F5-4E43-94C8-B360ED40DEB8}" srcOrd="2" destOrd="0" presId="urn:microsoft.com/office/officeart/2005/8/layout/vList2"/>
    <dgm:cxn modelId="{A9832C23-8AC5-4A97-B3CD-302EB46DE4B7}" type="presParOf" srcId="{1A911C98-2597-405D-9C02-195665A8250B}" destId="{CC7DA6BB-C331-4C5F-82D0-D8108A735F86}" srcOrd="3" destOrd="0" presId="urn:microsoft.com/office/officeart/2005/8/layout/vList2"/>
    <dgm:cxn modelId="{2BEE8FFF-BC36-49BE-A9EC-C819616DB878}" type="presParOf" srcId="{1A911C98-2597-405D-9C02-195665A8250B}" destId="{8A887893-C550-47EF-BF91-6ED23E946FDA}" srcOrd="4" destOrd="0" presId="urn:microsoft.com/office/officeart/2005/8/layout/vList2"/>
    <dgm:cxn modelId="{9CC6D6D3-3914-45D5-BE75-8DC6289FB127}" type="presParOf" srcId="{1A911C98-2597-405D-9C02-195665A8250B}" destId="{42EBCD71-C53D-4D72-BD24-8C5307B9E8AF}" srcOrd="5" destOrd="0" presId="urn:microsoft.com/office/officeart/2005/8/layout/vList2"/>
    <dgm:cxn modelId="{4122B908-4D4C-4DEC-9DCB-0BA5AEB8DA57}" type="presParOf" srcId="{1A911C98-2597-405D-9C02-195665A8250B}" destId="{4B81D366-A6AC-466A-878F-6D617E0E4F99}" srcOrd="6" destOrd="0" presId="urn:microsoft.com/office/officeart/2005/8/layout/vList2"/>
    <dgm:cxn modelId="{CE7A4387-36C4-4089-893D-72C07BFBBFC7}" type="presParOf" srcId="{1A911C98-2597-405D-9C02-195665A8250B}" destId="{4FB0F608-3820-4FFC-A5F7-C105F51431B2}" srcOrd="7" destOrd="0" presId="urn:microsoft.com/office/officeart/2005/8/layout/vList2"/>
    <dgm:cxn modelId="{B9778AFF-2B15-4162-808D-F94051747BD4}" type="presParOf" srcId="{1A911C98-2597-405D-9C02-195665A8250B}" destId="{95586CFE-8030-4235-8BFE-76F133F86860}" srcOrd="8" destOrd="0" presId="urn:microsoft.com/office/officeart/2005/8/layout/vList2"/>
    <dgm:cxn modelId="{3D563337-8134-4206-94A7-26E3A3AE7028}" type="presParOf" srcId="{1A911C98-2597-405D-9C02-195665A8250B}" destId="{93FCDE26-623B-4370-9FAE-33A2A3F36128}" srcOrd="9" destOrd="0" presId="urn:microsoft.com/office/officeart/2005/8/layout/vList2"/>
    <dgm:cxn modelId="{3CC91AD9-53EB-4EB0-992C-859E6089778E}" type="presParOf" srcId="{1A911C98-2597-405D-9C02-195665A8250B}" destId="{232B0DB6-1DEA-4422-BABE-FF22038B54DA}" srcOrd="10" destOrd="0" presId="urn:microsoft.com/office/officeart/2005/8/layout/vList2"/>
    <dgm:cxn modelId="{9DCBB9A4-1D48-44E7-B301-1C2B2EA8764E}" type="presParOf" srcId="{1A911C98-2597-405D-9C02-195665A8250B}" destId="{8A490E5D-B4D6-4225-B3E2-DCAAB65A5914}" srcOrd="1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F51948-9953-41E8-ACD5-28CE13AA502A}">
      <dsp:nvSpPr>
        <dsp:cNvPr id="0" name=""/>
        <dsp:cNvSpPr/>
      </dsp:nvSpPr>
      <dsp:spPr>
        <a:xfrm>
          <a:off x="0" y="0"/>
          <a:ext cx="8712968" cy="33579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GB" sz="1400" kern="1200" dirty="0" smtClean="0"/>
            <a:t>Employment in Scotland is increasing and unemployment is decreasing. </a:t>
          </a:r>
          <a:endParaRPr lang="en-GB" sz="1400" kern="1200" dirty="0"/>
        </a:p>
      </dsp:txBody>
      <dsp:txXfrm>
        <a:off x="16392" y="16392"/>
        <a:ext cx="8680184" cy="303006"/>
      </dsp:txXfrm>
    </dsp:sp>
    <dsp:sp modelId="{07CE3470-B676-42B9-A5B6-18545D05C3F9}">
      <dsp:nvSpPr>
        <dsp:cNvPr id="0" name=""/>
        <dsp:cNvSpPr/>
      </dsp:nvSpPr>
      <dsp:spPr>
        <a:xfrm>
          <a:off x="0" y="335790"/>
          <a:ext cx="8712968" cy="231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6637" tIns="17780" rIns="99568" bIns="17780" numCol="1" spcCol="1270" anchor="t" anchorCtr="0">
          <a:noAutofit/>
        </a:bodyPr>
        <a:lstStyle/>
        <a:p>
          <a:pPr marL="57150" lvl="1" indent="-57150" algn="l" defTabSz="488950" rtl="0">
            <a:lnSpc>
              <a:spcPct val="90000"/>
            </a:lnSpc>
            <a:spcBef>
              <a:spcPct val="0"/>
            </a:spcBef>
            <a:spcAft>
              <a:spcPct val="20000"/>
            </a:spcAft>
            <a:buChar char="••"/>
          </a:pPr>
          <a:r>
            <a:rPr lang="en-GB" sz="1100" kern="1200" dirty="0" smtClean="0"/>
            <a:t>Scotland is outperforming the UK on all headline labour market measures, employment, unemployment and inactivity.</a:t>
          </a:r>
          <a:endParaRPr lang="en-GB" sz="1100" kern="1200" dirty="0"/>
        </a:p>
      </dsp:txBody>
      <dsp:txXfrm>
        <a:off x="0" y="335790"/>
        <a:ext cx="8712968" cy="231840"/>
      </dsp:txXfrm>
    </dsp:sp>
    <dsp:sp modelId="{286E6E7C-D4F5-4E43-94C8-B360ED40DEB8}">
      <dsp:nvSpPr>
        <dsp:cNvPr id="0" name=""/>
        <dsp:cNvSpPr/>
      </dsp:nvSpPr>
      <dsp:spPr>
        <a:xfrm>
          <a:off x="0" y="551533"/>
          <a:ext cx="8712968" cy="33579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GB" sz="1400" kern="1200" dirty="0" smtClean="0"/>
            <a:t>Recent increases in employment driven by improvements in both male and female employment rates.</a:t>
          </a:r>
          <a:endParaRPr lang="en-GB" sz="1400" kern="1200" dirty="0"/>
        </a:p>
      </dsp:txBody>
      <dsp:txXfrm>
        <a:off x="16392" y="567925"/>
        <a:ext cx="8680184" cy="303006"/>
      </dsp:txXfrm>
    </dsp:sp>
    <dsp:sp modelId="{CC7DA6BB-C331-4C5F-82D0-D8108A735F86}">
      <dsp:nvSpPr>
        <dsp:cNvPr id="0" name=""/>
        <dsp:cNvSpPr/>
      </dsp:nvSpPr>
      <dsp:spPr>
        <a:xfrm>
          <a:off x="0" y="903420"/>
          <a:ext cx="8712968" cy="231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6637" tIns="17780" rIns="99568" bIns="17780" numCol="1" spcCol="1270" anchor="t" anchorCtr="0">
          <a:noAutofit/>
        </a:bodyPr>
        <a:lstStyle/>
        <a:p>
          <a:pPr marL="57150" lvl="1" indent="-57150" algn="l" defTabSz="488950" rtl="0">
            <a:lnSpc>
              <a:spcPct val="90000"/>
            </a:lnSpc>
            <a:spcBef>
              <a:spcPct val="0"/>
            </a:spcBef>
            <a:spcAft>
              <a:spcPct val="20000"/>
            </a:spcAft>
            <a:buChar char="••"/>
          </a:pPr>
          <a:r>
            <a:rPr lang="en-GB" sz="1100" kern="1200" dirty="0" smtClean="0"/>
            <a:t>For both men and women employment is increasing over the year and unemployment decreasing.</a:t>
          </a:r>
          <a:endParaRPr lang="en-GB" sz="1100" kern="1200" dirty="0"/>
        </a:p>
      </dsp:txBody>
      <dsp:txXfrm>
        <a:off x="0" y="903420"/>
        <a:ext cx="8712968" cy="231840"/>
      </dsp:txXfrm>
    </dsp:sp>
    <dsp:sp modelId="{8A887893-C550-47EF-BF91-6ED23E946FDA}">
      <dsp:nvSpPr>
        <dsp:cNvPr id="0" name=""/>
        <dsp:cNvSpPr/>
      </dsp:nvSpPr>
      <dsp:spPr>
        <a:xfrm>
          <a:off x="0" y="1135260"/>
          <a:ext cx="8712968" cy="33579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GB" sz="1400" kern="1200" dirty="0" smtClean="0"/>
            <a:t>Youth unemployment is falling.</a:t>
          </a:r>
          <a:endParaRPr lang="en-GB" sz="1400" kern="1200" dirty="0"/>
        </a:p>
      </dsp:txBody>
      <dsp:txXfrm>
        <a:off x="16392" y="1151652"/>
        <a:ext cx="8680184" cy="303006"/>
      </dsp:txXfrm>
    </dsp:sp>
    <dsp:sp modelId="{42EBCD71-C53D-4D72-BD24-8C5307B9E8AF}">
      <dsp:nvSpPr>
        <dsp:cNvPr id="0" name=""/>
        <dsp:cNvSpPr/>
      </dsp:nvSpPr>
      <dsp:spPr>
        <a:xfrm>
          <a:off x="0" y="1471050"/>
          <a:ext cx="8712968" cy="5651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6637" tIns="17780" rIns="99568" bIns="17780" numCol="1" spcCol="1270" anchor="t" anchorCtr="0">
          <a:noAutofit/>
        </a:bodyPr>
        <a:lstStyle/>
        <a:p>
          <a:pPr marL="57150" lvl="1" indent="-57150" algn="l" defTabSz="488950" rtl="0">
            <a:lnSpc>
              <a:spcPct val="90000"/>
            </a:lnSpc>
            <a:spcBef>
              <a:spcPct val="0"/>
            </a:spcBef>
            <a:spcAft>
              <a:spcPct val="20000"/>
            </a:spcAft>
            <a:buChar char="••"/>
          </a:pPr>
          <a:r>
            <a:rPr lang="en-GB" sz="1100" kern="1200" dirty="0" smtClean="0"/>
            <a:t>More recent LFS data shows that youth employment has increased in late 2012/early 2013. </a:t>
          </a:r>
          <a:endParaRPr lang="en-GB" sz="1100" kern="1200" dirty="0"/>
        </a:p>
        <a:p>
          <a:pPr marL="57150" lvl="1" indent="-57150" algn="l" defTabSz="488950" rtl="0">
            <a:lnSpc>
              <a:spcPct val="90000"/>
            </a:lnSpc>
            <a:spcBef>
              <a:spcPct val="0"/>
            </a:spcBef>
            <a:spcAft>
              <a:spcPct val="20000"/>
            </a:spcAft>
            <a:buChar char="••"/>
          </a:pPr>
          <a:r>
            <a:rPr lang="en-GB" sz="1100" kern="1200" dirty="0" smtClean="0"/>
            <a:t>The youth unemployment rate remains higher than average rate prior to the 2008 recession. </a:t>
          </a:r>
          <a:endParaRPr lang="en-GB" sz="1100" kern="1200" dirty="0"/>
        </a:p>
        <a:p>
          <a:pPr marL="57150" lvl="1" indent="-57150" algn="l" defTabSz="488950" rtl="0">
            <a:lnSpc>
              <a:spcPct val="90000"/>
            </a:lnSpc>
            <a:spcBef>
              <a:spcPct val="0"/>
            </a:spcBef>
            <a:spcAft>
              <a:spcPct val="20000"/>
            </a:spcAft>
            <a:buChar char="••"/>
          </a:pPr>
          <a:r>
            <a:rPr lang="en-GB" sz="1100" kern="1200" dirty="0" smtClean="0"/>
            <a:t>APS (annual) data for 2012 shows modest decreases in youth unemployment and decreases in youth employment. </a:t>
          </a:r>
          <a:endParaRPr lang="en-GB" sz="1100" kern="1200" dirty="0"/>
        </a:p>
      </dsp:txBody>
      <dsp:txXfrm>
        <a:off x="0" y="1471050"/>
        <a:ext cx="8712968" cy="565110"/>
      </dsp:txXfrm>
    </dsp:sp>
    <dsp:sp modelId="{4B81D366-A6AC-466A-878F-6D617E0E4F99}">
      <dsp:nvSpPr>
        <dsp:cNvPr id="0" name=""/>
        <dsp:cNvSpPr/>
      </dsp:nvSpPr>
      <dsp:spPr>
        <a:xfrm>
          <a:off x="0" y="2036160"/>
          <a:ext cx="8712968" cy="33579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GB" sz="1400" kern="1200" dirty="0" smtClean="0"/>
            <a:t>Meeting Modern Apprenticeship targets</a:t>
          </a:r>
          <a:endParaRPr lang="en-GB" sz="1400" kern="1200" dirty="0"/>
        </a:p>
      </dsp:txBody>
      <dsp:txXfrm>
        <a:off x="16392" y="2052552"/>
        <a:ext cx="8680184" cy="303006"/>
      </dsp:txXfrm>
    </dsp:sp>
    <dsp:sp modelId="{4FB0F608-3820-4FFC-A5F7-C105F51431B2}">
      <dsp:nvSpPr>
        <dsp:cNvPr id="0" name=""/>
        <dsp:cNvSpPr/>
      </dsp:nvSpPr>
      <dsp:spPr>
        <a:xfrm>
          <a:off x="0" y="2371950"/>
          <a:ext cx="8712968" cy="5651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6637" tIns="17780" rIns="99568" bIns="17780" numCol="1" spcCol="1270" anchor="t" anchorCtr="0">
          <a:noAutofit/>
        </a:bodyPr>
        <a:lstStyle/>
        <a:p>
          <a:pPr marL="57150" lvl="1" indent="-57150" algn="l" defTabSz="488950" rtl="0">
            <a:lnSpc>
              <a:spcPct val="90000"/>
            </a:lnSpc>
            <a:spcBef>
              <a:spcPct val="0"/>
            </a:spcBef>
            <a:spcAft>
              <a:spcPct val="20000"/>
            </a:spcAft>
            <a:buChar char="••"/>
          </a:pPr>
          <a:r>
            <a:rPr lang="en-GB" sz="1100" u="none" kern="1200" dirty="0" smtClean="0">
              <a:uFillTx/>
            </a:rPr>
            <a:t>There were 25,691 modern apprenticeship starts in 2012/13.</a:t>
          </a:r>
          <a:endParaRPr lang="en-GB" sz="1100" kern="1200" dirty="0"/>
        </a:p>
        <a:p>
          <a:pPr marL="57150" lvl="1" indent="-57150" algn="l" defTabSz="488950">
            <a:lnSpc>
              <a:spcPct val="90000"/>
            </a:lnSpc>
            <a:spcBef>
              <a:spcPct val="0"/>
            </a:spcBef>
            <a:spcAft>
              <a:spcPct val="20000"/>
            </a:spcAft>
            <a:buChar char="••"/>
          </a:pPr>
          <a:r>
            <a:rPr lang="en-GB" sz="1100" u="none" kern="1200" dirty="0" smtClean="0">
              <a:uFillTx/>
            </a:rPr>
            <a:t>SDS research shows of those who complete apprenticeships: 92% are in work 6 months later and 79% are in full-time employment.</a:t>
          </a:r>
          <a:endParaRPr lang="en-GB" sz="1100" u="none" kern="1200" dirty="0">
            <a:uFillTx/>
          </a:endParaRPr>
        </a:p>
        <a:p>
          <a:pPr marL="57150" lvl="1" indent="-57150" algn="l" defTabSz="488950">
            <a:lnSpc>
              <a:spcPct val="90000"/>
            </a:lnSpc>
            <a:spcBef>
              <a:spcPct val="0"/>
            </a:spcBef>
            <a:spcAft>
              <a:spcPct val="20000"/>
            </a:spcAft>
            <a:buChar char="••"/>
          </a:pPr>
          <a:r>
            <a:rPr lang="en-GB" sz="1100" u="none" kern="1200" dirty="0" smtClean="0">
              <a:uFillTx/>
            </a:rPr>
            <a:t>Employer research undertaken by SDS shows that 96% of employers reported that MA completers were better able to do their jobs</a:t>
          </a:r>
          <a:endParaRPr lang="en-GB" sz="1100" u="none" kern="1200" dirty="0">
            <a:uFillTx/>
          </a:endParaRPr>
        </a:p>
      </dsp:txBody>
      <dsp:txXfrm>
        <a:off x="0" y="2371950"/>
        <a:ext cx="8712968" cy="565110"/>
      </dsp:txXfrm>
    </dsp:sp>
    <dsp:sp modelId="{95586CFE-8030-4235-8BFE-76F133F86860}">
      <dsp:nvSpPr>
        <dsp:cNvPr id="0" name=""/>
        <dsp:cNvSpPr/>
      </dsp:nvSpPr>
      <dsp:spPr>
        <a:xfrm>
          <a:off x="0" y="2937060"/>
          <a:ext cx="8712968" cy="33579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GB" sz="1400" kern="1200" dirty="0" smtClean="0"/>
            <a:t>Work patterns are changing.</a:t>
          </a:r>
          <a:endParaRPr lang="en-GB" sz="1400" kern="1200" dirty="0"/>
        </a:p>
      </dsp:txBody>
      <dsp:txXfrm>
        <a:off x="16392" y="2953452"/>
        <a:ext cx="8680184" cy="303006"/>
      </dsp:txXfrm>
    </dsp:sp>
    <dsp:sp modelId="{93FCDE26-623B-4370-9FAE-33A2A3F36128}">
      <dsp:nvSpPr>
        <dsp:cNvPr id="0" name=""/>
        <dsp:cNvSpPr/>
      </dsp:nvSpPr>
      <dsp:spPr>
        <a:xfrm>
          <a:off x="0" y="3272850"/>
          <a:ext cx="8712968" cy="724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6637" tIns="17780" rIns="99568" bIns="17780" numCol="1" spcCol="1270" anchor="t" anchorCtr="0">
          <a:noAutofit/>
        </a:bodyPr>
        <a:lstStyle/>
        <a:p>
          <a:pPr marL="57150" lvl="1" indent="-57150" algn="l" defTabSz="488950" rtl="0">
            <a:lnSpc>
              <a:spcPct val="90000"/>
            </a:lnSpc>
            <a:spcBef>
              <a:spcPct val="0"/>
            </a:spcBef>
            <a:spcAft>
              <a:spcPct val="20000"/>
            </a:spcAft>
            <a:buChar char="••"/>
          </a:pPr>
          <a:r>
            <a:rPr lang="en-GB" sz="1100" kern="1200" dirty="0" smtClean="0"/>
            <a:t>Between 2008  and 2012 the number of self employed people increased by </a:t>
          </a:r>
          <a:r>
            <a:rPr lang="en-GB" sz="1100" b="0" kern="1200" dirty="0" smtClean="0"/>
            <a:t>33,200.</a:t>
          </a:r>
          <a:endParaRPr lang="en-GB" sz="1100" b="0" kern="1200" dirty="0"/>
        </a:p>
        <a:p>
          <a:pPr marL="57150" lvl="1" indent="-57150" algn="l" defTabSz="488950" rtl="0">
            <a:lnSpc>
              <a:spcPct val="90000"/>
            </a:lnSpc>
            <a:spcBef>
              <a:spcPct val="0"/>
            </a:spcBef>
            <a:spcAft>
              <a:spcPct val="20000"/>
            </a:spcAft>
            <a:buChar char="••"/>
          </a:pPr>
          <a:r>
            <a:rPr lang="en-GB" sz="1100" kern="1200" dirty="0" smtClean="0"/>
            <a:t>Between 2008 and 2013 the number of people working full time decreased by 92,000, however over the past year full-time employment has increased by 41,000. </a:t>
          </a:r>
          <a:endParaRPr lang="en-GB" sz="1100" kern="1200" dirty="0"/>
        </a:p>
        <a:p>
          <a:pPr marL="57150" lvl="1" indent="-57150" algn="l" defTabSz="488950" rtl="0">
            <a:lnSpc>
              <a:spcPct val="90000"/>
            </a:lnSpc>
            <a:spcBef>
              <a:spcPct val="0"/>
            </a:spcBef>
            <a:spcAft>
              <a:spcPct val="20000"/>
            </a:spcAft>
            <a:buChar char="••"/>
          </a:pPr>
          <a:r>
            <a:rPr lang="en-GB" sz="1100" kern="1200" dirty="0" smtClean="0"/>
            <a:t>The number of people employed on a temporary basis has increased by 32,000 since 2008. </a:t>
          </a:r>
          <a:endParaRPr lang="en-GB" sz="1100" kern="1200" dirty="0"/>
        </a:p>
      </dsp:txBody>
      <dsp:txXfrm>
        <a:off x="0" y="3272850"/>
        <a:ext cx="8712968" cy="724500"/>
      </dsp:txXfrm>
    </dsp:sp>
    <dsp:sp modelId="{232B0DB6-1DEA-4422-BABE-FF22038B54DA}">
      <dsp:nvSpPr>
        <dsp:cNvPr id="0" name=""/>
        <dsp:cNvSpPr/>
      </dsp:nvSpPr>
      <dsp:spPr>
        <a:xfrm>
          <a:off x="0" y="3985980"/>
          <a:ext cx="8712968" cy="33579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GB" sz="1400" kern="1200" dirty="0" smtClean="0"/>
            <a:t>Real earnings are decreasing.</a:t>
          </a:r>
          <a:endParaRPr lang="en-GB" sz="1400" kern="1200" dirty="0"/>
        </a:p>
      </dsp:txBody>
      <dsp:txXfrm>
        <a:off x="16392" y="4002372"/>
        <a:ext cx="8680184" cy="303006"/>
      </dsp:txXfrm>
    </dsp:sp>
    <dsp:sp modelId="{8A490E5D-B4D6-4225-B3E2-DCAAB65A5914}">
      <dsp:nvSpPr>
        <dsp:cNvPr id="0" name=""/>
        <dsp:cNvSpPr/>
      </dsp:nvSpPr>
      <dsp:spPr>
        <a:xfrm>
          <a:off x="0" y="4333140"/>
          <a:ext cx="8712968" cy="7794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6637" tIns="17780" rIns="99568" bIns="17780" numCol="1" spcCol="1270" anchor="t" anchorCtr="0">
          <a:noAutofit/>
        </a:bodyPr>
        <a:lstStyle/>
        <a:p>
          <a:pPr marL="57150" lvl="1" indent="-57150" algn="l" defTabSz="488950" rtl="0">
            <a:lnSpc>
              <a:spcPct val="90000"/>
            </a:lnSpc>
            <a:spcBef>
              <a:spcPct val="0"/>
            </a:spcBef>
            <a:spcAft>
              <a:spcPct val="20000"/>
            </a:spcAft>
            <a:buChar char="••"/>
          </a:pPr>
          <a:r>
            <a:rPr lang="en-GB" sz="1100" kern="1200" dirty="0" smtClean="0"/>
            <a:t>Real earnings decreased by 8.1% since 2009. </a:t>
          </a:r>
          <a:endParaRPr lang="en-GB" sz="1100" kern="1200" dirty="0"/>
        </a:p>
        <a:p>
          <a:pPr marL="57150" lvl="1" indent="-57150" algn="l" defTabSz="488950" rtl="0">
            <a:lnSpc>
              <a:spcPct val="90000"/>
            </a:lnSpc>
            <a:spcBef>
              <a:spcPct val="0"/>
            </a:spcBef>
            <a:spcAft>
              <a:spcPct val="20000"/>
            </a:spcAft>
            <a:buChar char="••"/>
          </a:pPr>
          <a:r>
            <a:rPr lang="en-GB" sz="1100" kern="1200" dirty="0" smtClean="0"/>
            <a:t>Real earnings decreased by more across the UK than in Scotland.</a:t>
          </a:r>
          <a:endParaRPr lang="en-GB" sz="1100" kern="1200" dirty="0"/>
        </a:p>
        <a:p>
          <a:pPr marL="57150" lvl="1" indent="-57150" algn="l" defTabSz="488950" rtl="0">
            <a:lnSpc>
              <a:spcPct val="90000"/>
            </a:lnSpc>
            <a:spcBef>
              <a:spcPct val="0"/>
            </a:spcBef>
            <a:spcAft>
              <a:spcPct val="20000"/>
            </a:spcAft>
            <a:buChar char="••"/>
          </a:pPr>
          <a:r>
            <a:rPr lang="en-GB" sz="1100" kern="1200" dirty="0" smtClean="0"/>
            <a:t>Real earnings fell faster for people working part-time. </a:t>
          </a:r>
          <a:endParaRPr lang="en-GB" sz="1100" kern="1200" dirty="0"/>
        </a:p>
      </dsp:txBody>
      <dsp:txXfrm>
        <a:off x="0" y="4333140"/>
        <a:ext cx="8712968" cy="77942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0.23648</cdr:x>
      <cdr:y>0.50834</cdr:y>
    </cdr:from>
    <cdr:to>
      <cdr:x>0.69107</cdr:x>
      <cdr:y>0.81899</cdr:y>
    </cdr:to>
    <cdr:sp macro="" textlink="">
      <cdr:nvSpPr>
        <cdr:cNvPr id="2" name="TextBox 119"/>
        <cdr:cNvSpPr txBox="1"/>
      </cdr:nvSpPr>
      <cdr:spPr>
        <a:xfrm xmlns:a="http://schemas.openxmlformats.org/drawingml/2006/main">
          <a:off x="611635" y="856188"/>
          <a:ext cx="1175785" cy="52322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sz="1200" b="1" dirty="0" smtClean="0"/>
            <a:t>8,200 (+286%)</a:t>
          </a:r>
          <a:r>
            <a:rPr lang="en-GB" sz="800" b="1" dirty="0" smtClean="0"/>
            <a:t> increase in female MA starts</a:t>
          </a:r>
          <a:endParaRPr lang="en-GB" sz="800" b="1" dirty="0"/>
        </a:p>
      </cdr:txBody>
    </cdr:sp>
  </cdr:relSizeAnchor>
</c:userShapes>
</file>

<file path=ppt/drawings/drawing2.xml><?xml version="1.0" encoding="utf-8"?>
<c:userShapes xmlns:c="http://schemas.openxmlformats.org/drawingml/2006/chart">
  <cdr:relSizeAnchor xmlns:cdr="http://schemas.openxmlformats.org/drawingml/2006/chartDrawing">
    <cdr:from>
      <cdr:x>0.28332</cdr:x>
      <cdr:y>0.51294</cdr:y>
    </cdr:from>
    <cdr:to>
      <cdr:x>0.68757</cdr:x>
      <cdr:y>0.82354</cdr:y>
    </cdr:to>
    <cdr:sp macro="" textlink="">
      <cdr:nvSpPr>
        <cdr:cNvPr id="2" name="TextBox 119"/>
        <cdr:cNvSpPr txBox="1"/>
      </cdr:nvSpPr>
      <cdr:spPr>
        <a:xfrm xmlns:a="http://schemas.openxmlformats.org/drawingml/2006/main">
          <a:off x="720480" y="864096"/>
          <a:ext cx="1028004" cy="52322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GB" sz="1200" b="1" dirty="0" smtClean="0"/>
            <a:t>6,900 (+90%)</a:t>
          </a:r>
          <a:r>
            <a:rPr lang="en-GB" sz="800" b="1" dirty="0" smtClean="0"/>
            <a:t> increase in male MA starts</a:t>
          </a:r>
          <a:endParaRPr lang="en-GB" sz="800" b="1" dirty="0"/>
        </a:p>
      </cdr:txBody>
    </cdr:sp>
  </cdr:relSizeAnchor>
</c:userShapes>
</file>

<file path=ppt/drawings/drawing3.xml><?xml version="1.0" encoding="utf-8"?>
<c:userShapes xmlns:c="http://schemas.openxmlformats.org/drawingml/2006/chart">
  <cdr:relSizeAnchor xmlns:cdr="http://schemas.openxmlformats.org/drawingml/2006/chartDrawing">
    <cdr:from>
      <cdr:x>0.16377</cdr:x>
      <cdr:y>0</cdr:y>
    </cdr:from>
    <cdr:to>
      <cdr:x>0.8384</cdr:x>
      <cdr:y>0.16187</cdr:y>
    </cdr:to>
    <cdr:sp macro="" textlink="">
      <cdr:nvSpPr>
        <cdr:cNvPr id="2" name="TextBox 119"/>
        <cdr:cNvSpPr txBox="1"/>
      </cdr:nvSpPr>
      <cdr:spPr>
        <a:xfrm xmlns:a="http://schemas.openxmlformats.org/drawingml/2006/main">
          <a:off x="285435" y="-3493471"/>
          <a:ext cx="1175785" cy="26161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b="1" dirty="0" smtClean="0">
              <a:solidFill>
                <a:schemeClr val="accent1">
                  <a:lumMod val="75000"/>
                </a:schemeClr>
              </a:solidFill>
            </a:rPr>
            <a:t>2012/13</a:t>
          </a:r>
          <a:endParaRPr lang="en-GB" b="1" dirty="0">
            <a:solidFill>
              <a:schemeClr val="accent1">
                <a:lumMod val="75000"/>
              </a:schemeClr>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0.12318</cdr:x>
      <cdr:y>0.00049</cdr:y>
    </cdr:from>
    <cdr:to>
      <cdr:x>0.8409</cdr:x>
      <cdr:y>0.15576</cdr:y>
    </cdr:to>
    <cdr:sp macro="" textlink="">
      <cdr:nvSpPr>
        <cdr:cNvPr id="2" name="TextBox 119"/>
        <cdr:cNvSpPr txBox="1"/>
      </cdr:nvSpPr>
      <cdr:spPr>
        <a:xfrm xmlns:a="http://schemas.openxmlformats.org/drawingml/2006/main">
          <a:off x="201803" y="831"/>
          <a:ext cx="1175785" cy="26161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b="1" dirty="0" smtClean="0">
              <a:solidFill>
                <a:schemeClr val="accent1">
                  <a:lumMod val="75000"/>
                </a:schemeClr>
              </a:solidFill>
            </a:rPr>
            <a:t>2008/09</a:t>
          </a:r>
          <a:endParaRPr lang="en-GB" b="1" dirty="0">
            <a:solidFill>
              <a:schemeClr val="accent1">
                <a:lumMod val="75000"/>
              </a:schemeClr>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0.01748</cdr:x>
      <cdr:y>0.74582</cdr:y>
    </cdr:from>
    <cdr:to>
      <cdr:x>0.13142</cdr:x>
      <cdr:y>0.8147</cdr:y>
    </cdr:to>
    <cdr:sp macro="" textlink="">
      <cdr:nvSpPr>
        <cdr:cNvPr id="4" name="TextBox 3"/>
        <cdr:cNvSpPr txBox="1"/>
      </cdr:nvSpPr>
      <cdr:spPr>
        <a:xfrm xmlns:a="http://schemas.openxmlformats.org/drawingml/2006/main">
          <a:off x="83255" y="1814060"/>
          <a:ext cx="542657" cy="167537"/>
        </a:xfrm>
        <a:prstGeom xmlns:a="http://schemas.openxmlformats.org/drawingml/2006/main" prst="rect">
          <a:avLst/>
        </a:prstGeom>
        <a:noFill xmlns:a="http://schemas.openxmlformats.org/drawingml/2006/main"/>
      </cdr:spPr>
      <cdr:txBody>
        <a:bodyPr xmlns:a="http://schemas.openxmlformats.org/drawingml/2006/main" vertOverflow="clip" wrap="none" lIns="36000" tIns="36000" rIns="36000" bIns="36000" rtlCol="0"/>
        <a:lstStyle xmlns:a="http://schemas.openxmlformats.org/drawingml/2006/main"/>
        <a:p xmlns:a="http://schemas.openxmlformats.org/drawingml/2006/main">
          <a:pPr algn="ctr"/>
          <a:r>
            <a:rPr lang="en-GB" sz="1000" dirty="0">
              <a:solidFill>
                <a:schemeClr val="tx2"/>
              </a:solidFill>
            </a:rPr>
            <a:t>UK average</a:t>
          </a:r>
        </a:p>
      </cdr:txBody>
    </cdr:sp>
  </cdr:relSizeAnchor>
  <cdr:relSizeAnchor xmlns:cdr="http://schemas.openxmlformats.org/drawingml/2006/chartDrawing">
    <cdr:from>
      <cdr:x>0.10851</cdr:x>
      <cdr:y>0.69032</cdr:y>
    </cdr:from>
    <cdr:to>
      <cdr:x>0.14121</cdr:x>
      <cdr:y>0.73362</cdr:y>
    </cdr:to>
    <cdr:sp macro="" textlink="">
      <cdr:nvSpPr>
        <cdr:cNvPr id="3" name="Straight Arrow Connector 2"/>
        <cdr:cNvSpPr/>
      </cdr:nvSpPr>
      <cdr:spPr>
        <a:xfrm xmlns:a="http://schemas.openxmlformats.org/drawingml/2006/main" flipV="1">
          <a:off x="695325" y="2733674"/>
          <a:ext cx="209550" cy="171449"/>
        </a:xfrm>
        <a:prstGeom xmlns:a="http://schemas.openxmlformats.org/drawingml/2006/main" prst="straightConnector1">
          <a:avLst/>
        </a:prstGeom>
        <a:ln xmlns:a="http://schemas.openxmlformats.org/drawingml/2006/main" w="19050">
          <a:solidFill>
            <a:schemeClr val="tx2"/>
          </a:solidFill>
          <a:tailEnd type="triangle" w="med"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GB" dirty="0"/>
        </a:p>
      </cdr:txBody>
    </cdr:sp>
  </cdr:relSizeAnchor>
  <cdr:relSizeAnchor xmlns:cdr="http://schemas.openxmlformats.org/drawingml/2006/chartDrawing">
    <cdr:from>
      <cdr:x>0.14966</cdr:x>
      <cdr:y>0.03706</cdr:y>
    </cdr:from>
    <cdr:to>
      <cdr:x>0.14966</cdr:x>
      <cdr:y>0.91587</cdr:y>
    </cdr:to>
    <cdr:grpSp>
      <cdr:nvGrpSpPr>
        <cdr:cNvPr id="18" name="Group 17"/>
        <cdr:cNvGrpSpPr/>
      </cdr:nvGrpSpPr>
      <cdr:grpSpPr>
        <a:xfrm xmlns:a="http://schemas.openxmlformats.org/drawingml/2006/main">
          <a:off x="712779" y="90141"/>
          <a:ext cx="0" cy="2137541"/>
          <a:chOff x="959399" y="146841"/>
          <a:chExt cx="1" cy="3482184"/>
        </a:xfrm>
      </cdr:grpSpPr>
      <cdr:sp macro="" textlink="">
        <cdr:nvSpPr>
          <cdr:cNvPr id="6" name="Straight Connector 5"/>
          <cdr:cNvSpPr/>
        </cdr:nvSpPr>
        <cdr:spPr>
          <a:xfrm xmlns:a="http://schemas.openxmlformats.org/drawingml/2006/main">
            <a:off x="959399" y="1820396"/>
            <a:ext cx="1" cy="1808629"/>
          </a:xfrm>
          <a:prstGeom xmlns:a="http://schemas.openxmlformats.org/drawingml/2006/main" prst="line">
            <a:avLst/>
          </a:prstGeom>
          <a:ln xmlns:a="http://schemas.openxmlformats.org/drawingml/2006/main" w="22225">
            <a:prstDash val="sysDot"/>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GB" dirty="0"/>
          </a:p>
        </cdr:txBody>
      </cdr:sp>
      <cdr:sp macro="" textlink="">
        <cdr:nvSpPr>
          <cdr:cNvPr id="7" name="Straight Connector 6"/>
          <cdr:cNvSpPr/>
        </cdr:nvSpPr>
        <cdr:spPr>
          <a:xfrm xmlns:a="http://schemas.openxmlformats.org/drawingml/2006/main">
            <a:off x="959399" y="1541973"/>
            <a:ext cx="1" cy="108000"/>
          </a:xfrm>
          <a:prstGeom xmlns:a="http://schemas.openxmlformats.org/drawingml/2006/main" prst="line">
            <a:avLst/>
          </a:prstGeom>
          <a:ln xmlns:a="http://schemas.openxmlformats.org/drawingml/2006/main" w="22225">
            <a:prstDash val="sysDot"/>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GB" dirty="0"/>
          </a:p>
        </cdr:txBody>
      </cdr:sp>
      <cdr:sp macro="" textlink="">
        <cdr:nvSpPr>
          <cdr:cNvPr id="8" name="Straight Connector 7"/>
          <cdr:cNvSpPr/>
        </cdr:nvSpPr>
        <cdr:spPr>
          <a:xfrm xmlns:a="http://schemas.openxmlformats.org/drawingml/2006/main">
            <a:off x="959399" y="1248896"/>
            <a:ext cx="1" cy="108000"/>
          </a:xfrm>
          <a:prstGeom xmlns:a="http://schemas.openxmlformats.org/drawingml/2006/main" prst="line">
            <a:avLst/>
          </a:prstGeom>
          <a:ln xmlns:a="http://schemas.openxmlformats.org/drawingml/2006/main" w="22225">
            <a:prstDash val="sysDot"/>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GB" dirty="0"/>
          </a:p>
        </cdr:txBody>
      </cdr:sp>
      <cdr:sp macro="" textlink="">
        <cdr:nvSpPr>
          <cdr:cNvPr id="9" name="Straight Connector 8"/>
          <cdr:cNvSpPr/>
        </cdr:nvSpPr>
        <cdr:spPr>
          <a:xfrm xmlns:a="http://schemas.openxmlformats.org/drawingml/2006/main">
            <a:off x="959399" y="963146"/>
            <a:ext cx="1" cy="108000"/>
          </a:xfrm>
          <a:prstGeom xmlns:a="http://schemas.openxmlformats.org/drawingml/2006/main" prst="line">
            <a:avLst/>
          </a:prstGeom>
          <a:ln xmlns:a="http://schemas.openxmlformats.org/drawingml/2006/main" w="22225">
            <a:prstDash val="sysDot"/>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GB" dirty="0"/>
          </a:p>
        </cdr:txBody>
      </cdr:sp>
      <cdr:sp macro="" textlink="">
        <cdr:nvSpPr>
          <cdr:cNvPr id="10" name="Straight Connector 9"/>
          <cdr:cNvSpPr/>
        </cdr:nvSpPr>
        <cdr:spPr>
          <a:xfrm xmlns:a="http://schemas.openxmlformats.org/drawingml/2006/main">
            <a:off x="959399" y="677181"/>
            <a:ext cx="1" cy="108000"/>
          </a:xfrm>
          <a:prstGeom xmlns:a="http://schemas.openxmlformats.org/drawingml/2006/main" prst="line">
            <a:avLst/>
          </a:prstGeom>
          <a:ln xmlns:a="http://schemas.openxmlformats.org/drawingml/2006/main" w="22225">
            <a:prstDash val="sysDot"/>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GB" dirty="0"/>
          </a:p>
        </cdr:txBody>
      </cdr:sp>
      <cdr:sp macro="" textlink="">
        <cdr:nvSpPr>
          <cdr:cNvPr id="11" name="Straight Connector 10"/>
          <cdr:cNvSpPr/>
        </cdr:nvSpPr>
        <cdr:spPr>
          <a:xfrm xmlns:a="http://schemas.openxmlformats.org/drawingml/2006/main">
            <a:off x="959399" y="380656"/>
            <a:ext cx="1" cy="108000"/>
          </a:xfrm>
          <a:prstGeom xmlns:a="http://schemas.openxmlformats.org/drawingml/2006/main" prst="line">
            <a:avLst/>
          </a:prstGeom>
          <a:ln xmlns:a="http://schemas.openxmlformats.org/drawingml/2006/main" w="22225">
            <a:prstDash val="sysDot"/>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GB" dirty="0"/>
          </a:p>
        </cdr:txBody>
      </cdr:sp>
      <cdr:sp macro="" textlink="">
        <cdr:nvSpPr>
          <cdr:cNvPr id="12" name="Straight Connector 11"/>
          <cdr:cNvSpPr/>
        </cdr:nvSpPr>
        <cdr:spPr>
          <a:xfrm xmlns:a="http://schemas.openxmlformats.org/drawingml/2006/main">
            <a:off x="959399" y="146841"/>
            <a:ext cx="1" cy="72000"/>
          </a:xfrm>
          <a:prstGeom xmlns:a="http://schemas.openxmlformats.org/drawingml/2006/main" prst="line">
            <a:avLst/>
          </a:prstGeom>
          <a:ln xmlns:a="http://schemas.openxmlformats.org/drawingml/2006/main" w="22225">
            <a:prstDash val="sysDot"/>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GB" dirty="0"/>
          </a:p>
        </cdr:txBody>
      </cdr:sp>
    </cdr:grpSp>
  </cdr:relSizeAnchor>
</c:userShapes>
</file>

<file path=ppt/drawings/drawing6.xml><?xml version="1.0" encoding="utf-8"?>
<c:userShapes xmlns:c="http://schemas.openxmlformats.org/drawingml/2006/chart">
  <cdr:relSizeAnchor xmlns:cdr="http://schemas.openxmlformats.org/drawingml/2006/chartDrawing">
    <cdr:from>
      <cdr:x>0.04273</cdr:x>
      <cdr:y>0.05714</cdr:y>
    </cdr:from>
    <cdr:to>
      <cdr:x>0.91136</cdr:x>
      <cdr:y>0.17143</cdr:y>
    </cdr:to>
    <cdr:sp macro="" textlink="">
      <cdr:nvSpPr>
        <cdr:cNvPr id="5" name="TextBox 4"/>
        <cdr:cNvSpPr txBox="1"/>
      </cdr:nvSpPr>
      <cdr:spPr>
        <a:xfrm xmlns:a="http://schemas.openxmlformats.org/drawingml/2006/main">
          <a:off x="173573" y="144016"/>
          <a:ext cx="3528392" cy="28803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GB" sz="1100" dirty="0"/>
        </a:p>
      </cdr:txBody>
    </cdr:sp>
  </cdr:relSizeAnchor>
  <cdr:relSizeAnchor xmlns:cdr="http://schemas.openxmlformats.org/drawingml/2006/chartDrawing">
    <cdr:from>
      <cdr:x>0.52749</cdr:x>
      <cdr:y>0.50021</cdr:y>
    </cdr:from>
    <cdr:to>
      <cdr:x>0.82547</cdr:x>
      <cdr:y>0.74129</cdr:y>
    </cdr:to>
    <cdr:sp macro="" textlink="">
      <cdr:nvSpPr>
        <cdr:cNvPr id="7" name="TextBox 99"/>
        <cdr:cNvSpPr txBox="1"/>
      </cdr:nvSpPr>
      <cdr:spPr>
        <a:xfrm xmlns:a="http://schemas.openxmlformats.org/drawingml/2006/main">
          <a:off x="2142653" y="1260675"/>
          <a:ext cx="1210430" cy="607576"/>
        </a:xfrm>
        <a:prstGeom xmlns:a="http://schemas.openxmlformats.org/drawingml/2006/main" prst="roundRect">
          <a:avLst>
            <a:gd name="adj" fmla="val 15293"/>
          </a:avLst>
        </a:prstGeom>
        <a:ln xmlns:a="http://schemas.openxmlformats.org/drawingml/2006/main">
          <a:solidFill>
            <a:schemeClr val="tx2"/>
          </a:solidFill>
        </a:ln>
      </cdr:spPr>
      <cdr:style>
        <a:lnRef xmlns:a="http://schemas.openxmlformats.org/drawingml/2006/main" idx="2">
          <a:schemeClr val="accent1"/>
        </a:lnRef>
        <a:fillRef xmlns:a="http://schemas.openxmlformats.org/drawingml/2006/main" idx="1">
          <a:schemeClr val="lt1"/>
        </a:fillRef>
        <a:effectRef xmlns:a="http://schemas.openxmlformats.org/drawingml/2006/main" idx="0">
          <a:schemeClr val="accent1"/>
        </a:effectRef>
        <a:fontRef xmlns:a="http://schemas.openxmlformats.org/drawingml/2006/main" idx="minor">
          <a:schemeClr val="dk1"/>
        </a:fontRef>
      </cdr:style>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xmlns:a="http://schemas.openxmlformats.org/drawingml/2006/main">
          <a:pPr algn="ctr"/>
          <a:r>
            <a:rPr lang="en-GB" sz="1000" b="1" dirty="0" smtClean="0">
              <a:solidFill>
                <a:schemeClr val="accent1">
                  <a:lumMod val="75000"/>
                </a:schemeClr>
              </a:solidFill>
            </a:rPr>
            <a:t>Gap between UK and Scotland decreasing</a:t>
          </a:r>
          <a:endParaRPr lang="en-GB" sz="1000" b="1" dirty="0">
            <a:solidFill>
              <a:schemeClr val="accent1">
                <a:lumMod val="75000"/>
              </a:schemeClr>
            </a:solidFill>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0.01748</cdr:x>
      <cdr:y>0.74582</cdr:y>
    </cdr:from>
    <cdr:to>
      <cdr:x>0.13142</cdr:x>
      <cdr:y>0.8147</cdr:y>
    </cdr:to>
    <cdr:sp macro="" textlink="">
      <cdr:nvSpPr>
        <cdr:cNvPr id="4" name="TextBox 3"/>
        <cdr:cNvSpPr txBox="1"/>
      </cdr:nvSpPr>
      <cdr:spPr>
        <a:xfrm xmlns:a="http://schemas.openxmlformats.org/drawingml/2006/main">
          <a:off x="83255" y="1814060"/>
          <a:ext cx="542657" cy="167537"/>
        </a:xfrm>
        <a:prstGeom xmlns:a="http://schemas.openxmlformats.org/drawingml/2006/main" prst="rect">
          <a:avLst/>
        </a:prstGeom>
        <a:noFill xmlns:a="http://schemas.openxmlformats.org/drawingml/2006/main"/>
      </cdr:spPr>
      <cdr:txBody>
        <a:bodyPr xmlns:a="http://schemas.openxmlformats.org/drawingml/2006/main" vertOverflow="clip" wrap="none" lIns="36000" tIns="36000" rIns="36000" bIns="36000" rtlCol="0"/>
        <a:lstStyle xmlns:a="http://schemas.openxmlformats.org/drawingml/2006/main"/>
        <a:p xmlns:a="http://schemas.openxmlformats.org/drawingml/2006/main">
          <a:pPr algn="ctr"/>
          <a:r>
            <a:rPr lang="en-GB" sz="1000" dirty="0">
              <a:solidFill>
                <a:schemeClr val="tx2"/>
              </a:solidFill>
            </a:rPr>
            <a:t>UK average</a:t>
          </a:r>
        </a:p>
      </cdr:txBody>
    </cdr:sp>
  </cdr:relSizeAnchor>
  <cdr:relSizeAnchor xmlns:cdr="http://schemas.openxmlformats.org/drawingml/2006/chartDrawing">
    <cdr:from>
      <cdr:x>0.10851</cdr:x>
      <cdr:y>0.69032</cdr:y>
    </cdr:from>
    <cdr:to>
      <cdr:x>0.14121</cdr:x>
      <cdr:y>0.73362</cdr:y>
    </cdr:to>
    <cdr:sp macro="" textlink="">
      <cdr:nvSpPr>
        <cdr:cNvPr id="3" name="Straight Arrow Connector 2"/>
        <cdr:cNvSpPr/>
      </cdr:nvSpPr>
      <cdr:spPr>
        <a:xfrm xmlns:a="http://schemas.openxmlformats.org/drawingml/2006/main" flipV="1">
          <a:off x="695325" y="2733674"/>
          <a:ext cx="209550" cy="171449"/>
        </a:xfrm>
        <a:prstGeom xmlns:a="http://schemas.openxmlformats.org/drawingml/2006/main" prst="straightConnector1">
          <a:avLst/>
        </a:prstGeom>
        <a:ln xmlns:a="http://schemas.openxmlformats.org/drawingml/2006/main" w="19050">
          <a:solidFill>
            <a:schemeClr val="tx2"/>
          </a:solidFill>
          <a:tailEnd type="triangle" w="med"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GB" dirty="0"/>
        </a:p>
      </cdr:txBody>
    </cdr:sp>
  </cdr:relSizeAnchor>
  <cdr:relSizeAnchor xmlns:cdr="http://schemas.openxmlformats.org/drawingml/2006/chartDrawing">
    <cdr:from>
      <cdr:x>0.14966</cdr:x>
      <cdr:y>0.03706</cdr:y>
    </cdr:from>
    <cdr:to>
      <cdr:x>0.14966</cdr:x>
      <cdr:y>0.91587</cdr:y>
    </cdr:to>
    <cdr:grpSp>
      <cdr:nvGrpSpPr>
        <cdr:cNvPr id="18" name="Group 17"/>
        <cdr:cNvGrpSpPr/>
      </cdr:nvGrpSpPr>
      <cdr:grpSpPr>
        <a:xfrm xmlns:a="http://schemas.openxmlformats.org/drawingml/2006/main">
          <a:off x="712779" y="90141"/>
          <a:ext cx="0" cy="2137541"/>
          <a:chOff x="959399" y="146841"/>
          <a:chExt cx="1" cy="3482184"/>
        </a:xfrm>
      </cdr:grpSpPr>
      <cdr:sp macro="" textlink="">
        <cdr:nvSpPr>
          <cdr:cNvPr id="6" name="Straight Connector 5"/>
          <cdr:cNvSpPr/>
        </cdr:nvSpPr>
        <cdr:spPr>
          <a:xfrm xmlns:a="http://schemas.openxmlformats.org/drawingml/2006/main">
            <a:off x="959399" y="1820396"/>
            <a:ext cx="1" cy="1808629"/>
          </a:xfrm>
          <a:prstGeom xmlns:a="http://schemas.openxmlformats.org/drawingml/2006/main" prst="line">
            <a:avLst/>
          </a:prstGeom>
          <a:ln xmlns:a="http://schemas.openxmlformats.org/drawingml/2006/main" w="22225">
            <a:prstDash val="sysDot"/>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GB" dirty="0"/>
          </a:p>
        </cdr:txBody>
      </cdr:sp>
      <cdr:sp macro="" textlink="">
        <cdr:nvSpPr>
          <cdr:cNvPr id="7" name="Straight Connector 6"/>
          <cdr:cNvSpPr/>
        </cdr:nvSpPr>
        <cdr:spPr>
          <a:xfrm xmlns:a="http://schemas.openxmlformats.org/drawingml/2006/main">
            <a:off x="959399" y="1541973"/>
            <a:ext cx="1" cy="108000"/>
          </a:xfrm>
          <a:prstGeom xmlns:a="http://schemas.openxmlformats.org/drawingml/2006/main" prst="line">
            <a:avLst/>
          </a:prstGeom>
          <a:ln xmlns:a="http://schemas.openxmlformats.org/drawingml/2006/main" w="22225">
            <a:prstDash val="sysDot"/>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GB" dirty="0"/>
          </a:p>
        </cdr:txBody>
      </cdr:sp>
      <cdr:sp macro="" textlink="">
        <cdr:nvSpPr>
          <cdr:cNvPr id="8" name="Straight Connector 7"/>
          <cdr:cNvSpPr/>
        </cdr:nvSpPr>
        <cdr:spPr>
          <a:xfrm xmlns:a="http://schemas.openxmlformats.org/drawingml/2006/main">
            <a:off x="959399" y="1248896"/>
            <a:ext cx="1" cy="108000"/>
          </a:xfrm>
          <a:prstGeom xmlns:a="http://schemas.openxmlformats.org/drawingml/2006/main" prst="line">
            <a:avLst/>
          </a:prstGeom>
          <a:ln xmlns:a="http://schemas.openxmlformats.org/drawingml/2006/main" w="22225">
            <a:prstDash val="sysDot"/>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GB" dirty="0"/>
          </a:p>
        </cdr:txBody>
      </cdr:sp>
      <cdr:sp macro="" textlink="">
        <cdr:nvSpPr>
          <cdr:cNvPr id="9" name="Straight Connector 8"/>
          <cdr:cNvSpPr/>
        </cdr:nvSpPr>
        <cdr:spPr>
          <a:xfrm xmlns:a="http://schemas.openxmlformats.org/drawingml/2006/main">
            <a:off x="959399" y="963146"/>
            <a:ext cx="1" cy="108000"/>
          </a:xfrm>
          <a:prstGeom xmlns:a="http://schemas.openxmlformats.org/drawingml/2006/main" prst="line">
            <a:avLst/>
          </a:prstGeom>
          <a:ln xmlns:a="http://schemas.openxmlformats.org/drawingml/2006/main" w="22225">
            <a:prstDash val="sysDot"/>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GB" dirty="0"/>
          </a:p>
        </cdr:txBody>
      </cdr:sp>
      <cdr:sp macro="" textlink="">
        <cdr:nvSpPr>
          <cdr:cNvPr id="10" name="Straight Connector 9"/>
          <cdr:cNvSpPr/>
        </cdr:nvSpPr>
        <cdr:spPr>
          <a:xfrm xmlns:a="http://schemas.openxmlformats.org/drawingml/2006/main">
            <a:off x="959399" y="677181"/>
            <a:ext cx="1" cy="108000"/>
          </a:xfrm>
          <a:prstGeom xmlns:a="http://schemas.openxmlformats.org/drawingml/2006/main" prst="line">
            <a:avLst/>
          </a:prstGeom>
          <a:ln xmlns:a="http://schemas.openxmlformats.org/drawingml/2006/main" w="22225">
            <a:prstDash val="sysDot"/>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GB" dirty="0"/>
          </a:p>
        </cdr:txBody>
      </cdr:sp>
      <cdr:sp macro="" textlink="">
        <cdr:nvSpPr>
          <cdr:cNvPr id="11" name="Straight Connector 10"/>
          <cdr:cNvSpPr/>
        </cdr:nvSpPr>
        <cdr:spPr>
          <a:xfrm xmlns:a="http://schemas.openxmlformats.org/drawingml/2006/main">
            <a:off x="959399" y="380656"/>
            <a:ext cx="1" cy="108000"/>
          </a:xfrm>
          <a:prstGeom xmlns:a="http://schemas.openxmlformats.org/drawingml/2006/main" prst="line">
            <a:avLst/>
          </a:prstGeom>
          <a:ln xmlns:a="http://schemas.openxmlformats.org/drawingml/2006/main" w="22225">
            <a:prstDash val="sysDot"/>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GB" dirty="0"/>
          </a:p>
        </cdr:txBody>
      </cdr:sp>
      <cdr:sp macro="" textlink="">
        <cdr:nvSpPr>
          <cdr:cNvPr id="12" name="Straight Connector 11"/>
          <cdr:cNvSpPr/>
        </cdr:nvSpPr>
        <cdr:spPr>
          <a:xfrm xmlns:a="http://schemas.openxmlformats.org/drawingml/2006/main">
            <a:off x="959399" y="146841"/>
            <a:ext cx="1" cy="72000"/>
          </a:xfrm>
          <a:prstGeom xmlns:a="http://schemas.openxmlformats.org/drawingml/2006/main" prst="line">
            <a:avLst/>
          </a:prstGeom>
          <a:ln xmlns:a="http://schemas.openxmlformats.org/drawingml/2006/main" w="22225">
            <a:prstDash val="sysDot"/>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GB" dirty="0"/>
          </a:p>
        </cdr:txBody>
      </cdr:sp>
    </cdr:grpSp>
  </cdr:relSizeAnchor>
</c:userShapes>
</file>

<file path=ppt/drawings/drawing8.xml><?xml version="1.0" encoding="utf-8"?>
<c:userShapes xmlns:c="http://schemas.openxmlformats.org/drawingml/2006/chart">
  <cdr:relSizeAnchor xmlns:cdr="http://schemas.openxmlformats.org/drawingml/2006/chartDrawing">
    <cdr:from>
      <cdr:x>0.04273</cdr:x>
      <cdr:y>0.05714</cdr:y>
    </cdr:from>
    <cdr:to>
      <cdr:x>0.91136</cdr:x>
      <cdr:y>0.17143</cdr:y>
    </cdr:to>
    <cdr:sp macro="" textlink="">
      <cdr:nvSpPr>
        <cdr:cNvPr id="5" name="TextBox 4"/>
        <cdr:cNvSpPr txBox="1"/>
      </cdr:nvSpPr>
      <cdr:spPr>
        <a:xfrm xmlns:a="http://schemas.openxmlformats.org/drawingml/2006/main">
          <a:off x="173573" y="144016"/>
          <a:ext cx="3528392" cy="28803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GB" sz="1100" dirty="0"/>
        </a:p>
      </cdr:txBody>
    </cdr:sp>
  </cdr:relSizeAnchor>
  <cdr:relSizeAnchor xmlns:cdr="http://schemas.openxmlformats.org/drawingml/2006/chartDrawing">
    <cdr:from>
      <cdr:x>0.52749</cdr:x>
      <cdr:y>0.50021</cdr:y>
    </cdr:from>
    <cdr:to>
      <cdr:x>0.82547</cdr:x>
      <cdr:y>0.74129</cdr:y>
    </cdr:to>
    <cdr:sp macro="" textlink="">
      <cdr:nvSpPr>
        <cdr:cNvPr id="7" name="TextBox 99"/>
        <cdr:cNvSpPr txBox="1"/>
      </cdr:nvSpPr>
      <cdr:spPr>
        <a:xfrm xmlns:a="http://schemas.openxmlformats.org/drawingml/2006/main">
          <a:off x="2142653" y="1260675"/>
          <a:ext cx="1210430" cy="607576"/>
        </a:xfrm>
        <a:prstGeom xmlns:a="http://schemas.openxmlformats.org/drawingml/2006/main" prst="roundRect">
          <a:avLst>
            <a:gd name="adj" fmla="val 15293"/>
          </a:avLst>
        </a:prstGeom>
        <a:ln xmlns:a="http://schemas.openxmlformats.org/drawingml/2006/main">
          <a:solidFill>
            <a:schemeClr val="tx2"/>
          </a:solidFill>
        </a:ln>
      </cdr:spPr>
      <cdr:style>
        <a:lnRef xmlns:a="http://schemas.openxmlformats.org/drawingml/2006/main" idx="2">
          <a:schemeClr val="accent1"/>
        </a:lnRef>
        <a:fillRef xmlns:a="http://schemas.openxmlformats.org/drawingml/2006/main" idx="1">
          <a:schemeClr val="lt1"/>
        </a:fillRef>
        <a:effectRef xmlns:a="http://schemas.openxmlformats.org/drawingml/2006/main" idx="0">
          <a:schemeClr val="accent1"/>
        </a:effectRef>
        <a:fontRef xmlns:a="http://schemas.openxmlformats.org/drawingml/2006/main" idx="minor">
          <a:schemeClr val="dk1"/>
        </a:fontRef>
      </cdr:style>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xmlns:a="http://schemas.openxmlformats.org/drawingml/2006/main">
          <a:pPr algn="ctr"/>
          <a:r>
            <a:rPr lang="en-GB" sz="1000" b="1" dirty="0" smtClean="0">
              <a:solidFill>
                <a:schemeClr val="accent1">
                  <a:lumMod val="75000"/>
                </a:schemeClr>
              </a:solidFill>
            </a:rPr>
            <a:t>Gap between UK and Scotland decreasing</a:t>
          </a:r>
          <a:endParaRPr lang="en-GB" sz="1000" b="1" dirty="0">
            <a:solidFill>
              <a:schemeClr val="accent1">
                <a:lumMod val="75000"/>
              </a:schemeClr>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F99EE900-5CEA-4C86-BAF4-D5F10C71E341}" type="datetimeFigureOut">
              <a:rPr lang="en-GB" smtClean="0"/>
              <a:t>13/06/2013</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53A33A48-5673-4309-989B-BE72F22BBE82}" type="slidenum">
              <a:rPr lang="en-GB" smtClean="0"/>
              <a:t>‹#›</a:t>
            </a:fld>
            <a:endParaRPr lang="en-GB" dirty="0"/>
          </a:p>
        </p:txBody>
      </p:sp>
    </p:spTree>
    <p:extLst>
      <p:ext uri="{BB962C8B-B14F-4D97-AF65-F5344CB8AC3E}">
        <p14:creationId xmlns:p14="http://schemas.microsoft.com/office/powerpoint/2010/main" val="1357344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solidFill>
                  <a:srgbClr val="FF0000"/>
                </a:solidFill>
              </a:rPr>
              <a:t>TEXT BOXES WILL UPDATE AUTOMATICALLY</a:t>
            </a:r>
            <a:r>
              <a:rPr lang="en-GB" b="1" baseline="0" dirty="0" smtClean="0">
                <a:solidFill>
                  <a:srgbClr val="FF0000"/>
                </a:solidFill>
              </a:rPr>
              <a:t>. UPDATE ARROWS USING ARROWS ON “BRIEFING TEXT” WORKSHEET AS A GUIDE FOR DIRECTION AND COLOUR.</a:t>
            </a:r>
          </a:p>
        </p:txBody>
      </p:sp>
      <p:sp>
        <p:nvSpPr>
          <p:cNvPr id="4" name="Slide Number Placeholder 3"/>
          <p:cNvSpPr>
            <a:spLocks noGrp="1"/>
          </p:cNvSpPr>
          <p:nvPr>
            <p:ph type="sldNum" sz="quarter" idx="10"/>
          </p:nvPr>
        </p:nvSpPr>
        <p:spPr/>
        <p:txBody>
          <a:bodyPr/>
          <a:lstStyle/>
          <a:p>
            <a:fld id="{66D9D9D8-A6F5-4C50-872C-8C9DEF482B63}" type="slidenum">
              <a:rPr lang="en-GB" smtClean="0"/>
              <a:t>2</a:t>
            </a:fld>
            <a:endParaRPr lang="en-GB" dirty="0"/>
          </a:p>
        </p:txBody>
      </p:sp>
    </p:spTree>
    <p:extLst>
      <p:ext uri="{BB962C8B-B14F-4D97-AF65-F5344CB8AC3E}">
        <p14:creationId xmlns:p14="http://schemas.microsoft.com/office/powerpoint/2010/main" val="18375735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baseline="0" dirty="0" smtClean="0"/>
          </a:p>
        </p:txBody>
      </p:sp>
      <p:sp>
        <p:nvSpPr>
          <p:cNvPr id="4" name="Slide Number Placeholder 3"/>
          <p:cNvSpPr>
            <a:spLocks noGrp="1"/>
          </p:cNvSpPr>
          <p:nvPr>
            <p:ph type="sldNum" sz="quarter" idx="10"/>
          </p:nvPr>
        </p:nvSpPr>
        <p:spPr/>
        <p:txBody>
          <a:bodyPr/>
          <a:lstStyle/>
          <a:p>
            <a:fld id="{66D9D9D8-A6F5-4C50-872C-8C9DEF482B63}" type="slidenum">
              <a:rPr lang="en-GB" smtClean="0"/>
              <a:t>12</a:t>
            </a:fld>
            <a:endParaRPr lang="en-GB" dirty="0"/>
          </a:p>
        </p:txBody>
      </p:sp>
    </p:spTree>
    <p:extLst>
      <p:ext uri="{BB962C8B-B14F-4D97-AF65-F5344CB8AC3E}">
        <p14:creationId xmlns:p14="http://schemas.microsoft.com/office/powerpoint/2010/main" val="4061778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WILL ALL AUTO</a:t>
            </a:r>
            <a:r>
              <a:rPr lang="en-GB" b="1" baseline="0" dirty="0" smtClean="0"/>
              <a:t> UPDATE – CHECK TIME SERIES CHART, SHOULD UPDATE FROM CURRENT MONTH TABLES AND CHARTS EXCEL FILE</a:t>
            </a:r>
            <a:r>
              <a:rPr lang="en-GB" b="1" baseline="0" dirty="0" smtClean="0">
                <a:solidFill>
                  <a:srgbClr val="FF0000"/>
                </a:solidFill>
              </a:rPr>
              <a:t>. </a:t>
            </a:r>
            <a:r>
              <a:rPr lang="en-GB" b="1" u="sng" baseline="0" dirty="0" smtClean="0">
                <a:solidFill>
                  <a:srgbClr val="FF0000"/>
                </a:solidFill>
              </a:rPr>
              <a:t>UPDATE GRAPHIC USED FOR ARROW </a:t>
            </a:r>
            <a:r>
              <a:rPr lang="en-GB" b="1" baseline="0" dirty="0" smtClean="0"/>
              <a:t>IF CHANGED FROM INCREASING TO DECREASING</a:t>
            </a:r>
          </a:p>
          <a:p>
            <a:endParaRPr lang="en-GB" b="1" baseline="0" dirty="0" smtClean="0"/>
          </a:p>
        </p:txBody>
      </p:sp>
      <p:sp>
        <p:nvSpPr>
          <p:cNvPr id="4" name="Slide Number Placeholder 3"/>
          <p:cNvSpPr>
            <a:spLocks noGrp="1"/>
          </p:cNvSpPr>
          <p:nvPr>
            <p:ph type="sldNum" sz="quarter" idx="10"/>
          </p:nvPr>
        </p:nvSpPr>
        <p:spPr/>
        <p:txBody>
          <a:bodyPr/>
          <a:lstStyle/>
          <a:p>
            <a:fld id="{66D9D9D8-A6F5-4C50-872C-8C9DEF482B63}" type="slidenum">
              <a:rPr lang="en-GB" smtClean="0"/>
              <a:t>3</a:t>
            </a:fld>
            <a:endParaRPr lang="en-GB" dirty="0"/>
          </a:p>
        </p:txBody>
      </p:sp>
    </p:spTree>
    <p:extLst>
      <p:ext uri="{BB962C8B-B14F-4D97-AF65-F5344CB8AC3E}">
        <p14:creationId xmlns:p14="http://schemas.microsoft.com/office/powerpoint/2010/main" val="4061778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baseline="0" dirty="0" smtClean="0"/>
              <a:t>Latest Analysis</a:t>
            </a:r>
          </a:p>
        </p:txBody>
      </p:sp>
      <p:sp>
        <p:nvSpPr>
          <p:cNvPr id="4" name="Slide Number Placeholder 3"/>
          <p:cNvSpPr>
            <a:spLocks noGrp="1"/>
          </p:cNvSpPr>
          <p:nvPr>
            <p:ph type="sldNum" sz="quarter" idx="10"/>
          </p:nvPr>
        </p:nvSpPr>
        <p:spPr/>
        <p:txBody>
          <a:bodyPr/>
          <a:lstStyle/>
          <a:p>
            <a:fld id="{66D9D9D8-A6F5-4C50-872C-8C9DEF482B63}" type="slidenum">
              <a:rPr lang="en-GB" smtClean="0"/>
              <a:t>4</a:t>
            </a:fld>
            <a:endParaRPr lang="en-GB" dirty="0"/>
          </a:p>
        </p:txBody>
      </p:sp>
    </p:spTree>
    <p:extLst>
      <p:ext uri="{BB962C8B-B14F-4D97-AF65-F5344CB8AC3E}">
        <p14:creationId xmlns:p14="http://schemas.microsoft.com/office/powerpoint/2010/main" val="4061778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3A33A48-5673-4309-989B-BE72F22BBE82}" type="slidenum">
              <a:rPr lang="en-GB" smtClean="0"/>
              <a:t>6</a:t>
            </a:fld>
            <a:endParaRPr lang="en-GB" dirty="0"/>
          </a:p>
        </p:txBody>
      </p:sp>
    </p:spTree>
    <p:extLst>
      <p:ext uri="{BB962C8B-B14F-4D97-AF65-F5344CB8AC3E}">
        <p14:creationId xmlns:p14="http://schemas.microsoft.com/office/powerpoint/2010/main" val="31305350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6D9D9D8-A6F5-4C50-872C-8C9DEF482B63}" type="slidenum">
              <a:rPr lang="en-GB" smtClean="0"/>
              <a:t>7</a:t>
            </a:fld>
            <a:endParaRPr lang="en-GB" dirty="0"/>
          </a:p>
        </p:txBody>
      </p:sp>
    </p:spTree>
    <p:extLst>
      <p:ext uri="{BB962C8B-B14F-4D97-AF65-F5344CB8AC3E}">
        <p14:creationId xmlns:p14="http://schemas.microsoft.com/office/powerpoint/2010/main" val="39858927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6D9D9D8-A6F5-4C50-872C-8C9DEF482B63}" type="slidenum">
              <a:rPr lang="en-GB" smtClean="0"/>
              <a:t>8</a:t>
            </a:fld>
            <a:endParaRPr lang="en-GB" dirty="0"/>
          </a:p>
        </p:txBody>
      </p:sp>
    </p:spTree>
    <p:extLst>
      <p:ext uri="{BB962C8B-B14F-4D97-AF65-F5344CB8AC3E}">
        <p14:creationId xmlns:p14="http://schemas.microsoft.com/office/powerpoint/2010/main" val="39858927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baseline="0" dirty="0" smtClean="0"/>
          </a:p>
        </p:txBody>
      </p:sp>
      <p:sp>
        <p:nvSpPr>
          <p:cNvPr id="4" name="Slide Number Placeholder 3"/>
          <p:cNvSpPr>
            <a:spLocks noGrp="1"/>
          </p:cNvSpPr>
          <p:nvPr>
            <p:ph type="sldNum" sz="quarter" idx="10"/>
          </p:nvPr>
        </p:nvSpPr>
        <p:spPr/>
        <p:txBody>
          <a:bodyPr/>
          <a:lstStyle/>
          <a:p>
            <a:fld id="{66D9D9D8-A6F5-4C50-872C-8C9DEF482B63}" type="slidenum">
              <a:rPr lang="en-GB" smtClean="0"/>
              <a:t>9</a:t>
            </a:fld>
            <a:endParaRPr lang="en-GB" dirty="0"/>
          </a:p>
        </p:txBody>
      </p:sp>
    </p:spTree>
    <p:extLst>
      <p:ext uri="{BB962C8B-B14F-4D97-AF65-F5344CB8AC3E}">
        <p14:creationId xmlns:p14="http://schemas.microsoft.com/office/powerpoint/2010/main" val="40617789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baseline="0" dirty="0" smtClean="0"/>
          </a:p>
        </p:txBody>
      </p:sp>
      <p:sp>
        <p:nvSpPr>
          <p:cNvPr id="4" name="Slide Number Placeholder 3"/>
          <p:cNvSpPr>
            <a:spLocks noGrp="1"/>
          </p:cNvSpPr>
          <p:nvPr>
            <p:ph type="sldNum" sz="quarter" idx="10"/>
          </p:nvPr>
        </p:nvSpPr>
        <p:spPr/>
        <p:txBody>
          <a:bodyPr/>
          <a:lstStyle/>
          <a:p>
            <a:fld id="{66D9D9D8-A6F5-4C50-872C-8C9DEF482B63}" type="slidenum">
              <a:rPr lang="en-GB" smtClean="0"/>
              <a:t>10</a:t>
            </a:fld>
            <a:endParaRPr lang="en-GB" dirty="0"/>
          </a:p>
        </p:txBody>
      </p:sp>
    </p:spTree>
    <p:extLst>
      <p:ext uri="{BB962C8B-B14F-4D97-AF65-F5344CB8AC3E}">
        <p14:creationId xmlns:p14="http://schemas.microsoft.com/office/powerpoint/2010/main" val="40617789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baseline="0" dirty="0" smtClean="0"/>
          </a:p>
        </p:txBody>
      </p:sp>
      <p:sp>
        <p:nvSpPr>
          <p:cNvPr id="4" name="Slide Number Placeholder 3"/>
          <p:cNvSpPr>
            <a:spLocks noGrp="1"/>
          </p:cNvSpPr>
          <p:nvPr>
            <p:ph type="sldNum" sz="quarter" idx="10"/>
          </p:nvPr>
        </p:nvSpPr>
        <p:spPr/>
        <p:txBody>
          <a:bodyPr/>
          <a:lstStyle/>
          <a:p>
            <a:fld id="{66D9D9D8-A6F5-4C50-872C-8C9DEF482B63}" type="slidenum">
              <a:rPr lang="en-GB" smtClean="0"/>
              <a:t>11</a:t>
            </a:fld>
            <a:endParaRPr lang="en-GB" dirty="0"/>
          </a:p>
        </p:txBody>
      </p:sp>
    </p:spTree>
    <p:extLst>
      <p:ext uri="{BB962C8B-B14F-4D97-AF65-F5344CB8AC3E}">
        <p14:creationId xmlns:p14="http://schemas.microsoft.com/office/powerpoint/2010/main" val="4061778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49CEFB7-2464-4A62-B7B2-1FE11114D308}" type="datetimeFigureOut">
              <a:rPr lang="en-GB" smtClean="0"/>
              <a:t>13/06/2013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9B98BB6-3275-4117-9FD0-A3AFCB92A003}" type="slidenum">
              <a:rPr lang="en-GB" smtClean="0"/>
              <a:t>‹#›</a:t>
            </a:fld>
            <a:endParaRPr lang="en-GB" dirty="0"/>
          </a:p>
        </p:txBody>
      </p:sp>
    </p:spTree>
    <p:extLst>
      <p:ext uri="{BB962C8B-B14F-4D97-AF65-F5344CB8AC3E}">
        <p14:creationId xmlns:p14="http://schemas.microsoft.com/office/powerpoint/2010/main" val="3841381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9CEFB7-2464-4A62-B7B2-1FE11114D308}" type="datetimeFigureOut">
              <a:rPr lang="en-GB" smtClean="0"/>
              <a:t>13/06/2013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9B98BB6-3275-4117-9FD0-A3AFCB92A003}" type="slidenum">
              <a:rPr lang="en-GB" smtClean="0"/>
              <a:t>‹#›</a:t>
            </a:fld>
            <a:endParaRPr lang="en-GB" dirty="0"/>
          </a:p>
        </p:txBody>
      </p:sp>
    </p:spTree>
    <p:extLst>
      <p:ext uri="{BB962C8B-B14F-4D97-AF65-F5344CB8AC3E}">
        <p14:creationId xmlns:p14="http://schemas.microsoft.com/office/powerpoint/2010/main" val="3772910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9CEFB7-2464-4A62-B7B2-1FE11114D308}" type="datetimeFigureOut">
              <a:rPr lang="en-GB" smtClean="0"/>
              <a:t>13/06/2013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9B98BB6-3275-4117-9FD0-A3AFCB92A003}" type="slidenum">
              <a:rPr lang="en-GB" smtClean="0"/>
              <a:t>‹#›</a:t>
            </a:fld>
            <a:endParaRPr lang="en-GB" dirty="0"/>
          </a:p>
        </p:txBody>
      </p:sp>
    </p:spTree>
    <p:extLst>
      <p:ext uri="{BB962C8B-B14F-4D97-AF65-F5344CB8AC3E}">
        <p14:creationId xmlns:p14="http://schemas.microsoft.com/office/powerpoint/2010/main" val="1550756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9CEFB7-2464-4A62-B7B2-1FE11114D308}" type="datetimeFigureOut">
              <a:rPr lang="en-GB" smtClean="0"/>
              <a:t>13/06/2013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9B98BB6-3275-4117-9FD0-A3AFCB92A003}" type="slidenum">
              <a:rPr lang="en-GB" smtClean="0"/>
              <a:t>‹#›</a:t>
            </a:fld>
            <a:endParaRPr lang="en-GB" dirty="0"/>
          </a:p>
        </p:txBody>
      </p:sp>
    </p:spTree>
    <p:extLst>
      <p:ext uri="{BB962C8B-B14F-4D97-AF65-F5344CB8AC3E}">
        <p14:creationId xmlns:p14="http://schemas.microsoft.com/office/powerpoint/2010/main" val="526731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9CEFB7-2464-4A62-B7B2-1FE11114D308}" type="datetimeFigureOut">
              <a:rPr lang="en-GB" smtClean="0"/>
              <a:t>13/06/2013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9B98BB6-3275-4117-9FD0-A3AFCB92A003}" type="slidenum">
              <a:rPr lang="en-GB" smtClean="0"/>
              <a:t>‹#›</a:t>
            </a:fld>
            <a:endParaRPr lang="en-GB" dirty="0"/>
          </a:p>
        </p:txBody>
      </p:sp>
    </p:spTree>
    <p:extLst>
      <p:ext uri="{BB962C8B-B14F-4D97-AF65-F5344CB8AC3E}">
        <p14:creationId xmlns:p14="http://schemas.microsoft.com/office/powerpoint/2010/main" val="915447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49CEFB7-2464-4A62-B7B2-1FE11114D308}" type="datetimeFigureOut">
              <a:rPr lang="en-GB" smtClean="0"/>
              <a:t>13/06/2013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9B98BB6-3275-4117-9FD0-A3AFCB92A003}" type="slidenum">
              <a:rPr lang="en-GB" smtClean="0"/>
              <a:t>‹#›</a:t>
            </a:fld>
            <a:endParaRPr lang="en-GB" dirty="0"/>
          </a:p>
        </p:txBody>
      </p:sp>
    </p:spTree>
    <p:extLst>
      <p:ext uri="{BB962C8B-B14F-4D97-AF65-F5344CB8AC3E}">
        <p14:creationId xmlns:p14="http://schemas.microsoft.com/office/powerpoint/2010/main" val="4139591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49CEFB7-2464-4A62-B7B2-1FE11114D308}" type="datetimeFigureOut">
              <a:rPr lang="en-GB" smtClean="0"/>
              <a:t>13/06/2013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9B98BB6-3275-4117-9FD0-A3AFCB92A003}" type="slidenum">
              <a:rPr lang="en-GB" smtClean="0"/>
              <a:t>‹#›</a:t>
            </a:fld>
            <a:endParaRPr lang="en-GB" dirty="0"/>
          </a:p>
        </p:txBody>
      </p:sp>
    </p:spTree>
    <p:extLst>
      <p:ext uri="{BB962C8B-B14F-4D97-AF65-F5344CB8AC3E}">
        <p14:creationId xmlns:p14="http://schemas.microsoft.com/office/powerpoint/2010/main" val="1496742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49CEFB7-2464-4A62-B7B2-1FE11114D308}" type="datetimeFigureOut">
              <a:rPr lang="en-GB" smtClean="0"/>
              <a:t>13/06/2013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D9B98BB6-3275-4117-9FD0-A3AFCB92A003}" type="slidenum">
              <a:rPr lang="en-GB" smtClean="0"/>
              <a:t>‹#›</a:t>
            </a:fld>
            <a:endParaRPr lang="en-GB" dirty="0"/>
          </a:p>
        </p:txBody>
      </p:sp>
    </p:spTree>
    <p:extLst>
      <p:ext uri="{BB962C8B-B14F-4D97-AF65-F5344CB8AC3E}">
        <p14:creationId xmlns:p14="http://schemas.microsoft.com/office/powerpoint/2010/main" val="3507053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9CEFB7-2464-4A62-B7B2-1FE11114D308}" type="datetimeFigureOut">
              <a:rPr lang="en-GB" smtClean="0"/>
              <a:t>13/06/2013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D9B98BB6-3275-4117-9FD0-A3AFCB92A003}" type="slidenum">
              <a:rPr lang="en-GB" smtClean="0"/>
              <a:t>‹#›</a:t>
            </a:fld>
            <a:endParaRPr lang="en-GB" dirty="0"/>
          </a:p>
        </p:txBody>
      </p:sp>
    </p:spTree>
    <p:extLst>
      <p:ext uri="{BB962C8B-B14F-4D97-AF65-F5344CB8AC3E}">
        <p14:creationId xmlns:p14="http://schemas.microsoft.com/office/powerpoint/2010/main" val="1032780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9CEFB7-2464-4A62-B7B2-1FE11114D308}" type="datetimeFigureOut">
              <a:rPr lang="en-GB" smtClean="0"/>
              <a:t>13/06/2013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9B98BB6-3275-4117-9FD0-A3AFCB92A003}" type="slidenum">
              <a:rPr lang="en-GB" smtClean="0"/>
              <a:t>‹#›</a:t>
            </a:fld>
            <a:endParaRPr lang="en-GB" dirty="0"/>
          </a:p>
        </p:txBody>
      </p:sp>
    </p:spTree>
    <p:extLst>
      <p:ext uri="{BB962C8B-B14F-4D97-AF65-F5344CB8AC3E}">
        <p14:creationId xmlns:p14="http://schemas.microsoft.com/office/powerpoint/2010/main" val="3504064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9CEFB7-2464-4A62-B7B2-1FE11114D308}" type="datetimeFigureOut">
              <a:rPr lang="en-GB" smtClean="0"/>
              <a:t>13/06/2013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9B98BB6-3275-4117-9FD0-A3AFCB92A003}" type="slidenum">
              <a:rPr lang="en-GB" smtClean="0"/>
              <a:t>‹#›</a:t>
            </a:fld>
            <a:endParaRPr lang="en-GB" dirty="0"/>
          </a:p>
        </p:txBody>
      </p:sp>
    </p:spTree>
    <p:extLst>
      <p:ext uri="{BB962C8B-B14F-4D97-AF65-F5344CB8AC3E}">
        <p14:creationId xmlns:p14="http://schemas.microsoft.com/office/powerpoint/2010/main" val="2461653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9CEFB7-2464-4A62-B7B2-1FE11114D308}" type="datetimeFigureOut">
              <a:rPr lang="en-GB" smtClean="0"/>
              <a:t>13/06/2013</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B98BB6-3275-4117-9FD0-A3AFCB92A003}" type="slidenum">
              <a:rPr lang="en-GB" smtClean="0"/>
              <a:t>‹#›</a:t>
            </a:fld>
            <a:endParaRPr lang="en-GB" dirty="0"/>
          </a:p>
        </p:txBody>
      </p:sp>
    </p:spTree>
    <p:extLst>
      <p:ext uri="{BB962C8B-B14F-4D97-AF65-F5344CB8AC3E}">
        <p14:creationId xmlns:p14="http://schemas.microsoft.com/office/powerpoint/2010/main" val="3857528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chart" Target="../charts/chart23.xml"/><Relationship Id="rId4" Type="http://schemas.openxmlformats.org/officeDocument/2006/relationships/chart" Target="../charts/chart22.xml"/></Relationships>
</file>

<file path=ppt/slides/_rels/slide11.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chart" Target="../charts/chart26.xml"/><Relationship Id="rId4" Type="http://schemas.openxmlformats.org/officeDocument/2006/relationships/chart" Target="../charts/chart25.xml"/></Relationships>
</file>

<file path=ppt/slides/_rels/slide12.xml.rels><?xml version="1.0" encoding="UTF-8" standalone="yes"?>
<Relationships xmlns="http://schemas.openxmlformats.org/package/2006/relationships"><Relationship Id="rId3" Type="http://schemas.openxmlformats.org/officeDocument/2006/relationships/hyperlink" Target="http://www.ons.gov.uk/ons/rel/subnational-labour/regional-labour-market-statistics/june-2013/index.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www.ons.gov.uk/ons/rel/regional-trends/regional-economic-analysis/changes-in-real-earnings-in-the-uk-and-london--2002-to-2012/art-changes-in-real-earnings-in-the-uk-and-london--2002-to-2012.html" TargetMode="External"/><Relationship Id="rId5" Type="http://schemas.openxmlformats.org/officeDocument/2006/relationships/hyperlink" Target="http://www.scotland.gov.uk/Topics/Statistics/Browse/Labour-Market/AnalyticalPapers" TargetMode="External"/><Relationship Id="rId4" Type="http://schemas.openxmlformats.org/officeDocument/2006/relationships/hyperlink" Target="http://www.scotland.gov.uk/Topics/Statistics/Browse/Labour-Market/Publications"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6.emf"/><Relationship Id="rId13" Type="http://schemas.openxmlformats.org/officeDocument/2006/relationships/image" Target="../media/image11.emf"/><Relationship Id="rId18" Type="http://schemas.openxmlformats.org/officeDocument/2006/relationships/image" Target="../media/image16.emf"/><Relationship Id="rId3" Type="http://schemas.openxmlformats.org/officeDocument/2006/relationships/image" Target="../media/image1.emf"/><Relationship Id="rId7" Type="http://schemas.openxmlformats.org/officeDocument/2006/relationships/image" Target="../media/image5.emf"/><Relationship Id="rId12" Type="http://schemas.openxmlformats.org/officeDocument/2006/relationships/image" Target="../media/image10.emf"/><Relationship Id="rId17" Type="http://schemas.openxmlformats.org/officeDocument/2006/relationships/image" Target="../media/image15.emf"/><Relationship Id="rId2" Type="http://schemas.openxmlformats.org/officeDocument/2006/relationships/notesSlide" Target="../notesSlides/notesSlide1.xml"/><Relationship Id="rId16" Type="http://schemas.openxmlformats.org/officeDocument/2006/relationships/image" Target="../media/image14.emf"/><Relationship Id="rId1" Type="http://schemas.openxmlformats.org/officeDocument/2006/relationships/slideLayout" Target="../slideLayouts/slideLayout1.xml"/><Relationship Id="rId6" Type="http://schemas.openxmlformats.org/officeDocument/2006/relationships/image" Target="../media/image4.emf"/><Relationship Id="rId11" Type="http://schemas.openxmlformats.org/officeDocument/2006/relationships/image" Target="../media/image9.emf"/><Relationship Id="rId5" Type="http://schemas.openxmlformats.org/officeDocument/2006/relationships/image" Target="../media/image3.emf"/><Relationship Id="rId15" Type="http://schemas.openxmlformats.org/officeDocument/2006/relationships/image" Target="../media/image13.emf"/><Relationship Id="rId10" Type="http://schemas.openxmlformats.org/officeDocument/2006/relationships/image" Target="../media/image8.emf"/><Relationship Id="rId4" Type="http://schemas.openxmlformats.org/officeDocument/2006/relationships/image" Target="../media/image2.emf"/><Relationship Id="rId9" Type="http://schemas.openxmlformats.org/officeDocument/2006/relationships/image" Target="../media/image7.emf"/><Relationship Id="rId14" Type="http://schemas.openxmlformats.org/officeDocument/2006/relationships/image" Target="../media/image12.emf"/></Relationships>
</file>

<file path=ppt/slides/_rels/slide3.xml.rels><?xml version="1.0" encoding="UTF-8" standalone="yes"?>
<Relationships xmlns="http://schemas.openxmlformats.org/package/2006/relationships"><Relationship Id="rId3" Type="http://schemas.openxmlformats.org/officeDocument/2006/relationships/image" Target="../media/image17.emf"/><Relationship Id="rId7"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20.emf"/><Relationship Id="rId5" Type="http://schemas.openxmlformats.org/officeDocument/2006/relationships/image" Target="../media/image19.emf"/><Relationship Id="rId4" Type="http://schemas.openxmlformats.org/officeDocument/2006/relationships/image" Target="../media/image18.emf"/></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image" Target="../media/image21.emf"/></Relationships>
</file>

<file path=ppt/slides/_rels/slide5.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image" Target="../media/image22.png"/><Relationship Id="rId7" Type="http://schemas.openxmlformats.org/officeDocument/2006/relationships/chart" Target="../charts/chart6.xml"/><Relationship Id="rId2" Type="http://schemas.openxmlformats.org/officeDocument/2006/relationships/chart" Target="../charts/chart4.xml"/><Relationship Id="rId1" Type="http://schemas.openxmlformats.org/officeDocument/2006/relationships/slideLayout" Target="../slideLayouts/slideLayout7.xml"/><Relationship Id="rId6" Type="http://schemas.openxmlformats.org/officeDocument/2006/relationships/image" Target="../media/image24.png"/><Relationship Id="rId5" Type="http://schemas.openxmlformats.org/officeDocument/2006/relationships/chart" Target="../charts/chart5.xml"/><Relationship Id="rId4" Type="http://schemas.openxmlformats.org/officeDocument/2006/relationships/image" Target="../media/image23.png"/><Relationship Id="rId9" Type="http://schemas.openxmlformats.org/officeDocument/2006/relationships/chart" Target="../charts/char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chart" Target="../charts/chart9.xml"/><Relationship Id="rId7" Type="http://schemas.openxmlformats.org/officeDocument/2006/relationships/chart" Target="../charts/chart1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2.png"/><Relationship Id="rId4" Type="http://schemas.openxmlformats.org/officeDocument/2006/relationships/chart" Target="../charts/chart10.xml"/><Relationship Id="rId9" Type="http://schemas.openxmlformats.org/officeDocument/2006/relationships/chart" Target="../charts/chart12.xml"/></Relationships>
</file>

<file path=ppt/slides/_rels/slide8.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chart" Target="../charts/chart13.xml"/><Relationship Id="rId7" Type="http://schemas.openxmlformats.org/officeDocument/2006/relationships/image" Target="../media/image2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chart" Target="../charts/chart16.xml"/><Relationship Id="rId11" Type="http://schemas.openxmlformats.org/officeDocument/2006/relationships/chart" Target="../charts/chart19.xml"/><Relationship Id="rId5" Type="http://schemas.openxmlformats.org/officeDocument/2006/relationships/chart" Target="../charts/chart15.xml"/><Relationship Id="rId10" Type="http://schemas.openxmlformats.org/officeDocument/2006/relationships/chart" Target="../charts/chart18.xml"/><Relationship Id="rId4" Type="http://schemas.openxmlformats.org/officeDocument/2006/relationships/chart" Target="../charts/chart14.xml"/><Relationship Id="rId9" Type="http://schemas.openxmlformats.org/officeDocument/2006/relationships/chart" Target="../charts/chart17.xml"/></Relationships>
</file>

<file path=ppt/slides/_rels/slide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chart" Target="../charts/char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93204" y="565824"/>
            <a:ext cx="8229600" cy="1143000"/>
          </a:xfrm>
        </p:spPr>
        <p:txBody>
          <a:bodyPr>
            <a:normAutofit/>
          </a:bodyPr>
          <a:lstStyle/>
          <a:p>
            <a:r>
              <a:rPr lang="en-GB" sz="1600" dirty="0" smtClean="0">
                <a:solidFill>
                  <a:schemeClr val="accent1"/>
                </a:solidFill>
              </a:rPr>
              <a:t>STUC – SG Biannual – June 2013</a:t>
            </a:r>
            <a:endParaRPr lang="en-GB" sz="1600" dirty="0">
              <a:solidFill>
                <a:schemeClr val="accent1"/>
              </a:solidFill>
            </a:endParaRPr>
          </a:p>
        </p:txBody>
      </p:sp>
      <p:graphicFrame>
        <p:nvGraphicFramePr>
          <p:cNvPr id="12" name="Content Placeholder 11"/>
          <p:cNvGraphicFramePr>
            <a:graphicFrameLocks noGrp="1"/>
          </p:cNvGraphicFramePr>
          <p:nvPr>
            <p:ph sz="half" idx="1"/>
            <p:extLst>
              <p:ext uri="{D42A27DB-BD31-4B8C-83A1-F6EECF244321}">
                <p14:modId xmlns:p14="http://schemas.microsoft.com/office/powerpoint/2010/main" val="4225361712"/>
              </p:ext>
            </p:extLst>
          </p:nvPr>
        </p:nvGraphicFramePr>
        <p:xfrm>
          <a:off x="179512" y="1268760"/>
          <a:ext cx="8712968"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323528" y="188640"/>
            <a:ext cx="856895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smtClean="0"/>
              <a:t>Labour Market Trends </a:t>
            </a:r>
          </a:p>
        </p:txBody>
      </p:sp>
      <p:sp>
        <p:nvSpPr>
          <p:cNvPr id="13" name="Footer Placeholder 12"/>
          <p:cNvSpPr>
            <a:spLocks noGrp="1"/>
          </p:cNvSpPr>
          <p:nvPr>
            <p:ph type="ftr" sz="quarter" idx="11"/>
          </p:nvPr>
        </p:nvSpPr>
        <p:spPr>
          <a:xfrm>
            <a:off x="539552" y="6356350"/>
            <a:ext cx="7920880" cy="365125"/>
          </a:xfrm>
        </p:spPr>
        <p:txBody>
          <a:bodyPr/>
          <a:lstStyle/>
          <a:p>
            <a:r>
              <a:rPr lang="en-GB" i="1" dirty="0" smtClean="0">
                <a:solidFill>
                  <a:schemeClr val="tx2">
                    <a:lumMod val="60000"/>
                    <a:lumOff val="40000"/>
                  </a:schemeClr>
                </a:solidFill>
              </a:rPr>
              <a:t>Produced jointly by Scottish Government and STUC</a:t>
            </a:r>
            <a:endParaRPr lang="en-GB" i="1" dirty="0">
              <a:solidFill>
                <a:schemeClr val="tx2">
                  <a:lumMod val="60000"/>
                  <a:lumOff val="40000"/>
                </a:schemeClr>
              </a:solidFill>
            </a:endParaRPr>
          </a:p>
        </p:txBody>
      </p:sp>
    </p:spTree>
    <p:extLst>
      <p:ext uri="{BB962C8B-B14F-4D97-AF65-F5344CB8AC3E}">
        <p14:creationId xmlns:p14="http://schemas.microsoft.com/office/powerpoint/2010/main" val="1230205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17631" y="952347"/>
            <a:ext cx="8934997" cy="276468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sz="1050" b="1" dirty="0" smtClean="0">
              <a:solidFill>
                <a:schemeClr val="accent1">
                  <a:lumMod val="75000"/>
                </a:schemeClr>
              </a:solidFill>
            </a:endParaRPr>
          </a:p>
          <a:p>
            <a:endParaRPr lang="en-GB" sz="105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p:txBody>
      </p:sp>
      <p:sp>
        <p:nvSpPr>
          <p:cNvPr id="11" name="Rectangle 10"/>
          <p:cNvSpPr/>
          <p:nvPr/>
        </p:nvSpPr>
        <p:spPr>
          <a:xfrm>
            <a:off x="117631" y="3717032"/>
            <a:ext cx="4310353" cy="27343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sz="1050" b="1" dirty="0" smtClean="0">
              <a:solidFill>
                <a:schemeClr val="accent1">
                  <a:lumMod val="75000"/>
                </a:schemeClr>
              </a:solidFill>
            </a:endParaRPr>
          </a:p>
          <a:p>
            <a:endParaRPr lang="en-GB" sz="105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p:txBody>
      </p:sp>
      <p:sp>
        <p:nvSpPr>
          <p:cNvPr id="9" name="Rectangle 8"/>
          <p:cNvSpPr/>
          <p:nvPr/>
        </p:nvSpPr>
        <p:spPr>
          <a:xfrm>
            <a:off x="117631" y="76068"/>
            <a:ext cx="892899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Labour Market Trends</a:t>
            </a:r>
          </a:p>
          <a:p>
            <a:pPr algn="ctr"/>
            <a:r>
              <a:rPr lang="en-GB" sz="1600" b="1" dirty="0" smtClean="0"/>
              <a:t>Real Earnings</a:t>
            </a:r>
          </a:p>
        </p:txBody>
      </p:sp>
      <p:sp>
        <p:nvSpPr>
          <p:cNvPr id="45" name="Rectangle 44"/>
          <p:cNvSpPr/>
          <p:nvPr/>
        </p:nvSpPr>
        <p:spPr>
          <a:xfrm>
            <a:off x="123636" y="6524090"/>
            <a:ext cx="8922987" cy="1889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200" i="1" dirty="0"/>
          </a:p>
        </p:txBody>
      </p:sp>
      <p:sp>
        <p:nvSpPr>
          <p:cNvPr id="20" name="Rectangle 19"/>
          <p:cNvSpPr/>
          <p:nvPr/>
        </p:nvSpPr>
        <p:spPr>
          <a:xfrm>
            <a:off x="4427984" y="3717032"/>
            <a:ext cx="4624645" cy="273434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sz="1050" b="1" dirty="0" smtClean="0">
              <a:solidFill>
                <a:schemeClr val="accent1">
                  <a:lumMod val="75000"/>
                </a:schemeClr>
              </a:solidFill>
            </a:endParaRPr>
          </a:p>
          <a:p>
            <a:endParaRPr lang="en-GB" sz="105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p:txBody>
      </p:sp>
      <p:sp>
        <p:nvSpPr>
          <p:cNvPr id="21" name="TextBox 20"/>
          <p:cNvSpPr txBox="1"/>
          <p:nvPr/>
        </p:nvSpPr>
        <p:spPr>
          <a:xfrm>
            <a:off x="149955" y="6265887"/>
            <a:ext cx="2640466" cy="215444"/>
          </a:xfrm>
          <a:prstGeom prst="rect">
            <a:avLst/>
          </a:prstGeom>
          <a:noFill/>
        </p:spPr>
        <p:txBody>
          <a:bodyPr wrap="none" rtlCol="0">
            <a:spAutoFit/>
          </a:bodyPr>
          <a:lstStyle/>
          <a:p>
            <a:r>
              <a:rPr lang="en-GB" sz="800" i="1" dirty="0" smtClean="0"/>
              <a:t>Note: Arrow shows change 2009 -2012 in percentage points</a:t>
            </a:r>
            <a:endParaRPr lang="en-GB" sz="800" i="1" dirty="0"/>
          </a:p>
        </p:txBody>
      </p:sp>
      <p:sp>
        <p:nvSpPr>
          <p:cNvPr id="22" name="TextBox 21"/>
          <p:cNvSpPr txBox="1"/>
          <p:nvPr/>
        </p:nvSpPr>
        <p:spPr>
          <a:xfrm>
            <a:off x="4546731" y="6142777"/>
            <a:ext cx="4379013" cy="338554"/>
          </a:xfrm>
          <a:prstGeom prst="rect">
            <a:avLst/>
          </a:prstGeom>
          <a:noFill/>
        </p:spPr>
        <p:txBody>
          <a:bodyPr wrap="square" rtlCol="0">
            <a:spAutoFit/>
          </a:bodyPr>
          <a:lstStyle/>
          <a:p>
            <a:r>
              <a:rPr lang="en-GB" sz="800" i="1" dirty="0" smtClean="0"/>
              <a:t>Notes: Current Living wage is £7.45, in  April 2012 and 2011 the living wage was £7.20. The analysis shown here is based on nominal earnings.  </a:t>
            </a:r>
            <a:endParaRPr lang="en-GB" sz="800" i="1" dirty="0"/>
          </a:p>
        </p:txBody>
      </p:sp>
      <p:graphicFrame>
        <p:nvGraphicFramePr>
          <p:cNvPr id="15" name="Chart 14"/>
          <p:cNvGraphicFramePr>
            <a:graphicFrameLocks/>
          </p:cNvGraphicFramePr>
          <p:nvPr>
            <p:extLst>
              <p:ext uri="{D42A27DB-BD31-4B8C-83A1-F6EECF244321}">
                <p14:modId xmlns:p14="http://schemas.microsoft.com/office/powerpoint/2010/main" val="2171454463"/>
              </p:ext>
            </p:extLst>
          </p:nvPr>
        </p:nvGraphicFramePr>
        <p:xfrm>
          <a:off x="4283967" y="1254900"/>
          <a:ext cx="4762655" cy="2432312"/>
        </p:xfrm>
        <a:graphic>
          <a:graphicData uri="http://schemas.openxmlformats.org/drawingml/2006/chart">
            <c:chart xmlns:c="http://schemas.openxmlformats.org/drawingml/2006/chart" xmlns:r="http://schemas.openxmlformats.org/officeDocument/2006/relationships" r:id="rId3"/>
          </a:graphicData>
        </a:graphic>
      </p:graphicFrame>
      <p:sp>
        <p:nvSpPr>
          <p:cNvPr id="17" name="TextBox 99"/>
          <p:cNvSpPr txBox="1"/>
          <p:nvPr/>
        </p:nvSpPr>
        <p:spPr>
          <a:xfrm>
            <a:off x="5920665" y="1484784"/>
            <a:ext cx="1210430" cy="945118"/>
          </a:xfrm>
          <a:prstGeom prst="roundRect">
            <a:avLst>
              <a:gd name="adj" fmla="val 15293"/>
            </a:avLst>
          </a:prstGeom>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solidFill>
                  <a:schemeClr val="accent1">
                    <a:lumMod val="75000"/>
                  </a:schemeClr>
                </a:solidFill>
              </a:rPr>
              <a:t>Fall in average hourly earnings of employees in real terms, 2009-2012 (%)</a:t>
            </a:r>
          </a:p>
        </p:txBody>
      </p:sp>
      <p:graphicFrame>
        <p:nvGraphicFramePr>
          <p:cNvPr id="24" name="Chart 23"/>
          <p:cNvGraphicFramePr>
            <a:graphicFrameLocks/>
          </p:cNvGraphicFramePr>
          <p:nvPr>
            <p:extLst>
              <p:ext uri="{D42A27DB-BD31-4B8C-83A1-F6EECF244321}">
                <p14:modId xmlns:p14="http://schemas.microsoft.com/office/powerpoint/2010/main" val="4010929254"/>
              </p:ext>
            </p:extLst>
          </p:nvPr>
        </p:nvGraphicFramePr>
        <p:xfrm>
          <a:off x="149955" y="1052736"/>
          <a:ext cx="4062005" cy="2520280"/>
        </p:xfrm>
        <a:graphic>
          <a:graphicData uri="http://schemas.openxmlformats.org/drawingml/2006/chart">
            <c:chart xmlns:c="http://schemas.openxmlformats.org/drawingml/2006/chart" xmlns:r="http://schemas.openxmlformats.org/officeDocument/2006/relationships" r:id="rId4"/>
          </a:graphicData>
        </a:graphic>
      </p:graphicFrame>
      <p:sp>
        <p:nvSpPr>
          <p:cNvPr id="3" name="Rectangle 2"/>
          <p:cNvSpPr/>
          <p:nvPr/>
        </p:nvSpPr>
        <p:spPr>
          <a:xfrm>
            <a:off x="193695" y="944994"/>
            <a:ext cx="8303287" cy="369332"/>
          </a:xfrm>
          <a:prstGeom prst="rect">
            <a:avLst/>
          </a:prstGeom>
        </p:spPr>
        <p:txBody>
          <a:bodyPr wrap="square">
            <a:spAutoFit/>
          </a:bodyPr>
          <a:lstStyle/>
          <a:p>
            <a:r>
              <a:rPr lang="en-GB" b="1" dirty="0">
                <a:solidFill>
                  <a:schemeClr val="accent1">
                    <a:lumMod val="75000"/>
                  </a:schemeClr>
                </a:solidFill>
              </a:rPr>
              <a:t>Real median hourly earnings </a:t>
            </a:r>
            <a:r>
              <a:rPr lang="en-GB" b="1" dirty="0" smtClean="0">
                <a:solidFill>
                  <a:schemeClr val="accent1">
                    <a:lumMod val="75000"/>
                  </a:schemeClr>
                </a:solidFill>
              </a:rPr>
              <a:t>excluding overtime, 2012 constant prices</a:t>
            </a:r>
            <a:endParaRPr lang="en-GB" b="1" dirty="0">
              <a:solidFill>
                <a:schemeClr val="accent1">
                  <a:lumMod val="75000"/>
                </a:schemeClr>
              </a:solidFill>
            </a:endParaRPr>
          </a:p>
        </p:txBody>
      </p:sp>
      <p:sp>
        <p:nvSpPr>
          <p:cNvPr id="26" name="Rounded Rectangular Callout 25"/>
          <p:cNvSpPr/>
          <p:nvPr/>
        </p:nvSpPr>
        <p:spPr>
          <a:xfrm>
            <a:off x="2790421" y="3609021"/>
            <a:ext cx="1493547" cy="828091"/>
          </a:xfrm>
          <a:prstGeom prst="wedgeRoundRectCallout">
            <a:avLst>
              <a:gd name="adj1" fmla="val -23227"/>
              <a:gd name="adj2" fmla="val 74921"/>
              <a:gd name="adj3" fmla="val 16667"/>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bg1"/>
                </a:solidFill>
              </a:rPr>
              <a:t>Part-time earnings decreased by more than </a:t>
            </a:r>
            <a:r>
              <a:rPr lang="en-GB" sz="1200" b="1" dirty="0" smtClean="0">
                <a:solidFill>
                  <a:schemeClr val="bg1"/>
                </a:solidFill>
              </a:rPr>
              <a:t>£1.00/hour</a:t>
            </a:r>
            <a:r>
              <a:rPr lang="en-GB" sz="1000" dirty="0" smtClean="0">
                <a:solidFill>
                  <a:schemeClr val="bg1"/>
                </a:solidFill>
              </a:rPr>
              <a:t> for men and women</a:t>
            </a:r>
            <a:endParaRPr lang="en-GB" sz="1000" dirty="0">
              <a:solidFill>
                <a:schemeClr val="bg1"/>
              </a:solidFill>
            </a:endParaRPr>
          </a:p>
        </p:txBody>
      </p:sp>
      <p:sp>
        <p:nvSpPr>
          <p:cNvPr id="28" name="Rounded Rectangle 27"/>
          <p:cNvSpPr/>
          <p:nvPr/>
        </p:nvSpPr>
        <p:spPr>
          <a:xfrm>
            <a:off x="4536513" y="3791171"/>
            <a:ext cx="4418026" cy="72008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solidFill>
                  <a:schemeClr val="accent1">
                    <a:lumMod val="75000"/>
                  </a:schemeClr>
                </a:solidFill>
              </a:rPr>
              <a:t>18%</a:t>
            </a:r>
            <a:r>
              <a:rPr lang="en-GB" b="1" dirty="0" smtClean="0">
                <a:solidFill>
                  <a:schemeClr val="accent1">
                    <a:lumMod val="75000"/>
                  </a:schemeClr>
                </a:solidFill>
              </a:rPr>
              <a:t> </a:t>
            </a:r>
            <a:r>
              <a:rPr lang="en-GB" sz="1400" b="1" dirty="0" smtClean="0">
                <a:solidFill>
                  <a:schemeClr val="accent1">
                    <a:lumMod val="75000"/>
                  </a:schemeClr>
                </a:solidFill>
              </a:rPr>
              <a:t>Of employees earn less than </a:t>
            </a:r>
            <a:r>
              <a:rPr lang="en-GB" sz="1400" b="1" u="sng" dirty="0" smtClean="0">
                <a:solidFill>
                  <a:schemeClr val="accent1">
                    <a:lumMod val="75000"/>
                  </a:schemeClr>
                </a:solidFill>
              </a:rPr>
              <a:t>living wage </a:t>
            </a:r>
            <a:r>
              <a:rPr lang="en-GB" sz="1400" b="1" dirty="0" smtClean="0">
                <a:solidFill>
                  <a:schemeClr val="accent1">
                    <a:lumMod val="75000"/>
                  </a:schemeClr>
                </a:solidFill>
              </a:rPr>
              <a:t>in Scotland. This equates to </a:t>
            </a:r>
            <a:r>
              <a:rPr lang="en-GB" sz="2000" b="1" dirty="0" smtClean="0">
                <a:solidFill>
                  <a:schemeClr val="accent1">
                    <a:lumMod val="75000"/>
                  </a:schemeClr>
                </a:solidFill>
              </a:rPr>
              <a:t>418,000 employees</a:t>
            </a:r>
          </a:p>
        </p:txBody>
      </p:sp>
      <p:sp>
        <p:nvSpPr>
          <p:cNvPr id="29" name="Rounded Rectangle 28"/>
          <p:cNvSpPr/>
          <p:nvPr/>
        </p:nvSpPr>
        <p:spPr>
          <a:xfrm>
            <a:off x="4546731" y="4657463"/>
            <a:ext cx="1698978" cy="426741"/>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dirty="0" smtClean="0">
                <a:solidFill>
                  <a:schemeClr val="accent1">
                    <a:lumMod val="75000"/>
                  </a:schemeClr>
                </a:solidFill>
              </a:rPr>
              <a:t>36% </a:t>
            </a:r>
            <a:r>
              <a:rPr lang="en-GB" sz="1200" b="1" dirty="0" smtClean="0">
                <a:solidFill>
                  <a:schemeClr val="accent1">
                    <a:lumMod val="75000"/>
                  </a:schemeClr>
                </a:solidFill>
              </a:rPr>
              <a:t>are aged 16-24</a:t>
            </a:r>
            <a:endParaRPr lang="en-GB" sz="1200" b="1" dirty="0">
              <a:solidFill>
                <a:schemeClr val="accent1">
                  <a:lumMod val="75000"/>
                </a:schemeClr>
              </a:solidFill>
            </a:endParaRPr>
          </a:p>
        </p:txBody>
      </p:sp>
      <p:sp>
        <p:nvSpPr>
          <p:cNvPr id="30" name="Rounded Rectangle 29"/>
          <p:cNvSpPr/>
          <p:nvPr/>
        </p:nvSpPr>
        <p:spPr>
          <a:xfrm>
            <a:off x="7380311" y="5203555"/>
            <a:ext cx="1545433" cy="359412"/>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accent1">
                    <a:lumMod val="75000"/>
                  </a:schemeClr>
                </a:solidFill>
              </a:rPr>
              <a:t>64% </a:t>
            </a:r>
            <a:r>
              <a:rPr lang="en-GB" sz="1200" b="1" dirty="0">
                <a:solidFill>
                  <a:schemeClr val="accent1">
                    <a:lumMod val="75000"/>
                  </a:schemeClr>
                </a:solidFill>
              </a:rPr>
              <a:t>are women</a:t>
            </a:r>
          </a:p>
        </p:txBody>
      </p:sp>
      <p:sp>
        <p:nvSpPr>
          <p:cNvPr id="31" name="Rounded Rectangle 30"/>
          <p:cNvSpPr/>
          <p:nvPr/>
        </p:nvSpPr>
        <p:spPr>
          <a:xfrm>
            <a:off x="4546731" y="5203555"/>
            <a:ext cx="2761573" cy="393076"/>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accent1">
                    <a:lumMod val="75000"/>
                  </a:schemeClr>
                </a:solidFill>
              </a:rPr>
              <a:t>40% </a:t>
            </a:r>
            <a:r>
              <a:rPr lang="en-GB" sz="1200" b="1" dirty="0">
                <a:solidFill>
                  <a:schemeClr val="accent1">
                    <a:lumMod val="75000"/>
                  </a:schemeClr>
                </a:solidFill>
              </a:rPr>
              <a:t>are women working part-time</a:t>
            </a:r>
          </a:p>
        </p:txBody>
      </p:sp>
      <p:sp>
        <p:nvSpPr>
          <p:cNvPr id="5" name="TextBox 4"/>
          <p:cNvSpPr txBox="1"/>
          <p:nvPr/>
        </p:nvSpPr>
        <p:spPr>
          <a:xfrm>
            <a:off x="142770" y="6524090"/>
            <a:ext cx="6102939" cy="246221"/>
          </a:xfrm>
          <a:prstGeom prst="rect">
            <a:avLst/>
          </a:prstGeom>
          <a:noFill/>
        </p:spPr>
        <p:txBody>
          <a:bodyPr wrap="square" rtlCol="0">
            <a:spAutoFit/>
          </a:bodyPr>
          <a:lstStyle/>
          <a:p>
            <a:r>
              <a:rPr lang="en-GB" sz="1000" i="1" dirty="0" smtClean="0">
                <a:solidFill>
                  <a:schemeClr val="bg1"/>
                </a:solidFill>
              </a:rPr>
              <a:t>Source: ASHE 2012, ONS</a:t>
            </a:r>
            <a:endParaRPr lang="en-GB" sz="1000" i="1" dirty="0">
              <a:solidFill>
                <a:schemeClr val="bg1"/>
              </a:solidFill>
            </a:endParaRPr>
          </a:p>
        </p:txBody>
      </p:sp>
      <p:sp>
        <p:nvSpPr>
          <p:cNvPr id="32" name="Rounded Rectangle 31"/>
          <p:cNvSpPr/>
          <p:nvPr/>
        </p:nvSpPr>
        <p:spPr>
          <a:xfrm>
            <a:off x="6387857" y="4657463"/>
            <a:ext cx="2566681" cy="421587"/>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smtClean="0">
              <a:solidFill>
                <a:schemeClr val="accent1">
                  <a:lumMod val="75000"/>
                </a:schemeClr>
              </a:solidFill>
            </a:endParaRPr>
          </a:p>
          <a:p>
            <a:pPr algn="ctr"/>
            <a:r>
              <a:rPr lang="en-GB" b="1" dirty="0" smtClean="0">
                <a:solidFill>
                  <a:schemeClr val="accent1">
                    <a:lumMod val="75000"/>
                  </a:schemeClr>
                </a:solidFill>
              </a:rPr>
              <a:t>93% </a:t>
            </a:r>
            <a:r>
              <a:rPr lang="en-GB" sz="1100" b="1" dirty="0">
                <a:solidFill>
                  <a:schemeClr val="accent1">
                    <a:lumMod val="75000"/>
                  </a:schemeClr>
                </a:solidFill>
              </a:rPr>
              <a:t>are working in the private sector</a:t>
            </a:r>
          </a:p>
          <a:p>
            <a:pPr algn="ctr"/>
            <a:endParaRPr lang="en-GB" sz="1200" b="1" dirty="0">
              <a:solidFill>
                <a:schemeClr val="accent1">
                  <a:lumMod val="75000"/>
                </a:schemeClr>
              </a:solidFill>
            </a:endParaRPr>
          </a:p>
        </p:txBody>
      </p:sp>
      <p:sp>
        <p:nvSpPr>
          <p:cNvPr id="34" name="Rounded Rectangle 33"/>
          <p:cNvSpPr/>
          <p:nvPr/>
        </p:nvSpPr>
        <p:spPr>
          <a:xfrm>
            <a:off x="4546731" y="5648535"/>
            <a:ext cx="4418026" cy="516769"/>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smtClean="0">
                <a:solidFill>
                  <a:schemeClr val="accent1">
                    <a:lumMod val="75000"/>
                  </a:schemeClr>
                </a:solidFill>
              </a:rPr>
              <a:t>The number of people earning below the living wage in Scotland decreased by 23,000 over the year.</a:t>
            </a:r>
          </a:p>
        </p:txBody>
      </p:sp>
      <p:graphicFrame>
        <p:nvGraphicFramePr>
          <p:cNvPr id="35" name="Chart 34"/>
          <p:cNvGraphicFramePr>
            <a:graphicFrameLocks/>
          </p:cNvGraphicFramePr>
          <p:nvPr>
            <p:extLst>
              <p:ext uri="{D42A27DB-BD31-4B8C-83A1-F6EECF244321}">
                <p14:modId xmlns:p14="http://schemas.microsoft.com/office/powerpoint/2010/main" val="2614407881"/>
              </p:ext>
            </p:extLst>
          </p:nvPr>
        </p:nvGraphicFramePr>
        <p:xfrm>
          <a:off x="193695" y="3919637"/>
          <a:ext cx="4124000" cy="2360136"/>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5138451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17631" y="952347"/>
            <a:ext cx="8934997" cy="276468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sz="1050" b="1" dirty="0" smtClean="0">
              <a:solidFill>
                <a:schemeClr val="accent1">
                  <a:lumMod val="75000"/>
                </a:schemeClr>
              </a:solidFill>
            </a:endParaRPr>
          </a:p>
          <a:p>
            <a:endParaRPr lang="en-GB" sz="105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p:txBody>
      </p:sp>
      <p:sp>
        <p:nvSpPr>
          <p:cNvPr id="11" name="Rectangle 10"/>
          <p:cNvSpPr/>
          <p:nvPr/>
        </p:nvSpPr>
        <p:spPr>
          <a:xfrm>
            <a:off x="117631" y="3717032"/>
            <a:ext cx="4310353" cy="27343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sz="1050" b="1" dirty="0" smtClean="0">
              <a:solidFill>
                <a:schemeClr val="accent1">
                  <a:lumMod val="75000"/>
                </a:schemeClr>
              </a:solidFill>
            </a:endParaRPr>
          </a:p>
          <a:p>
            <a:endParaRPr lang="en-GB" sz="105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p:txBody>
      </p:sp>
      <p:sp>
        <p:nvSpPr>
          <p:cNvPr id="9" name="Rectangle 8"/>
          <p:cNvSpPr/>
          <p:nvPr/>
        </p:nvSpPr>
        <p:spPr>
          <a:xfrm>
            <a:off x="117631" y="76068"/>
            <a:ext cx="892899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Labour Market Trends</a:t>
            </a:r>
          </a:p>
          <a:p>
            <a:pPr algn="ctr"/>
            <a:r>
              <a:rPr lang="en-GB" sz="1600" b="1" dirty="0" smtClean="0"/>
              <a:t>Real Earnings</a:t>
            </a:r>
          </a:p>
        </p:txBody>
      </p:sp>
      <p:sp>
        <p:nvSpPr>
          <p:cNvPr id="45" name="Rectangle 44"/>
          <p:cNvSpPr/>
          <p:nvPr/>
        </p:nvSpPr>
        <p:spPr>
          <a:xfrm>
            <a:off x="123636" y="6524090"/>
            <a:ext cx="8922987" cy="1889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200" i="1" dirty="0"/>
          </a:p>
        </p:txBody>
      </p:sp>
      <p:sp>
        <p:nvSpPr>
          <p:cNvPr id="20" name="Rectangle 19"/>
          <p:cNvSpPr/>
          <p:nvPr/>
        </p:nvSpPr>
        <p:spPr>
          <a:xfrm>
            <a:off x="4427984" y="3717032"/>
            <a:ext cx="4624645" cy="273434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sz="1050" b="1" dirty="0" smtClean="0">
              <a:solidFill>
                <a:schemeClr val="accent1">
                  <a:lumMod val="75000"/>
                </a:schemeClr>
              </a:solidFill>
            </a:endParaRPr>
          </a:p>
          <a:p>
            <a:endParaRPr lang="en-GB" sz="105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p:txBody>
      </p:sp>
      <p:sp>
        <p:nvSpPr>
          <p:cNvPr id="21" name="TextBox 20"/>
          <p:cNvSpPr txBox="1"/>
          <p:nvPr/>
        </p:nvSpPr>
        <p:spPr>
          <a:xfrm>
            <a:off x="149955" y="6265887"/>
            <a:ext cx="2284600" cy="215444"/>
          </a:xfrm>
          <a:prstGeom prst="rect">
            <a:avLst/>
          </a:prstGeom>
          <a:noFill/>
        </p:spPr>
        <p:txBody>
          <a:bodyPr wrap="none" rtlCol="0">
            <a:spAutoFit/>
          </a:bodyPr>
          <a:lstStyle/>
          <a:p>
            <a:r>
              <a:rPr lang="en-GB" sz="800" i="1" dirty="0" smtClean="0"/>
              <a:t>Note: Arrow shows percentage change 2009 </a:t>
            </a:r>
            <a:r>
              <a:rPr lang="en-GB" sz="800" i="1" smtClean="0"/>
              <a:t>-2012</a:t>
            </a:r>
            <a:endParaRPr lang="en-GB" sz="800" i="1" dirty="0"/>
          </a:p>
        </p:txBody>
      </p:sp>
      <p:sp>
        <p:nvSpPr>
          <p:cNvPr id="22" name="TextBox 21"/>
          <p:cNvSpPr txBox="1"/>
          <p:nvPr/>
        </p:nvSpPr>
        <p:spPr>
          <a:xfrm>
            <a:off x="4546731" y="6142777"/>
            <a:ext cx="4379013" cy="338554"/>
          </a:xfrm>
          <a:prstGeom prst="rect">
            <a:avLst/>
          </a:prstGeom>
          <a:noFill/>
        </p:spPr>
        <p:txBody>
          <a:bodyPr wrap="square" rtlCol="0">
            <a:spAutoFit/>
          </a:bodyPr>
          <a:lstStyle/>
          <a:p>
            <a:r>
              <a:rPr lang="en-GB" sz="800" i="1" dirty="0" smtClean="0"/>
              <a:t>Notes: Current Living wage is £7.45, in  April 2012 and 2011 the living wage was £7.20. The analysis shown here is based on nominal earnings.  </a:t>
            </a:r>
            <a:endParaRPr lang="en-GB" sz="800" i="1" dirty="0"/>
          </a:p>
        </p:txBody>
      </p:sp>
      <p:graphicFrame>
        <p:nvGraphicFramePr>
          <p:cNvPr id="15" name="Chart 14"/>
          <p:cNvGraphicFramePr>
            <a:graphicFrameLocks/>
          </p:cNvGraphicFramePr>
          <p:nvPr>
            <p:extLst>
              <p:ext uri="{D42A27DB-BD31-4B8C-83A1-F6EECF244321}">
                <p14:modId xmlns:p14="http://schemas.microsoft.com/office/powerpoint/2010/main" val="3739862371"/>
              </p:ext>
            </p:extLst>
          </p:nvPr>
        </p:nvGraphicFramePr>
        <p:xfrm>
          <a:off x="4283967" y="1254900"/>
          <a:ext cx="4762655" cy="2432312"/>
        </p:xfrm>
        <a:graphic>
          <a:graphicData uri="http://schemas.openxmlformats.org/drawingml/2006/chart">
            <c:chart xmlns:c="http://schemas.openxmlformats.org/drawingml/2006/chart" xmlns:r="http://schemas.openxmlformats.org/officeDocument/2006/relationships" r:id="rId3"/>
          </a:graphicData>
        </a:graphic>
      </p:graphicFrame>
      <p:sp>
        <p:nvSpPr>
          <p:cNvPr id="17" name="TextBox 99"/>
          <p:cNvSpPr txBox="1"/>
          <p:nvPr/>
        </p:nvSpPr>
        <p:spPr>
          <a:xfrm>
            <a:off x="5920665" y="1484784"/>
            <a:ext cx="1210430" cy="945118"/>
          </a:xfrm>
          <a:prstGeom prst="roundRect">
            <a:avLst>
              <a:gd name="adj" fmla="val 15293"/>
            </a:avLst>
          </a:prstGeom>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solidFill>
                  <a:schemeClr val="accent1">
                    <a:lumMod val="75000"/>
                  </a:schemeClr>
                </a:solidFill>
              </a:rPr>
              <a:t>Fall in average hourly earnings of employees in real terms, 2009-2012 (%)</a:t>
            </a:r>
          </a:p>
        </p:txBody>
      </p:sp>
      <p:graphicFrame>
        <p:nvGraphicFramePr>
          <p:cNvPr id="24" name="Chart 23"/>
          <p:cNvGraphicFramePr>
            <a:graphicFrameLocks/>
          </p:cNvGraphicFramePr>
          <p:nvPr>
            <p:extLst>
              <p:ext uri="{D42A27DB-BD31-4B8C-83A1-F6EECF244321}">
                <p14:modId xmlns:p14="http://schemas.microsoft.com/office/powerpoint/2010/main" val="3389661261"/>
              </p:ext>
            </p:extLst>
          </p:nvPr>
        </p:nvGraphicFramePr>
        <p:xfrm>
          <a:off x="149955" y="1052736"/>
          <a:ext cx="4062005" cy="2520280"/>
        </p:xfrm>
        <a:graphic>
          <a:graphicData uri="http://schemas.openxmlformats.org/drawingml/2006/chart">
            <c:chart xmlns:c="http://schemas.openxmlformats.org/drawingml/2006/chart" xmlns:r="http://schemas.openxmlformats.org/officeDocument/2006/relationships" r:id="rId4"/>
          </a:graphicData>
        </a:graphic>
      </p:graphicFrame>
      <p:sp>
        <p:nvSpPr>
          <p:cNvPr id="3" name="Rectangle 2"/>
          <p:cNvSpPr/>
          <p:nvPr/>
        </p:nvSpPr>
        <p:spPr>
          <a:xfrm>
            <a:off x="193695" y="944994"/>
            <a:ext cx="8303287" cy="369332"/>
          </a:xfrm>
          <a:prstGeom prst="rect">
            <a:avLst/>
          </a:prstGeom>
        </p:spPr>
        <p:txBody>
          <a:bodyPr wrap="square">
            <a:spAutoFit/>
          </a:bodyPr>
          <a:lstStyle/>
          <a:p>
            <a:r>
              <a:rPr lang="en-GB" b="1" dirty="0">
                <a:solidFill>
                  <a:schemeClr val="accent1">
                    <a:lumMod val="75000"/>
                  </a:schemeClr>
                </a:solidFill>
              </a:rPr>
              <a:t>Real median hourly earnings </a:t>
            </a:r>
            <a:r>
              <a:rPr lang="en-GB" b="1" dirty="0" smtClean="0">
                <a:solidFill>
                  <a:schemeClr val="accent1">
                    <a:lumMod val="75000"/>
                  </a:schemeClr>
                </a:solidFill>
              </a:rPr>
              <a:t>excluding overtime, 2012 constant prices</a:t>
            </a:r>
            <a:endParaRPr lang="en-GB" b="1" dirty="0">
              <a:solidFill>
                <a:schemeClr val="accent1">
                  <a:lumMod val="75000"/>
                </a:schemeClr>
              </a:solidFill>
            </a:endParaRPr>
          </a:p>
        </p:txBody>
      </p:sp>
      <p:sp>
        <p:nvSpPr>
          <p:cNvPr id="26" name="Rounded Rectangular Callout 25"/>
          <p:cNvSpPr/>
          <p:nvPr/>
        </p:nvSpPr>
        <p:spPr>
          <a:xfrm>
            <a:off x="2790421" y="3609021"/>
            <a:ext cx="1493547" cy="828091"/>
          </a:xfrm>
          <a:prstGeom prst="wedgeRoundRectCallout">
            <a:avLst>
              <a:gd name="adj1" fmla="val -23227"/>
              <a:gd name="adj2" fmla="val 74921"/>
              <a:gd name="adj3" fmla="val 16667"/>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bg1"/>
                </a:solidFill>
              </a:rPr>
              <a:t>Part-time earnings decreased by more than </a:t>
            </a:r>
            <a:r>
              <a:rPr lang="en-GB" sz="1200" b="1" dirty="0" smtClean="0">
                <a:solidFill>
                  <a:schemeClr val="bg1"/>
                </a:solidFill>
              </a:rPr>
              <a:t>£1.00/hour</a:t>
            </a:r>
            <a:r>
              <a:rPr lang="en-GB" sz="1000" dirty="0" smtClean="0">
                <a:solidFill>
                  <a:schemeClr val="bg1"/>
                </a:solidFill>
              </a:rPr>
              <a:t> for men and women</a:t>
            </a:r>
            <a:endParaRPr lang="en-GB" sz="1000" dirty="0">
              <a:solidFill>
                <a:schemeClr val="bg1"/>
              </a:solidFill>
            </a:endParaRPr>
          </a:p>
        </p:txBody>
      </p:sp>
      <p:sp>
        <p:nvSpPr>
          <p:cNvPr id="28" name="Rounded Rectangle 27"/>
          <p:cNvSpPr/>
          <p:nvPr/>
        </p:nvSpPr>
        <p:spPr>
          <a:xfrm>
            <a:off x="4536513" y="3791171"/>
            <a:ext cx="4418026" cy="72008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solidFill>
                  <a:schemeClr val="accent1">
                    <a:lumMod val="75000"/>
                  </a:schemeClr>
                </a:solidFill>
              </a:rPr>
              <a:t>18%</a:t>
            </a:r>
            <a:r>
              <a:rPr lang="en-GB" b="1" dirty="0" smtClean="0">
                <a:solidFill>
                  <a:schemeClr val="accent1">
                    <a:lumMod val="75000"/>
                  </a:schemeClr>
                </a:solidFill>
              </a:rPr>
              <a:t> </a:t>
            </a:r>
            <a:r>
              <a:rPr lang="en-GB" sz="1400" b="1" dirty="0" smtClean="0">
                <a:solidFill>
                  <a:schemeClr val="accent1">
                    <a:lumMod val="75000"/>
                  </a:schemeClr>
                </a:solidFill>
              </a:rPr>
              <a:t>Of employees earn less than </a:t>
            </a:r>
            <a:r>
              <a:rPr lang="en-GB" sz="1400" b="1" u="sng" dirty="0" smtClean="0">
                <a:solidFill>
                  <a:schemeClr val="accent1">
                    <a:lumMod val="75000"/>
                  </a:schemeClr>
                </a:solidFill>
              </a:rPr>
              <a:t>living wage </a:t>
            </a:r>
            <a:r>
              <a:rPr lang="en-GB" sz="1400" b="1" dirty="0" smtClean="0">
                <a:solidFill>
                  <a:schemeClr val="accent1">
                    <a:lumMod val="75000"/>
                  </a:schemeClr>
                </a:solidFill>
              </a:rPr>
              <a:t>in Scotland. This equates to </a:t>
            </a:r>
            <a:r>
              <a:rPr lang="en-GB" sz="2000" b="1" dirty="0" smtClean="0">
                <a:solidFill>
                  <a:schemeClr val="accent1">
                    <a:lumMod val="75000"/>
                  </a:schemeClr>
                </a:solidFill>
              </a:rPr>
              <a:t>418,000 employees</a:t>
            </a:r>
          </a:p>
        </p:txBody>
      </p:sp>
      <p:sp>
        <p:nvSpPr>
          <p:cNvPr id="29" name="Rounded Rectangle 28"/>
          <p:cNvSpPr/>
          <p:nvPr/>
        </p:nvSpPr>
        <p:spPr>
          <a:xfrm>
            <a:off x="4546731" y="4657463"/>
            <a:ext cx="1698978" cy="426741"/>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dirty="0" smtClean="0">
                <a:solidFill>
                  <a:schemeClr val="accent1">
                    <a:lumMod val="75000"/>
                  </a:schemeClr>
                </a:solidFill>
              </a:rPr>
              <a:t>36% </a:t>
            </a:r>
            <a:r>
              <a:rPr lang="en-GB" sz="1200" b="1" dirty="0" smtClean="0">
                <a:solidFill>
                  <a:schemeClr val="accent1">
                    <a:lumMod val="75000"/>
                  </a:schemeClr>
                </a:solidFill>
              </a:rPr>
              <a:t>are aged 16-24</a:t>
            </a:r>
            <a:endParaRPr lang="en-GB" sz="1200" b="1" dirty="0">
              <a:solidFill>
                <a:schemeClr val="accent1">
                  <a:lumMod val="75000"/>
                </a:schemeClr>
              </a:solidFill>
            </a:endParaRPr>
          </a:p>
        </p:txBody>
      </p:sp>
      <p:sp>
        <p:nvSpPr>
          <p:cNvPr id="30" name="Rounded Rectangle 29"/>
          <p:cNvSpPr/>
          <p:nvPr/>
        </p:nvSpPr>
        <p:spPr>
          <a:xfrm>
            <a:off x="7380311" y="5203555"/>
            <a:ext cx="1545433" cy="359412"/>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accent1">
                    <a:lumMod val="75000"/>
                  </a:schemeClr>
                </a:solidFill>
              </a:rPr>
              <a:t>64% </a:t>
            </a:r>
            <a:r>
              <a:rPr lang="en-GB" sz="1200" b="1" dirty="0">
                <a:solidFill>
                  <a:schemeClr val="accent1">
                    <a:lumMod val="75000"/>
                  </a:schemeClr>
                </a:solidFill>
              </a:rPr>
              <a:t>are women</a:t>
            </a:r>
          </a:p>
        </p:txBody>
      </p:sp>
      <p:sp>
        <p:nvSpPr>
          <p:cNvPr id="31" name="Rounded Rectangle 30"/>
          <p:cNvSpPr/>
          <p:nvPr/>
        </p:nvSpPr>
        <p:spPr>
          <a:xfrm>
            <a:off x="4546731" y="5203555"/>
            <a:ext cx="2761573" cy="393076"/>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accent1">
                    <a:lumMod val="75000"/>
                  </a:schemeClr>
                </a:solidFill>
              </a:rPr>
              <a:t>40% </a:t>
            </a:r>
            <a:r>
              <a:rPr lang="en-GB" sz="1200" b="1" dirty="0">
                <a:solidFill>
                  <a:schemeClr val="accent1">
                    <a:lumMod val="75000"/>
                  </a:schemeClr>
                </a:solidFill>
              </a:rPr>
              <a:t>are women working part-time</a:t>
            </a:r>
          </a:p>
        </p:txBody>
      </p:sp>
      <p:sp>
        <p:nvSpPr>
          <p:cNvPr id="5" name="TextBox 4"/>
          <p:cNvSpPr txBox="1"/>
          <p:nvPr/>
        </p:nvSpPr>
        <p:spPr>
          <a:xfrm>
            <a:off x="142770" y="6524090"/>
            <a:ext cx="6102939" cy="246221"/>
          </a:xfrm>
          <a:prstGeom prst="rect">
            <a:avLst/>
          </a:prstGeom>
          <a:noFill/>
        </p:spPr>
        <p:txBody>
          <a:bodyPr wrap="square" rtlCol="0">
            <a:spAutoFit/>
          </a:bodyPr>
          <a:lstStyle/>
          <a:p>
            <a:r>
              <a:rPr lang="en-GB" sz="1000" i="1" dirty="0" smtClean="0">
                <a:solidFill>
                  <a:schemeClr val="bg1"/>
                </a:solidFill>
              </a:rPr>
              <a:t>Source: ASHE 2012, ONS</a:t>
            </a:r>
            <a:endParaRPr lang="en-GB" sz="1000" i="1" dirty="0">
              <a:solidFill>
                <a:schemeClr val="bg1"/>
              </a:solidFill>
            </a:endParaRPr>
          </a:p>
        </p:txBody>
      </p:sp>
      <p:sp>
        <p:nvSpPr>
          <p:cNvPr id="32" name="Rounded Rectangle 31"/>
          <p:cNvSpPr/>
          <p:nvPr/>
        </p:nvSpPr>
        <p:spPr>
          <a:xfrm>
            <a:off x="6387857" y="4657463"/>
            <a:ext cx="2566681" cy="421587"/>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smtClean="0">
              <a:solidFill>
                <a:schemeClr val="accent1">
                  <a:lumMod val="75000"/>
                </a:schemeClr>
              </a:solidFill>
            </a:endParaRPr>
          </a:p>
          <a:p>
            <a:pPr algn="ctr"/>
            <a:r>
              <a:rPr lang="en-GB" b="1" dirty="0" smtClean="0">
                <a:solidFill>
                  <a:schemeClr val="accent1">
                    <a:lumMod val="75000"/>
                  </a:schemeClr>
                </a:solidFill>
              </a:rPr>
              <a:t>93% </a:t>
            </a:r>
            <a:r>
              <a:rPr lang="en-GB" sz="1100" b="1" dirty="0">
                <a:solidFill>
                  <a:schemeClr val="accent1">
                    <a:lumMod val="75000"/>
                  </a:schemeClr>
                </a:solidFill>
              </a:rPr>
              <a:t>are working in the private sector</a:t>
            </a:r>
          </a:p>
          <a:p>
            <a:pPr algn="ctr"/>
            <a:endParaRPr lang="en-GB" sz="1200" b="1" dirty="0">
              <a:solidFill>
                <a:schemeClr val="accent1">
                  <a:lumMod val="75000"/>
                </a:schemeClr>
              </a:solidFill>
            </a:endParaRPr>
          </a:p>
        </p:txBody>
      </p:sp>
      <p:sp>
        <p:nvSpPr>
          <p:cNvPr id="34" name="Rounded Rectangle 33"/>
          <p:cNvSpPr/>
          <p:nvPr/>
        </p:nvSpPr>
        <p:spPr>
          <a:xfrm>
            <a:off x="4546731" y="5648535"/>
            <a:ext cx="4418026" cy="516769"/>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smtClean="0">
                <a:solidFill>
                  <a:schemeClr val="accent1">
                    <a:lumMod val="75000"/>
                  </a:schemeClr>
                </a:solidFill>
              </a:rPr>
              <a:t>The number of people earning below the living wage in Scotland decreased by 23,000 over the year.</a:t>
            </a:r>
          </a:p>
        </p:txBody>
      </p:sp>
      <p:graphicFrame>
        <p:nvGraphicFramePr>
          <p:cNvPr id="35" name="Chart 34"/>
          <p:cNvGraphicFramePr>
            <a:graphicFrameLocks/>
          </p:cNvGraphicFramePr>
          <p:nvPr>
            <p:extLst>
              <p:ext uri="{D42A27DB-BD31-4B8C-83A1-F6EECF244321}">
                <p14:modId xmlns:p14="http://schemas.microsoft.com/office/powerpoint/2010/main" val="1693163249"/>
              </p:ext>
            </p:extLst>
          </p:nvPr>
        </p:nvGraphicFramePr>
        <p:xfrm>
          <a:off x="193695" y="3919637"/>
          <a:ext cx="4124000" cy="2360136"/>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42387860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17631" y="952347"/>
            <a:ext cx="8934997" cy="542898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sz="1050" b="1" dirty="0" smtClean="0">
              <a:solidFill>
                <a:schemeClr val="accent1">
                  <a:lumMod val="75000"/>
                </a:schemeClr>
              </a:solidFill>
            </a:endParaRPr>
          </a:p>
          <a:p>
            <a:endParaRPr lang="en-GB" sz="105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p:txBody>
      </p:sp>
      <p:sp>
        <p:nvSpPr>
          <p:cNvPr id="9" name="Rectangle 8"/>
          <p:cNvSpPr/>
          <p:nvPr/>
        </p:nvSpPr>
        <p:spPr>
          <a:xfrm>
            <a:off x="117631" y="76068"/>
            <a:ext cx="892899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Labour Market Trends</a:t>
            </a:r>
          </a:p>
          <a:p>
            <a:pPr algn="ctr"/>
            <a:r>
              <a:rPr lang="en-GB" sz="1600" b="1" dirty="0" smtClean="0"/>
              <a:t>Sources of information</a:t>
            </a:r>
          </a:p>
        </p:txBody>
      </p:sp>
      <p:sp>
        <p:nvSpPr>
          <p:cNvPr id="45" name="Rectangle 44"/>
          <p:cNvSpPr/>
          <p:nvPr/>
        </p:nvSpPr>
        <p:spPr>
          <a:xfrm>
            <a:off x="123636" y="6524090"/>
            <a:ext cx="8922987" cy="1889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200" i="1" dirty="0"/>
          </a:p>
        </p:txBody>
      </p:sp>
      <p:sp>
        <p:nvSpPr>
          <p:cNvPr id="4" name="TextBox 3"/>
          <p:cNvSpPr txBox="1"/>
          <p:nvPr/>
        </p:nvSpPr>
        <p:spPr>
          <a:xfrm>
            <a:off x="261647" y="1340768"/>
            <a:ext cx="8640960" cy="5909310"/>
          </a:xfrm>
          <a:prstGeom prst="rect">
            <a:avLst/>
          </a:prstGeom>
          <a:noFill/>
        </p:spPr>
        <p:txBody>
          <a:bodyPr wrap="square" rtlCol="0">
            <a:spAutoFit/>
          </a:bodyPr>
          <a:lstStyle/>
          <a:p>
            <a:r>
              <a:rPr lang="en-GB" dirty="0" smtClean="0">
                <a:solidFill>
                  <a:srgbClr val="0070C0"/>
                </a:solidFill>
              </a:rPr>
              <a:t>This analysis is based on data previously published by either the Scottish Government (SG) or the Office of National Statistics (ONS).  Datasets and other relevant analysis are available from the following websites:</a:t>
            </a:r>
          </a:p>
          <a:p>
            <a:endParaRPr lang="en-GB" dirty="0" smtClean="0">
              <a:solidFill>
                <a:srgbClr val="0070C0"/>
              </a:solidFill>
            </a:endParaRPr>
          </a:p>
          <a:p>
            <a:r>
              <a:rPr lang="en-GB" dirty="0" smtClean="0">
                <a:solidFill>
                  <a:srgbClr val="0070C0"/>
                </a:solidFill>
              </a:rPr>
              <a:t>ONS: Regional Labour Market Statistics: </a:t>
            </a:r>
            <a:r>
              <a:rPr lang="en-GB" dirty="0">
                <a:solidFill>
                  <a:srgbClr val="0070C0"/>
                </a:solidFill>
                <a:hlinkClick r:id="rId3"/>
              </a:rPr>
              <a:t>http://</a:t>
            </a:r>
            <a:r>
              <a:rPr lang="en-GB" dirty="0" smtClean="0">
                <a:solidFill>
                  <a:srgbClr val="0070C0"/>
                </a:solidFill>
                <a:hlinkClick r:id="rId3"/>
              </a:rPr>
              <a:t>www.ons.gov.uk/ons/rel/subnational-labour/regional-labour-market-statistics/june-2013/index.html</a:t>
            </a:r>
            <a:r>
              <a:rPr lang="en-GB" dirty="0" smtClean="0">
                <a:solidFill>
                  <a:srgbClr val="0070C0"/>
                </a:solidFill>
              </a:rPr>
              <a:t> </a:t>
            </a:r>
          </a:p>
          <a:p>
            <a:endParaRPr lang="en-GB" dirty="0">
              <a:solidFill>
                <a:srgbClr val="0070C0"/>
              </a:solidFill>
            </a:endParaRPr>
          </a:p>
          <a:p>
            <a:r>
              <a:rPr lang="en-GB" dirty="0" smtClean="0">
                <a:solidFill>
                  <a:srgbClr val="0070C0"/>
                </a:solidFill>
              </a:rPr>
              <a:t>SG: Local Area Labour Markets </a:t>
            </a:r>
            <a:r>
              <a:rPr lang="en-GB" dirty="0">
                <a:solidFill>
                  <a:srgbClr val="0070C0"/>
                </a:solidFill>
              </a:rPr>
              <a:t>in Scotland: </a:t>
            </a:r>
            <a:r>
              <a:rPr lang="en-GB" dirty="0">
                <a:solidFill>
                  <a:srgbClr val="0070C0"/>
                </a:solidFill>
                <a:hlinkClick r:id="rId4"/>
              </a:rPr>
              <a:t>http://</a:t>
            </a:r>
            <a:r>
              <a:rPr lang="en-GB" dirty="0" smtClean="0">
                <a:solidFill>
                  <a:srgbClr val="0070C0"/>
                </a:solidFill>
                <a:hlinkClick r:id="rId4"/>
              </a:rPr>
              <a:t>www.scotland.gov.uk/Topics/Statistics/Browse/Labour-Market/Publications</a:t>
            </a:r>
            <a:r>
              <a:rPr lang="en-GB" dirty="0" smtClean="0">
                <a:solidFill>
                  <a:srgbClr val="0070C0"/>
                </a:solidFill>
              </a:rPr>
              <a:t> </a:t>
            </a:r>
          </a:p>
          <a:p>
            <a:endParaRPr lang="en-GB" dirty="0" smtClean="0">
              <a:solidFill>
                <a:srgbClr val="0070C0"/>
              </a:solidFill>
            </a:endParaRPr>
          </a:p>
          <a:p>
            <a:r>
              <a:rPr lang="en-GB" dirty="0" smtClean="0">
                <a:solidFill>
                  <a:srgbClr val="0070C0"/>
                </a:solidFill>
              </a:rPr>
              <a:t>SG: Labour </a:t>
            </a:r>
            <a:r>
              <a:rPr lang="en-GB" dirty="0">
                <a:solidFill>
                  <a:srgbClr val="0070C0"/>
                </a:solidFill>
              </a:rPr>
              <a:t>Market Briefing : </a:t>
            </a:r>
            <a:r>
              <a:rPr lang="en-GB" dirty="0">
                <a:solidFill>
                  <a:srgbClr val="0070C0"/>
                </a:solidFill>
                <a:hlinkClick r:id="rId5"/>
              </a:rPr>
              <a:t>http://</a:t>
            </a:r>
            <a:r>
              <a:rPr lang="en-GB" dirty="0" smtClean="0">
                <a:solidFill>
                  <a:srgbClr val="0070C0"/>
                </a:solidFill>
                <a:hlinkClick r:id="rId5"/>
              </a:rPr>
              <a:t>www.scotland.gov.uk/Topics/Statistics/Browse/Labour-Market/AnalyticalPapers</a:t>
            </a:r>
            <a:r>
              <a:rPr lang="en-GB" dirty="0" smtClean="0">
                <a:solidFill>
                  <a:srgbClr val="0070C0"/>
                </a:solidFill>
              </a:rPr>
              <a:t> </a:t>
            </a:r>
          </a:p>
          <a:p>
            <a:endParaRPr lang="en-GB" dirty="0" smtClean="0">
              <a:solidFill>
                <a:srgbClr val="0070C0"/>
              </a:solidFill>
            </a:endParaRPr>
          </a:p>
          <a:p>
            <a:r>
              <a:rPr lang="en-GB" dirty="0" smtClean="0">
                <a:solidFill>
                  <a:srgbClr val="0070C0"/>
                </a:solidFill>
              </a:rPr>
              <a:t>ONS: Real </a:t>
            </a:r>
            <a:r>
              <a:rPr lang="en-GB" dirty="0">
                <a:solidFill>
                  <a:srgbClr val="0070C0"/>
                </a:solidFill>
              </a:rPr>
              <a:t>Earnings Analysis: </a:t>
            </a:r>
            <a:r>
              <a:rPr lang="en-GB" dirty="0">
                <a:solidFill>
                  <a:srgbClr val="0070C0"/>
                </a:solidFill>
                <a:hlinkClick r:id="rId6"/>
              </a:rPr>
              <a:t>http://www.ons.gov.uk/ons/rel/regional-trends/regional-economic-analysis/changes-in-real-earnings-in-the-uk-and-london--2002-to-2012/art-changes-in-real-earnings-in-the-uk-and-london--</a:t>
            </a:r>
            <a:r>
              <a:rPr lang="en-GB" dirty="0" smtClean="0">
                <a:solidFill>
                  <a:srgbClr val="0070C0"/>
                </a:solidFill>
                <a:hlinkClick r:id="rId6"/>
              </a:rPr>
              <a:t>2002-to-2012.html</a:t>
            </a:r>
            <a:r>
              <a:rPr lang="en-GB" dirty="0" smtClean="0">
                <a:solidFill>
                  <a:srgbClr val="0070C0"/>
                </a:solidFill>
              </a:rPr>
              <a:t> </a:t>
            </a:r>
          </a:p>
          <a:p>
            <a:endParaRPr lang="en-GB" dirty="0" smtClean="0">
              <a:solidFill>
                <a:srgbClr val="0070C0"/>
              </a:solidFill>
            </a:endParaRPr>
          </a:p>
          <a:p>
            <a:endParaRPr lang="en-GB" dirty="0"/>
          </a:p>
          <a:p>
            <a:endParaRPr lang="en-GB" dirty="0" smtClean="0"/>
          </a:p>
          <a:p>
            <a:endParaRPr lang="en-GB" dirty="0"/>
          </a:p>
          <a:p>
            <a:endParaRPr lang="en-GB" dirty="0"/>
          </a:p>
        </p:txBody>
      </p:sp>
    </p:spTree>
    <p:extLst>
      <p:ext uri="{BB962C8B-B14F-4D97-AF65-F5344CB8AC3E}">
        <p14:creationId xmlns:p14="http://schemas.microsoft.com/office/powerpoint/2010/main" val="42727564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5" name="Group 54"/>
          <p:cNvGrpSpPr/>
          <p:nvPr/>
        </p:nvGrpSpPr>
        <p:grpSpPr>
          <a:xfrm>
            <a:off x="117628" y="2833287"/>
            <a:ext cx="8926396" cy="1944215"/>
            <a:chOff x="117629" y="3921411"/>
            <a:chExt cx="8928993" cy="2822917"/>
          </a:xfrm>
          <a:noFill/>
        </p:grpSpPr>
        <p:sp>
          <p:nvSpPr>
            <p:cNvPr id="36" name="Rectangle 35"/>
            <p:cNvSpPr/>
            <p:nvPr/>
          </p:nvSpPr>
          <p:spPr>
            <a:xfrm>
              <a:off x="117629" y="3921411"/>
              <a:ext cx="8928993" cy="2822917"/>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b"/>
            <a:lstStyle/>
            <a:p>
              <a:endParaRPr lang="en-GB" sz="900" dirty="0">
                <a:solidFill>
                  <a:schemeClr val="accent1">
                    <a:lumMod val="75000"/>
                  </a:schemeClr>
                </a:solidFill>
              </a:endParaRPr>
            </a:p>
          </p:txBody>
        </p:sp>
        <p:grpSp>
          <p:nvGrpSpPr>
            <p:cNvPr id="51" name="Group 50"/>
            <p:cNvGrpSpPr/>
            <p:nvPr/>
          </p:nvGrpSpPr>
          <p:grpSpPr>
            <a:xfrm>
              <a:off x="7307797" y="4078035"/>
              <a:ext cx="1624534" cy="2559321"/>
              <a:chOff x="7091929" y="3551455"/>
              <a:chExt cx="1624534" cy="2559321"/>
            </a:xfrm>
            <a:grpFill/>
          </p:grpSpPr>
          <p:sp>
            <p:nvSpPr>
              <p:cNvPr id="14" name="Rectangle 13"/>
              <p:cNvSpPr/>
              <p:nvPr/>
            </p:nvSpPr>
            <p:spPr>
              <a:xfrm>
                <a:off x="7091929" y="3551455"/>
                <a:ext cx="1624534" cy="1440194"/>
              </a:xfrm>
              <a:prstGeom prst="rect">
                <a:avLst/>
              </a:prstGeom>
              <a:solidFill>
                <a:schemeClr val="accent3">
                  <a:lumMod val="20000"/>
                  <a:lumOff val="80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900" dirty="0" smtClean="0">
                  <a:solidFill>
                    <a:schemeClr val="accent1">
                      <a:lumMod val="75000"/>
                    </a:schemeClr>
                  </a:solidFill>
                </a:endParaRPr>
              </a:p>
            </p:txBody>
          </p:sp>
          <p:sp>
            <p:nvSpPr>
              <p:cNvPr id="16" name="Rectangle 15"/>
              <p:cNvSpPr/>
              <p:nvPr/>
            </p:nvSpPr>
            <p:spPr>
              <a:xfrm>
                <a:off x="7091929" y="4991649"/>
                <a:ext cx="1624534" cy="1119127"/>
              </a:xfrm>
              <a:prstGeom prst="rect">
                <a:avLst/>
              </a:prstGeom>
              <a:solidFill>
                <a:schemeClr val="accent3">
                  <a:lumMod val="20000"/>
                  <a:lumOff val="80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900" dirty="0" smtClean="0">
                  <a:solidFill>
                    <a:schemeClr val="accent1">
                      <a:lumMod val="75000"/>
                    </a:schemeClr>
                  </a:solidFill>
                </a:endParaRPr>
              </a:p>
            </p:txBody>
          </p:sp>
        </p:grpSp>
      </p:grpSp>
      <p:sp>
        <p:nvSpPr>
          <p:cNvPr id="7" name="Rectangle 6"/>
          <p:cNvSpPr/>
          <p:nvPr/>
        </p:nvSpPr>
        <p:spPr>
          <a:xfrm>
            <a:off x="117631" y="76067"/>
            <a:ext cx="8928992" cy="7606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Labour Market Trends </a:t>
            </a:r>
          </a:p>
          <a:p>
            <a:pPr algn="ctr"/>
            <a:r>
              <a:rPr lang="en-GB" sz="1200" dirty="0"/>
              <a:t>Latest Headline Results</a:t>
            </a:r>
            <a:endParaRPr lang="en-GB" sz="1400" dirty="0"/>
          </a:p>
        </p:txBody>
      </p:sp>
      <p:grpSp>
        <p:nvGrpSpPr>
          <p:cNvPr id="33" name="Group 32"/>
          <p:cNvGrpSpPr/>
          <p:nvPr/>
        </p:nvGrpSpPr>
        <p:grpSpPr>
          <a:xfrm>
            <a:off x="117631" y="889068"/>
            <a:ext cx="8926393" cy="1944219"/>
            <a:chOff x="155081" y="831590"/>
            <a:chExt cx="8926393" cy="3124978"/>
          </a:xfrm>
          <a:solidFill>
            <a:schemeClr val="accent3">
              <a:lumMod val="20000"/>
              <a:lumOff val="80000"/>
            </a:schemeClr>
          </a:solidFill>
        </p:grpSpPr>
        <p:sp>
          <p:nvSpPr>
            <p:cNvPr id="10" name="Rectangle 9"/>
            <p:cNvSpPr/>
            <p:nvPr/>
          </p:nvSpPr>
          <p:spPr>
            <a:xfrm>
              <a:off x="155081" y="831590"/>
              <a:ext cx="8926393" cy="31249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b"/>
            <a:lstStyle/>
            <a:p>
              <a:endParaRPr lang="en-GB" sz="900" dirty="0">
                <a:solidFill>
                  <a:schemeClr val="accent1">
                    <a:lumMod val="75000"/>
                  </a:schemeClr>
                </a:solidFill>
              </a:endParaRPr>
            </a:p>
          </p:txBody>
        </p:sp>
        <p:grpSp>
          <p:nvGrpSpPr>
            <p:cNvPr id="28" name="Group 27"/>
            <p:cNvGrpSpPr/>
            <p:nvPr/>
          </p:nvGrpSpPr>
          <p:grpSpPr>
            <a:xfrm>
              <a:off x="7308303" y="989068"/>
              <a:ext cx="1624029" cy="2760463"/>
              <a:chOff x="7284437" y="196980"/>
              <a:chExt cx="1624029" cy="2760463"/>
            </a:xfrm>
            <a:grpFill/>
          </p:grpSpPr>
          <p:sp>
            <p:nvSpPr>
              <p:cNvPr id="20" name="Rectangle 19"/>
              <p:cNvSpPr/>
              <p:nvPr/>
            </p:nvSpPr>
            <p:spPr>
              <a:xfrm>
                <a:off x="7284437" y="196980"/>
                <a:ext cx="1624029" cy="1691491"/>
              </a:xfrm>
              <a:prstGeom prst="rect">
                <a:avLst/>
              </a:prstGeom>
              <a:grp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900" dirty="0" smtClean="0">
                  <a:solidFill>
                    <a:schemeClr val="accent1">
                      <a:lumMod val="75000"/>
                    </a:schemeClr>
                  </a:solidFill>
                </a:endParaRPr>
              </a:p>
            </p:txBody>
          </p:sp>
          <p:sp>
            <p:nvSpPr>
              <p:cNvPr id="25" name="Rectangle 24"/>
              <p:cNvSpPr/>
              <p:nvPr/>
            </p:nvSpPr>
            <p:spPr>
              <a:xfrm>
                <a:off x="7284437" y="1888472"/>
                <a:ext cx="1624029" cy="1068971"/>
              </a:xfrm>
              <a:prstGeom prst="rect">
                <a:avLst/>
              </a:prstGeom>
              <a:grp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900" dirty="0" smtClean="0">
                  <a:solidFill>
                    <a:schemeClr val="accent1">
                      <a:lumMod val="75000"/>
                    </a:schemeClr>
                  </a:solidFill>
                </a:endParaRPr>
              </a:p>
            </p:txBody>
          </p:sp>
        </p:grpSp>
      </p:grpSp>
      <p:grpSp>
        <p:nvGrpSpPr>
          <p:cNvPr id="32" name="Group 31"/>
          <p:cNvGrpSpPr/>
          <p:nvPr/>
        </p:nvGrpSpPr>
        <p:grpSpPr>
          <a:xfrm>
            <a:off x="242821" y="1508896"/>
            <a:ext cx="2403362" cy="1189267"/>
            <a:chOff x="242821" y="1508896"/>
            <a:chExt cx="2403362" cy="1189267"/>
          </a:xfrm>
        </p:grpSpPr>
        <p:sp>
          <p:nvSpPr>
            <p:cNvPr id="27" name="Rounded Rectangle 26"/>
            <p:cNvSpPr/>
            <p:nvPr/>
          </p:nvSpPr>
          <p:spPr>
            <a:xfrm>
              <a:off x="242821" y="1508896"/>
              <a:ext cx="2403362" cy="118926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Up Arrow 20"/>
            <p:cNvSpPr/>
            <p:nvPr/>
          </p:nvSpPr>
          <p:spPr>
            <a:xfrm>
              <a:off x="1573741" y="1715789"/>
              <a:ext cx="204106" cy="775478"/>
            </a:xfrm>
            <a:prstGeom prst="upArrow">
              <a:avLst/>
            </a:prstGeom>
            <a:solidFill>
              <a:schemeClr val="accent3">
                <a:lumMod val="75000"/>
              </a:schemeClr>
            </a:solid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b="1" dirty="0">
                <a:solidFill>
                  <a:schemeClr val="tx1"/>
                </a:solidFill>
              </a:endParaRPr>
            </a:p>
          </p:txBody>
        </p:sp>
      </p:grpSp>
      <p:sp>
        <p:nvSpPr>
          <p:cNvPr id="29" name="Rounded Rectangle 28"/>
          <p:cNvSpPr/>
          <p:nvPr/>
        </p:nvSpPr>
        <p:spPr>
          <a:xfrm>
            <a:off x="261637" y="980728"/>
            <a:ext cx="2384546" cy="45808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smtClean="0">
                <a:solidFill>
                  <a:schemeClr val="accent1">
                    <a:lumMod val="75000"/>
                  </a:schemeClr>
                </a:solidFill>
              </a:rPr>
              <a:t>Employment Rate</a:t>
            </a:r>
          </a:p>
          <a:p>
            <a:pPr algn="ctr"/>
            <a:r>
              <a:rPr lang="en-GB" sz="1400" b="1" dirty="0" smtClean="0">
                <a:solidFill>
                  <a:schemeClr val="accent1">
                    <a:lumMod val="75000"/>
                  </a:schemeClr>
                </a:solidFill>
              </a:rPr>
              <a:t>(16-64) Seasonally Adjusted</a:t>
            </a:r>
            <a:endParaRPr lang="en-GB" sz="1400" b="1" dirty="0">
              <a:solidFill>
                <a:schemeClr val="accent1">
                  <a:lumMod val="75000"/>
                </a:schemeClr>
              </a:solidFill>
            </a:endParaRPr>
          </a:p>
        </p:txBody>
      </p:sp>
      <p:sp>
        <p:nvSpPr>
          <p:cNvPr id="30" name="Rounded Rectangle 29"/>
          <p:cNvSpPr/>
          <p:nvPr/>
        </p:nvSpPr>
        <p:spPr>
          <a:xfrm>
            <a:off x="261637" y="2933383"/>
            <a:ext cx="2355543" cy="47751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smtClean="0">
                <a:solidFill>
                  <a:schemeClr val="accent1">
                    <a:lumMod val="75000"/>
                  </a:schemeClr>
                </a:solidFill>
              </a:rPr>
              <a:t>Unemployment Rate (16+) Seasonally Adjusted</a:t>
            </a:r>
            <a:endParaRPr lang="en-GB" sz="1400" b="1" dirty="0">
              <a:solidFill>
                <a:schemeClr val="accent1">
                  <a:lumMod val="75000"/>
                </a:schemeClr>
              </a:solidFill>
            </a:endParaRPr>
          </a:p>
        </p:txBody>
      </p:sp>
      <p:sp>
        <p:nvSpPr>
          <p:cNvPr id="31" name="Rounded Rectangle 30"/>
          <p:cNvSpPr/>
          <p:nvPr/>
        </p:nvSpPr>
        <p:spPr>
          <a:xfrm>
            <a:off x="242821" y="4851448"/>
            <a:ext cx="2374359" cy="47751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accent1">
                    <a:lumMod val="75000"/>
                  </a:schemeClr>
                </a:solidFill>
              </a:rPr>
              <a:t>Economic </a:t>
            </a:r>
            <a:r>
              <a:rPr lang="en-GB" sz="1400" b="1" dirty="0" smtClean="0">
                <a:solidFill>
                  <a:schemeClr val="accent1">
                    <a:lumMod val="75000"/>
                  </a:schemeClr>
                </a:solidFill>
              </a:rPr>
              <a:t>Inactivity Rate </a:t>
            </a:r>
          </a:p>
          <a:p>
            <a:pPr algn="ctr"/>
            <a:r>
              <a:rPr lang="en-GB" sz="1400" b="1" dirty="0" smtClean="0">
                <a:solidFill>
                  <a:schemeClr val="accent1">
                    <a:lumMod val="75000"/>
                  </a:schemeClr>
                </a:solidFill>
              </a:rPr>
              <a:t>(16-64) Seasonally </a:t>
            </a:r>
            <a:r>
              <a:rPr lang="en-GB" sz="1400" b="1" dirty="0">
                <a:solidFill>
                  <a:schemeClr val="accent1">
                    <a:lumMod val="75000"/>
                  </a:schemeClr>
                </a:solidFill>
              </a:rPr>
              <a:t>Adjusted</a:t>
            </a:r>
            <a:endParaRPr lang="en-GB" sz="1400" dirty="0">
              <a:solidFill>
                <a:schemeClr val="accent1">
                  <a:lumMod val="75000"/>
                </a:schemeClr>
              </a:solidFill>
            </a:endParaRPr>
          </a:p>
        </p:txBody>
      </p:sp>
      <p:sp>
        <p:nvSpPr>
          <p:cNvPr id="73" name="Rounded Rectangle 72"/>
          <p:cNvSpPr/>
          <p:nvPr/>
        </p:nvSpPr>
        <p:spPr>
          <a:xfrm>
            <a:off x="261637" y="3512722"/>
            <a:ext cx="2403362" cy="118926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7" name="Down Arrow 76"/>
          <p:cNvSpPr/>
          <p:nvPr/>
        </p:nvSpPr>
        <p:spPr>
          <a:xfrm>
            <a:off x="384393" y="3719617"/>
            <a:ext cx="248912" cy="775476"/>
          </a:xfrm>
          <a:prstGeom prst="downArrow">
            <a:avLst/>
          </a:prstGeom>
          <a:solidFill>
            <a:schemeClr val="accent3">
              <a:lumMod val="75000"/>
            </a:schemeClr>
          </a:solid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b="1" dirty="0" smtClean="0"/>
          </a:p>
        </p:txBody>
      </p:sp>
      <p:grpSp>
        <p:nvGrpSpPr>
          <p:cNvPr id="78" name="Group 77"/>
          <p:cNvGrpSpPr/>
          <p:nvPr/>
        </p:nvGrpSpPr>
        <p:grpSpPr>
          <a:xfrm>
            <a:off x="242821" y="5402534"/>
            <a:ext cx="2403362" cy="1189267"/>
            <a:chOff x="242821" y="1508896"/>
            <a:chExt cx="2403362" cy="1189267"/>
          </a:xfrm>
        </p:grpSpPr>
        <p:sp>
          <p:nvSpPr>
            <p:cNvPr id="79" name="Rounded Rectangle 78"/>
            <p:cNvSpPr/>
            <p:nvPr/>
          </p:nvSpPr>
          <p:spPr>
            <a:xfrm>
              <a:off x="242821" y="1508896"/>
              <a:ext cx="2403362" cy="118926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4" name="Down Arrow 83"/>
            <p:cNvSpPr/>
            <p:nvPr/>
          </p:nvSpPr>
          <p:spPr>
            <a:xfrm>
              <a:off x="1551338" y="1715791"/>
              <a:ext cx="248912" cy="775476"/>
            </a:xfrm>
            <a:prstGeom prst="downArrow">
              <a:avLst/>
            </a:prstGeom>
            <a:solidFill>
              <a:schemeClr val="accent3">
                <a:lumMod val="75000"/>
              </a:schemeClr>
            </a:solid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b="1" dirty="0" smtClean="0"/>
            </a:p>
          </p:txBody>
        </p:sp>
      </p:grpSp>
      <p:sp>
        <p:nvSpPr>
          <p:cNvPr id="50" name="Down Arrow 49"/>
          <p:cNvSpPr/>
          <p:nvPr/>
        </p:nvSpPr>
        <p:spPr>
          <a:xfrm>
            <a:off x="1551338" y="3719617"/>
            <a:ext cx="248912" cy="775476"/>
          </a:xfrm>
          <a:prstGeom prst="downArrow">
            <a:avLst/>
          </a:prstGeom>
          <a:solidFill>
            <a:schemeClr val="accent3">
              <a:lumMod val="75000"/>
            </a:schemeClr>
          </a:solid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b="1" dirty="0" smtClean="0"/>
          </a:p>
        </p:txBody>
      </p:sp>
      <p:sp>
        <p:nvSpPr>
          <p:cNvPr id="52" name="Up Arrow 51"/>
          <p:cNvSpPr/>
          <p:nvPr/>
        </p:nvSpPr>
        <p:spPr>
          <a:xfrm>
            <a:off x="384393" y="1715789"/>
            <a:ext cx="204106" cy="775478"/>
          </a:xfrm>
          <a:prstGeom prst="upArrow">
            <a:avLst/>
          </a:prstGeom>
          <a:solidFill>
            <a:schemeClr val="accent3">
              <a:lumMod val="75000"/>
            </a:schemeClr>
          </a:solid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b="1" dirty="0">
              <a:solidFill>
                <a:schemeClr val="tx1"/>
              </a:solidFill>
            </a:endParaRPr>
          </a:p>
        </p:txBody>
      </p:sp>
      <p:pic>
        <p:nvPicPr>
          <p:cNvPr id="18" name="Picture 17"/>
          <p:cNvPicPr/>
          <p:nvPr>
            <p:extLst>
              <p:ext uri="{D42A27DB-BD31-4B8C-83A1-F6EECF244321}">
                <p14:modId xmlns:p14="http://schemas.microsoft.com/office/powerpoint/2010/main" val="4253952214"/>
              </p:ext>
            </p:extLst>
          </p:nvPr>
        </p:nvPicPr>
        <p:blipFill>
          <a:blip r:embed="rId3"/>
          <a:stretch>
            <a:fillRect/>
          </a:stretch>
        </p:blipFill>
        <p:spPr>
          <a:xfrm>
            <a:off x="7308306" y="1041740"/>
            <a:ext cx="1543050" cy="942975"/>
          </a:xfrm>
          <a:prstGeom prst="rect">
            <a:avLst/>
          </a:prstGeom>
        </p:spPr>
      </p:pic>
      <p:pic>
        <p:nvPicPr>
          <p:cNvPr id="23" name="Picture 22"/>
          <p:cNvPicPr/>
          <p:nvPr>
            <p:extLst>
              <p:ext uri="{D42A27DB-BD31-4B8C-83A1-F6EECF244321}">
                <p14:modId xmlns:p14="http://schemas.microsoft.com/office/powerpoint/2010/main" val="2864871948"/>
              </p:ext>
            </p:extLst>
          </p:nvPr>
        </p:nvPicPr>
        <p:blipFill>
          <a:blip r:embed="rId4"/>
          <a:stretch>
            <a:fillRect/>
          </a:stretch>
        </p:blipFill>
        <p:spPr>
          <a:xfrm>
            <a:off x="7335001" y="2067145"/>
            <a:ext cx="1543050" cy="609600"/>
          </a:xfrm>
          <a:prstGeom prst="rect">
            <a:avLst/>
          </a:prstGeom>
        </p:spPr>
      </p:pic>
      <p:pic>
        <p:nvPicPr>
          <p:cNvPr id="2" name="Picture 1"/>
          <p:cNvPicPr/>
          <p:nvPr>
            <p:extLst>
              <p:ext uri="{D42A27DB-BD31-4B8C-83A1-F6EECF244321}">
                <p14:modId xmlns:p14="http://schemas.microsoft.com/office/powerpoint/2010/main" val="2021317060"/>
              </p:ext>
            </p:extLst>
          </p:nvPr>
        </p:nvPicPr>
        <p:blipFill>
          <a:blip r:embed="rId5"/>
          <a:stretch>
            <a:fillRect/>
          </a:stretch>
        </p:blipFill>
        <p:spPr>
          <a:xfrm>
            <a:off x="7351832" y="2972679"/>
            <a:ext cx="1543050" cy="962025"/>
          </a:xfrm>
          <a:prstGeom prst="rect">
            <a:avLst/>
          </a:prstGeom>
        </p:spPr>
      </p:pic>
      <p:sp>
        <p:nvSpPr>
          <p:cNvPr id="60" name="Rectangle 59"/>
          <p:cNvSpPr/>
          <p:nvPr/>
        </p:nvSpPr>
        <p:spPr>
          <a:xfrm>
            <a:off x="117628" y="6649710"/>
            <a:ext cx="8928996" cy="1889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200" i="1" dirty="0"/>
          </a:p>
        </p:txBody>
      </p:sp>
      <p:grpSp>
        <p:nvGrpSpPr>
          <p:cNvPr id="62" name="Group 61"/>
          <p:cNvGrpSpPr/>
          <p:nvPr/>
        </p:nvGrpSpPr>
        <p:grpSpPr>
          <a:xfrm>
            <a:off x="7308306" y="4888061"/>
            <a:ext cx="1652986" cy="1703740"/>
            <a:chOff x="7063478" y="3551455"/>
            <a:chExt cx="1652986" cy="2413622"/>
          </a:xfrm>
          <a:noFill/>
        </p:grpSpPr>
        <p:sp>
          <p:nvSpPr>
            <p:cNvPr id="67" name="Rectangle 66"/>
            <p:cNvSpPr/>
            <p:nvPr/>
          </p:nvSpPr>
          <p:spPr>
            <a:xfrm>
              <a:off x="7063478" y="3551455"/>
              <a:ext cx="1652986" cy="1294495"/>
            </a:xfrm>
            <a:prstGeom prst="rect">
              <a:avLst/>
            </a:prstGeom>
            <a:solidFill>
              <a:schemeClr val="accent3">
                <a:lumMod val="20000"/>
                <a:lumOff val="80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900" dirty="0" smtClean="0">
                <a:solidFill>
                  <a:schemeClr val="accent1">
                    <a:lumMod val="75000"/>
                  </a:schemeClr>
                </a:solidFill>
              </a:endParaRPr>
            </a:p>
          </p:txBody>
        </p:sp>
        <p:sp>
          <p:nvSpPr>
            <p:cNvPr id="68" name="Rectangle 67"/>
            <p:cNvSpPr/>
            <p:nvPr/>
          </p:nvSpPr>
          <p:spPr>
            <a:xfrm>
              <a:off x="7063478" y="4845950"/>
              <a:ext cx="1652985" cy="1119127"/>
            </a:xfrm>
            <a:prstGeom prst="rect">
              <a:avLst/>
            </a:prstGeom>
            <a:solidFill>
              <a:schemeClr val="accent3">
                <a:lumMod val="20000"/>
                <a:lumOff val="80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900" dirty="0" smtClean="0">
                <a:solidFill>
                  <a:schemeClr val="accent1">
                    <a:lumMod val="75000"/>
                  </a:schemeClr>
                </a:solidFill>
              </a:endParaRPr>
            </a:p>
          </p:txBody>
        </p:sp>
      </p:grpSp>
      <p:pic>
        <p:nvPicPr>
          <p:cNvPr id="8" name="Picture 7"/>
          <p:cNvPicPr/>
          <p:nvPr>
            <p:extLst>
              <p:ext uri="{D42A27DB-BD31-4B8C-83A1-F6EECF244321}">
                <p14:modId xmlns:p14="http://schemas.microsoft.com/office/powerpoint/2010/main" val="1390344026"/>
              </p:ext>
            </p:extLst>
          </p:nvPr>
        </p:nvPicPr>
        <p:blipFill>
          <a:blip r:embed="rId6"/>
          <a:stretch>
            <a:fillRect/>
          </a:stretch>
        </p:blipFill>
        <p:spPr>
          <a:xfrm>
            <a:off x="7346211" y="3999354"/>
            <a:ext cx="1543050" cy="638175"/>
          </a:xfrm>
          <a:prstGeom prst="rect">
            <a:avLst/>
          </a:prstGeom>
        </p:spPr>
      </p:pic>
      <p:pic>
        <p:nvPicPr>
          <p:cNvPr id="9" name="Picture 8"/>
          <p:cNvPicPr/>
          <p:nvPr>
            <p:extLst>
              <p:ext uri="{D42A27DB-BD31-4B8C-83A1-F6EECF244321}">
                <p14:modId xmlns:p14="http://schemas.microsoft.com/office/powerpoint/2010/main" val="2067215142"/>
              </p:ext>
            </p:extLst>
          </p:nvPr>
        </p:nvPicPr>
        <p:blipFill>
          <a:blip r:embed="rId7"/>
          <a:stretch>
            <a:fillRect/>
          </a:stretch>
        </p:blipFill>
        <p:spPr>
          <a:xfrm>
            <a:off x="7369175" y="4992688"/>
            <a:ext cx="1543050" cy="733425"/>
          </a:xfrm>
          <a:prstGeom prst="rect">
            <a:avLst/>
          </a:prstGeom>
        </p:spPr>
      </p:pic>
      <p:pic>
        <p:nvPicPr>
          <p:cNvPr id="15" name="Picture 14"/>
          <p:cNvPicPr/>
          <p:nvPr>
            <p:extLst>
              <p:ext uri="{D42A27DB-BD31-4B8C-83A1-F6EECF244321}">
                <p14:modId xmlns:p14="http://schemas.microsoft.com/office/powerpoint/2010/main" val="1028639180"/>
              </p:ext>
            </p:extLst>
          </p:nvPr>
        </p:nvPicPr>
        <p:blipFill>
          <a:blip r:embed="rId8"/>
          <a:stretch>
            <a:fillRect/>
          </a:stretch>
        </p:blipFill>
        <p:spPr>
          <a:xfrm>
            <a:off x="7385104" y="5810751"/>
            <a:ext cx="1543050" cy="781050"/>
          </a:xfrm>
          <a:prstGeom prst="rect">
            <a:avLst/>
          </a:prstGeom>
        </p:spPr>
      </p:pic>
      <p:pic>
        <p:nvPicPr>
          <p:cNvPr id="19" name="Picture 18"/>
          <p:cNvPicPr/>
          <p:nvPr>
            <p:extLst>
              <p:ext uri="{D42A27DB-BD31-4B8C-83A1-F6EECF244321}">
                <p14:modId xmlns:p14="http://schemas.microsoft.com/office/powerpoint/2010/main" val="2191277288"/>
              </p:ext>
            </p:extLst>
          </p:nvPr>
        </p:nvPicPr>
        <p:blipFill>
          <a:blip r:embed="rId9"/>
          <a:stretch>
            <a:fillRect/>
          </a:stretch>
        </p:blipFill>
        <p:spPr>
          <a:xfrm>
            <a:off x="658475" y="1703478"/>
            <a:ext cx="771525" cy="800100"/>
          </a:xfrm>
          <a:prstGeom prst="rect">
            <a:avLst/>
          </a:prstGeom>
        </p:spPr>
      </p:pic>
      <p:pic>
        <p:nvPicPr>
          <p:cNvPr id="22" name="Picture 21"/>
          <p:cNvPicPr/>
          <p:nvPr>
            <p:extLst>
              <p:ext uri="{D42A27DB-BD31-4B8C-83A1-F6EECF244321}">
                <p14:modId xmlns:p14="http://schemas.microsoft.com/office/powerpoint/2010/main" val="815299625"/>
              </p:ext>
            </p:extLst>
          </p:nvPr>
        </p:nvPicPr>
        <p:blipFill>
          <a:blip r:embed="rId10"/>
          <a:stretch>
            <a:fillRect/>
          </a:stretch>
        </p:blipFill>
        <p:spPr>
          <a:xfrm>
            <a:off x="1821718" y="1715789"/>
            <a:ext cx="723900" cy="800100"/>
          </a:xfrm>
          <a:prstGeom prst="rect">
            <a:avLst/>
          </a:prstGeom>
        </p:spPr>
      </p:pic>
      <p:pic>
        <p:nvPicPr>
          <p:cNvPr id="4" name="Picture 3"/>
          <p:cNvPicPr/>
          <p:nvPr>
            <p:extLst>
              <p:ext uri="{D42A27DB-BD31-4B8C-83A1-F6EECF244321}">
                <p14:modId xmlns:p14="http://schemas.microsoft.com/office/powerpoint/2010/main" val="3815844586"/>
              </p:ext>
            </p:extLst>
          </p:nvPr>
        </p:nvPicPr>
        <p:blipFill>
          <a:blip r:embed="rId11"/>
          <a:stretch>
            <a:fillRect/>
          </a:stretch>
        </p:blipFill>
        <p:spPr>
          <a:xfrm>
            <a:off x="691793" y="3719617"/>
            <a:ext cx="771525" cy="809625"/>
          </a:xfrm>
          <a:prstGeom prst="rect">
            <a:avLst/>
          </a:prstGeom>
        </p:spPr>
      </p:pic>
      <p:pic>
        <p:nvPicPr>
          <p:cNvPr id="5" name="Picture 4"/>
          <p:cNvPicPr/>
          <p:nvPr>
            <p:extLst>
              <p:ext uri="{D42A27DB-BD31-4B8C-83A1-F6EECF244321}">
                <p14:modId xmlns:p14="http://schemas.microsoft.com/office/powerpoint/2010/main" val="591242085"/>
              </p:ext>
            </p:extLst>
          </p:nvPr>
        </p:nvPicPr>
        <p:blipFill>
          <a:blip r:embed="rId12"/>
          <a:stretch>
            <a:fillRect/>
          </a:stretch>
        </p:blipFill>
        <p:spPr>
          <a:xfrm>
            <a:off x="1893280" y="3725073"/>
            <a:ext cx="723900" cy="809625"/>
          </a:xfrm>
          <a:prstGeom prst="rect">
            <a:avLst/>
          </a:prstGeom>
        </p:spPr>
      </p:pic>
      <p:pic>
        <p:nvPicPr>
          <p:cNvPr id="11" name="Picture 10"/>
          <p:cNvPicPr/>
          <p:nvPr>
            <p:extLst>
              <p:ext uri="{D42A27DB-BD31-4B8C-83A1-F6EECF244321}">
                <p14:modId xmlns:p14="http://schemas.microsoft.com/office/powerpoint/2010/main" val="3936764889"/>
              </p:ext>
            </p:extLst>
          </p:nvPr>
        </p:nvPicPr>
        <p:blipFill>
          <a:blip r:embed="rId13"/>
          <a:stretch>
            <a:fillRect/>
          </a:stretch>
        </p:blipFill>
        <p:spPr>
          <a:xfrm>
            <a:off x="691793" y="5613380"/>
            <a:ext cx="771525" cy="771525"/>
          </a:xfrm>
          <a:prstGeom prst="rect">
            <a:avLst/>
          </a:prstGeom>
        </p:spPr>
      </p:pic>
      <p:pic>
        <p:nvPicPr>
          <p:cNvPr id="12" name="Picture 11"/>
          <p:cNvPicPr/>
          <p:nvPr>
            <p:extLst>
              <p:ext uri="{D42A27DB-BD31-4B8C-83A1-F6EECF244321}">
                <p14:modId xmlns:p14="http://schemas.microsoft.com/office/powerpoint/2010/main" val="709641577"/>
              </p:ext>
            </p:extLst>
          </p:nvPr>
        </p:nvPicPr>
        <p:blipFill>
          <a:blip r:embed="rId14"/>
          <a:stretch>
            <a:fillRect/>
          </a:stretch>
        </p:blipFill>
        <p:spPr>
          <a:xfrm>
            <a:off x="1875219" y="5609427"/>
            <a:ext cx="723900" cy="771525"/>
          </a:xfrm>
          <a:prstGeom prst="rect">
            <a:avLst/>
          </a:prstGeom>
        </p:spPr>
      </p:pic>
      <p:pic>
        <p:nvPicPr>
          <p:cNvPr id="24" name="Picture 23"/>
          <p:cNvPicPr/>
          <p:nvPr>
            <p:extLst>
              <p:ext uri="{D42A27DB-BD31-4B8C-83A1-F6EECF244321}">
                <p14:modId xmlns:p14="http://schemas.microsoft.com/office/powerpoint/2010/main" val="642248428"/>
              </p:ext>
            </p:extLst>
          </p:nvPr>
        </p:nvPicPr>
        <p:blipFill>
          <a:blip r:embed="rId15"/>
          <a:stretch>
            <a:fillRect/>
          </a:stretch>
        </p:blipFill>
        <p:spPr>
          <a:xfrm>
            <a:off x="2843808" y="987044"/>
            <a:ext cx="4229100" cy="1781175"/>
          </a:xfrm>
          <a:prstGeom prst="rect">
            <a:avLst/>
          </a:prstGeom>
        </p:spPr>
      </p:pic>
      <p:pic>
        <p:nvPicPr>
          <p:cNvPr id="34" name="Picture 33"/>
          <p:cNvPicPr/>
          <p:nvPr>
            <p:extLst>
              <p:ext uri="{D42A27DB-BD31-4B8C-83A1-F6EECF244321}">
                <p14:modId xmlns:p14="http://schemas.microsoft.com/office/powerpoint/2010/main" val="2544345273"/>
              </p:ext>
            </p:extLst>
          </p:nvPr>
        </p:nvPicPr>
        <p:blipFill>
          <a:blip r:embed="rId16"/>
          <a:stretch>
            <a:fillRect/>
          </a:stretch>
        </p:blipFill>
        <p:spPr>
          <a:xfrm>
            <a:off x="2847975" y="2857500"/>
            <a:ext cx="4276725" cy="1895475"/>
          </a:xfrm>
          <a:prstGeom prst="rect">
            <a:avLst/>
          </a:prstGeom>
        </p:spPr>
      </p:pic>
      <p:sp>
        <p:nvSpPr>
          <p:cNvPr id="59" name="Rectangle 58"/>
          <p:cNvSpPr/>
          <p:nvPr/>
        </p:nvSpPr>
        <p:spPr>
          <a:xfrm>
            <a:off x="117631" y="4777502"/>
            <a:ext cx="8928993" cy="18722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b"/>
          <a:lstStyle/>
          <a:p>
            <a:endParaRPr lang="en-GB" sz="900" dirty="0">
              <a:solidFill>
                <a:schemeClr val="accent1">
                  <a:lumMod val="75000"/>
                </a:schemeClr>
              </a:solidFill>
            </a:endParaRPr>
          </a:p>
        </p:txBody>
      </p:sp>
      <p:pic>
        <p:nvPicPr>
          <p:cNvPr id="26" name="Picture 25"/>
          <p:cNvPicPr/>
          <p:nvPr>
            <p:extLst>
              <p:ext uri="{D42A27DB-BD31-4B8C-83A1-F6EECF244321}">
                <p14:modId xmlns:p14="http://schemas.microsoft.com/office/powerpoint/2010/main" val="2024775780"/>
              </p:ext>
            </p:extLst>
          </p:nvPr>
        </p:nvPicPr>
        <p:blipFill>
          <a:blip r:embed="rId17"/>
          <a:stretch>
            <a:fillRect/>
          </a:stretch>
        </p:blipFill>
        <p:spPr>
          <a:xfrm>
            <a:off x="2846388" y="4799013"/>
            <a:ext cx="4286250" cy="1828800"/>
          </a:xfrm>
          <a:prstGeom prst="rect">
            <a:avLst/>
          </a:prstGeom>
        </p:spPr>
      </p:pic>
      <p:pic>
        <p:nvPicPr>
          <p:cNvPr id="17" name="Picture 16"/>
          <p:cNvPicPr/>
          <p:nvPr>
            <p:extLst>
              <p:ext uri="{D42A27DB-BD31-4B8C-83A1-F6EECF244321}">
                <p14:modId xmlns:p14="http://schemas.microsoft.com/office/powerpoint/2010/main" val="3529875032"/>
              </p:ext>
            </p:extLst>
          </p:nvPr>
        </p:nvPicPr>
        <p:blipFill>
          <a:blip r:embed="rId18"/>
          <a:stretch>
            <a:fillRect/>
          </a:stretch>
        </p:blipFill>
        <p:spPr>
          <a:xfrm>
            <a:off x="117631" y="6663224"/>
            <a:ext cx="5238750" cy="161925"/>
          </a:xfrm>
          <a:prstGeom prst="rect">
            <a:avLst/>
          </a:prstGeom>
        </p:spPr>
      </p:pic>
      <p:sp>
        <p:nvSpPr>
          <p:cNvPr id="48" name="Down Arrow 47"/>
          <p:cNvSpPr/>
          <p:nvPr/>
        </p:nvSpPr>
        <p:spPr>
          <a:xfrm>
            <a:off x="375467" y="5609429"/>
            <a:ext cx="248912" cy="775476"/>
          </a:xfrm>
          <a:prstGeom prst="downArrow">
            <a:avLst/>
          </a:prstGeom>
          <a:solidFill>
            <a:schemeClr val="accent3">
              <a:lumMod val="75000"/>
            </a:schemeClr>
          </a:solid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b="1" dirty="0" smtClean="0"/>
          </a:p>
        </p:txBody>
      </p:sp>
    </p:spTree>
    <p:extLst>
      <p:ext uri="{BB962C8B-B14F-4D97-AF65-F5344CB8AC3E}">
        <p14:creationId xmlns:p14="http://schemas.microsoft.com/office/powerpoint/2010/main" val="14041101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17631" y="952347"/>
            <a:ext cx="8934997" cy="276468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smtClean="0">
                <a:solidFill>
                  <a:schemeClr val="accent1">
                    <a:lumMod val="75000"/>
                  </a:schemeClr>
                </a:solidFill>
              </a:rPr>
              <a:t>Employment Rate (16-64)</a:t>
            </a:r>
          </a:p>
          <a:p>
            <a:endParaRPr lang="en-GB" sz="1050" b="1" dirty="0" smtClean="0">
              <a:solidFill>
                <a:schemeClr val="accent1">
                  <a:lumMod val="75000"/>
                </a:schemeClr>
              </a:solidFill>
            </a:endParaRPr>
          </a:p>
          <a:p>
            <a:endParaRPr lang="en-GB" sz="105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p:txBody>
      </p:sp>
      <p:sp>
        <p:nvSpPr>
          <p:cNvPr id="11" name="Rectangle 10"/>
          <p:cNvSpPr/>
          <p:nvPr/>
        </p:nvSpPr>
        <p:spPr>
          <a:xfrm>
            <a:off x="117631" y="3717032"/>
            <a:ext cx="4310353" cy="27343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smtClean="0">
                <a:solidFill>
                  <a:schemeClr val="accent1">
                    <a:lumMod val="75000"/>
                  </a:schemeClr>
                </a:solidFill>
              </a:rPr>
              <a:t>Unemployment Rate (16+)</a:t>
            </a:r>
          </a:p>
          <a:p>
            <a:endParaRPr lang="en-GB" sz="1050" b="1" dirty="0" smtClean="0">
              <a:solidFill>
                <a:schemeClr val="accent1">
                  <a:lumMod val="75000"/>
                </a:schemeClr>
              </a:solidFill>
            </a:endParaRPr>
          </a:p>
          <a:p>
            <a:endParaRPr lang="en-GB" sz="105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p:txBody>
      </p:sp>
      <p:sp>
        <p:nvSpPr>
          <p:cNvPr id="45" name="Rectangle 44"/>
          <p:cNvSpPr/>
          <p:nvPr/>
        </p:nvSpPr>
        <p:spPr>
          <a:xfrm>
            <a:off x="123636" y="6524090"/>
            <a:ext cx="8922987" cy="1889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200" i="1" dirty="0"/>
          </a:p>
        </p:txBody>
      </p:sp>
      <p:sp>
        <p:nvSpPr>
          <p:cNvPr id="20" name="Rectangle 19"/>
          <p:cNvSpPr/>
          <p:nvPr/>
        </p:nvSpPr>
        <p:spPr>
          <a:xfrm>
            <a:off x="4427984" y="3717032"/>
            <a:ext cx="4624645" cy="273434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smtClean="0">
                <a:solidFill>
                  <a:schemeClr val="accent1">
                    <a:lumMod val="75000"/>
                  </a:schemeClr>
                </a:solidFill>
              </a:rPr>
              <a:t>Economic Inactivity Rate (16-64)</a:t>
            </a:r>
          </a:p>
          <a:p>
            <a:endParaRPr lang="en-GB" sz="1050" b="1" dirty="0" smtClean="0">
              <a:solidFill>
                <a:schemeClr val="accent1">
                  <a:lumMod val="75000"/>
                </a:schemeClr>
              </a:solidFill>
            </a:endParaRPr>
          </a:p>
          <a:p>
            <a:endParaRPr lang="en-GB" sz="105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p:txBody>
      </p:sp>
      <p:sp>
        <p:nvSpPr>
          <p:cNvPr id="23" name="TextBox 22"/>
          <p:cNvSpPr txBox="1"/>
          <p:nvPr/>
        </p:nvSpPr>
        <p:spPr>
          <a:xfrm>
            <a:off x="149953" y="1498987"/>
            <a:ext cx="893653" cy="600164"/>
          </a:xfrm>
          <a:prstGeom prst="rect">
            <a:avLst/>
          </a:prstGeom>
          <a:noFill/>
        </p:spPr>
        <p:txBody>
          <a:bodyPr wrap="square" rtlCol="0">
            <a:spAutoFit/>
          </a:bodyPr>
          <a:lstStyle/>
          <a:p>
            <a:pPr algn="ctr"/>
            <a:r>
              <a:rPr lang="en-GB" sz="1100" b="1" dirty="0" smtClean="0">
                <a:solidFill>
                  <a:schemeClr val="accent1">
                    <a:lumMod val="75000"/>
                  </a:schemeClr>
                </a:solidFill>
              </a:rPr>
              <a:t>% of </a:t>
            </a:r>
          </a:p>
          <a:p>
            <a:pPr algn="ctr"/>
            <a:r>
              <a:rPr lang="en-GB" sz="1100" b="1" dirty="0" smtClean="0">
                <a:solidFill>
                  <a:schemeClr val="accent1">
                    <a:lumMod val="75000"/>
                  </a:schemeClr>
                </a:solidFill>
              </a:rPr>
              <a:t>16-64 population</a:t>
            </a:r>
            <a:endParaRPr lang="en-GB" sz="1100" b="1" dirty="0">
              <a:solidFill>
                <a:schemeClr val="accent1">
                  <a:lumMod val="75000"/>
                </a:schemeClr>
              </a:solidFill>
            </a:endParaRPr>
          </a:p>
        </p:txBody>
      </p:sp>
      <p:sp>
        <p:nvSpPr>
          <p:cNvPr id="24" name="TextBox 23"/>
          <p:cNvSpPr txBox="1"/>
          <p:nvPr/>
        </p:nvSpPr>
        <p:spPr>
          <a:xfrm>
            <a:off x="88136" y="4221088"/>
            <a:ext cx="1017289" cy="769441"/>
          </a:xfrm>
          <a:prstGeom prst="rect">
            <a:avLst/>
          </a:prstGeom>
          <a:noFill/>
        </p:spPr>
        <p:txBody>
          <a:bodyPr wrap="square" rtlCol="0">
            <a:spAutoFit/>
          </a:bodyPr>
          <a:lstStyle/>
          <a:p>
            <a:pPr algn="ctr"/>
            <a:r>
              <a:rPr lang="en-GB" sz="1100" b="1" dirty="0" smtClean="0">
                <a:solidFill>
                  <a:schemeClr val="accent1">
                    <a:lumMod val="75000"/>
                  </a:schemeClr>
                </a:solidFill>
              </a:rPr>
              <a:t>% of 16+ economically active population</a:t>
            </a:r>
            <a:endParaRPr lang="en-GB" sz="1100" b="1" dirty="0">
              <a:solidFill>
                <a:schemeClr val="accent1">
                  <a:lumMod val="75000"/>
                </a:schemeClr>
              </a:solidFill>
            </a:endParaRPr>
          </a:p>
        </p:txBody>
      </p:sp>
      <p:sp>
        <p:nvSpPr>
          <p:cNvPr id="25" name="TextBox 24"/>
          <p:cNvSpPr txBox="1"/>
          <p:nvPr/>
        </p:nvSpPr>
        <p:spPr>
          <a:xfrm>
            <a:off x="4528906" y="4305726"/>
            <a:ext cx="893653" cy="600164"/>
          </a:xfrm>
          <a:prstGeom prst="rect">
            <a:avLst/>
          </a:prstGeom>
          <a:noFill/>
        </p:spPr>
        <p:txBody>
          <a:bodyPr wrap="square" rtlCol="0">
            <a:spAutoFit/>
          </a:bodyPr>
          <a:lstStyle/>
          <a:p>
            <a:pPr algn="ctr"/>
            <a:r>
              <a:rPr lang="en-GB" sz="1100" b="1" dirty="0" smtClean="0">
                <a:solidFill>
                  <a:schemeClr val="accent1">
                    <a:lumMod val="75000"/>
                  </a:schemeClr>
                </a:solidFill>
              </a:rPr>
              <a:t>% of </a:t>
            </a:r>
          </a:p>
          <a:p>
            <a:pPr algn="ctr"/>
            <a:r>
              <a:rPr lang="en-GB" sz="1100" b="1" dirty="0" smtClean="0">
                <a:solidFill>
                  <a:schemeClr val="accent1">
                    <a:lumMod val="75000"/>
                  </a:schemeClr>
                </a:solidFill>
              </a:rPr>
              <a:t>16-64 population</a:t>
            </a:r>
            <a:endParaRPr lang="en-GB" sz="1100" b="1" dirty="0">
              <a:solidFill>
                <a:schemeClr val="accent1">
                  <a:lumMod val="75000"/>
                </a:schemeClr>
              </a:solidFill>
            </a:endParaRPr>
          </a:p>
        </p:txBody>
      </p:sp>
      <p:sp>
        <p:nvSpPr>
          <p:cNvPr id="7" name="TextBox 6"/>
          <p:cNvSpPr txBox="1"/>
          <p:nvPr/>
        </p:nvSpPr>
        <p:spPr>
          <a:xfrm>
            <a:off x="250741" y="2492896"/>
            <a:ext cx="648072" cy="600164"/>
          </a:xfrm>
          <a:prstGeom prst="rect">
            <a:avLst/>
          </a:prstGeom>
          <a:noFill/>
        </p:spPr>
        <p:txBody>
          <a:bodyPr wrap="square" rtlCol="0">
            <a:spAutoFit/>
          </a:bodyPr>
          <a:lstStyle/>
          <a:p>
            <a:pPr algn="ctr"/>
            <a:r>
              <a:rPr lang="en-GB" sz="1100" b="1" dirty="0" smtClean="0">
                <a:solidFill>
                  <a:schemeClr val="accent1">
                    <a:lumMod val="75000"/>
                  </a:schemeClr>
                </a:solidFill>
              </a:rPr>
              <a:t>Change on year (%</a:t>
            </a:r>
            <a:r>
              <a:rPr lang="en-GB" sz="1100" b="1" dirty="0" err="1" smtClean="0">
                <a:solidFill>
                  <a:schemeClr val="accent1">
                    <a:lumMod val="75000"/>
                  </a:schemeClr>
                </a:solidFill>
              </a:rPr>
              <a:t>pts</a:t>
            </a:r>
            <a:r>
              <a:rPr lang="en-GB" sz="1100" b="1" dirty="0" smtClean="0">
                <a:solidFill>
                  <a:schemeClr val="accent1">
                    <a:lumMod val="75000"/>
                  </a:schemeClr>
                </a:solidFill>
              </a:rPr>
              <a:t>)</a:t>
            </a:r>
            <a:endParaRPr lang="en-GB" sz="1100" b="1" dirty="0">
              <a:solidFill>
                <a:schemeClr val="accent1">
                  <a:lumMod val="75000"/>
                </a:schemeClr>
              </a:solidFill>
            </a:endParaRPr>
          </a:p>
        </p:txBody>
      </p:sp>
      <p:sp>
        <p:nvSpPr>
          <p:cNvPr id="26" name="TextBox 25"/>
          <p:cNvSpPr txBox="1"/>
          <p:nvPr/>
        </p:nvSpPr>
        <p:spPr>
          <a:xfrm>
            <a:off x="4651696" y="5229200"/>
            <a:ext cx="648072" cy="600164"/>
          </a:xfrm>
          <a:prstGeom prst="rect">
            <a:avLst/>
          </a:prstGeom>
          <a:noFill/>
        </p:spPr>
        <p:txBody>
          <a:bodyPr wrap="square" rtlCol="0">
            <a:spAutoFit/>
          </a:bodyPr>
          <a:lstStyle/>
          <a:p>
            <a:pPr algn="ctr"/>
            <a:r>
              <a:rPr lang="en-GB" sz="1100" b="1" dirty="0" smtClean="0">
                <a:solidFill>
                  <a:schemeClr val="accent1">
                    <a:lumMod val="75000"/>
                  </a:schemeClr>
                </a:solidFill>
              </a:rPr>
              <a:t>Change on year (%</a:t>
            </a:r>
            <a:r>
              <a:rPr lang="en-GB" sz="1100" b="1" dirty="0" err="1" smtClean="0">
                <a:solidFill>
                  <a:schemeClr val="accent1">
                    <a:lumMod val="75000"/>
                  </a:schemeClr>
                </a:solidFill>
              </a:rPr>
              <a:t>pts</a:t>
            </a:r>
            <a:r>
              <a:rPr lang="en-GB" sz="1100" b="1" dirty="0" smtClean="0">
                <a:solidFill>
                  <a:schemeClr val="accent1">
                    <a:lumMod val="75000"/>
                  </a:schemeClr>
                </a:solidFill>
              </a:rPr>
              <a:t>)</a:t>
            </a:r>
            <a:endParaRPr lang="en-GB" sz="1100" b="1" dirty="0">
              <a:solidFill>
                <a:schemeClr val="accent1">
                  <a:lumMod val="75000"/>
                </a:schemeClr>
              </a:solidFill>
            </a:endParaRPr>
          </a:p>
        </p:txBody>
      </p:sp>
      <p:sp>
        <p:nvSpPr>
          <p:cNvPr id="27" name="TextBox 26"/>
          <p:cNvSpPr txBox="1"/>
          <p:nvPr/>
        </p:nvSpPr>
        <p:spPr>
          <a:xfrm>
            <a:off x="250741" y="5229200"/>
            <a:ext cx="648072" cy="600164"/>
          </a:xfrm>
          <a:prstGeom prst="rect">
            <a:avLst/>
          </a:prstGeom>
          <a:noFill/>
        </p:spPr>
        <p:txBody>
          <a:bodyPr wrap="square" rtlCol="0">
            <a:spAutoFit/>
          </a:bodyPr>
          <a:lstStyle/>
          <a:p>
            <a:pPr algn="ctr"/>
            <a:r>
              <a:rPr lang="en-GB" sz="1100" b="1" dirty="0" smtClean="0">
                <a:solidFill>
                  <a:schemeClr val="accent1">
                    <a:lumMod val="75000"/>
                  </a:schemeClr>
                </a:solidFill>
              </a:rPr>
              <a:t>Change on year (%</a:t>
            </a:r>
            <a:r>
              <a:rPr lang="en-GB" sz="1100" b="1" dirty="0" err="1" smtClean="0">
                <a:solidFill>
                  <a:schemeClr val="accent1">
                    <a:lumMod val="75000"/>
                  </a:schemeClr>
                </a:solidFill>
              </a:rPr>
              <a:t>pts</a:t>
            </a:r>
            <a:r>
              <a:rPr lang="en-GB" sz="1100" b="1" dirty="0" smtClean="0">
                <a:solidFill>
                  <a:schemeClr val="accent1">
                    <a:lumMod val="75000"/>
                  </a:schemeClr>
                </a:solidFill>
              </a:rPr>
              <a:t>)</a:t>
            </a:r>
            <a:endParaRPr lang="en-GB" sz="1100" b="1" dirty="0">
              <a:solidFill>
                <a:schemeClr val="accent1">
                  <a:lumMod val="75000"/>
                </a:schemeClr>
              </a:solidFill>
            </a:endParaRPr>
          </a:p>
        </p:txBody>
      </p:sp>
      <p:pic>
        <p:nvPicPr>
          <p:cNvPr id="5" name="Picture 4"/>
          <p:cNvPicPr>
            <a:picLocks noChangeAspect="1" noChangeArrowheads="1"/>
          </p:cNvPicPr>
          <p:nvPr>
            <p:extLst>
              <p:ext uri="{D42A27DB-BD31-4B8C-83A1-F6EECF244321}">
                <p14:modId xmlns:p14="http://schemas.microsoft.com/office/powerpoint/2010/main" val="1941696274"/>
              </p:ext>
            </p:extLst>
          </p:nvPr>
        </p:nvPicPr>
        <p:blipFill>
          <a:blip r:embed="rId3"/>
          <a:srcRect/>
          <a:stretch>
            <a:fillRect/>
          </a:stretch>
        </p:blipFill>
        <p:spPr bwMode="auto">
          <a:xfrm>
            <a:off x="117631" y="6537604"/>
            <a:ext cx="523875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p:nvPr>
            <p:extLst>
              <p:ext uri="{D42A27DB-BD31-4B8C-83A1-F6EECF244321}">
                <p14:modId xmlns:p14="http://schemas.microsoft.com/office/powerpoint/2010/main" val="3595595839"/>
              </p:ext>
            </p:extLst>
          </p:nvPr>
        </p:nvPicPr>
        <p:blipFill>
          <a:blip r:embed="rId4"/>
          <a:stretch>
            <a:fillRect/>
          </a:stretch>
        </p:blipFill>
        <p:spPr>
          <a:xfrm>
            <a:off x="827584" y="1209186"/>
            <a:ext cx="3505200" cy="2476500"/>
          </a:xfrm>
          <a:prstGeom prst="rect">
            <a:avLst/>
          </a:prstGeom>
        </p:spPr>
      </p:pic>
      <p:pic>
        <p:nvPicPr>
          <p:cNvPr id="3" name="Picture 2"/>
          <p:cNvPicPr/>
          <p:nvPr>
            <p:extLst>
              <p:ext uri="{D42A27DB-BD31-4B8C-83A1-F6EECF244321}">
                <p14:modId xmlns:p14="http://schemas.microsoft.com/office/powerpoint/2010/main" val="840625506"/>
              </p:ext>
            </p:extLst>
          </p:nvPr>
        </p:nvPicPr>
        <p:blipFill>
          <a:blip r:embed="rId5"/>
          <a:stretch>
            <a:fillRect/>
          </a:stretch>
        </p:blipFill>
        <p:spPr>
          <a:xfrm>
            <a:off x="897311" y="4030093"/>
            <a:ext cx="3476625" cy="2381250"/>
          </a:xfrm>
          <a:prstGeom prst="rect">
            <a:avLst/>
          </a:prstGeom>
        </p:spPr>
      </p:pic>
      <p:pic>
        <p:nvPicPr>
          <p:cNvPr id="4" name="Picture 3"/>
          <p:cNvPicPr/>
          <p:nvPr>
            <p:extLst>
              <p:ext uri="{D42A27DB-BD31-4B8C-83A1-F6EECF244321}">
                <p14:modId xmlns:p14="http://schemas.microsoft.com/office/powerpoint/2010/main" val="3750922387"/>
              </p:ext>
            </p:extLst>
          </p:nvPr>
        </p:nvPicPr>
        <p:blipFill>
          <a:blip r:embed="rId6"/>
          <a:stretch>
            <a:fillRect/>
          </a:stretch>
        </p:blipFill>
        <p:spPr>
          <a:xfrm>
            <a:off x="5299075" y="3808413"/>
            <a:ext cx="3486150" cy="2552700"/>
          </a:xfrm>
          <a:prstGeom prst="rect">
            <a:avLst/>
          </a:prstGeom>
        </p:spPr>
      </p:pic>
      <p:graphicFrame>
        <p:nvGraphicFramePr>
          <p:cNvPr id="22" name="Chart 21"/>
          <p:cNvGraphicFramePr>
            <a:graphicFrameLocks noGrp="1"/>
          </p:cNvGraphicFramePr>
          <p:nvPr>
            <p:extLst>
              <p:ext uri="{D42A27DB-BD31-4B8C-83A1-F6EECF244321}">
                <p14:modId xmlns:p14="http://schemas.microsoft.com/office/powerpoint/2010/main" val="773661463"/>
              </p:ext>
            </p:extLst>
          </p:nvPr>
        </p:nvGraphicFramePr>
        <p:xfrm>
          <a:off x="4427984" y="1126738"/>
          <a:ext cx="4533900" cy="2732315"/>
        </p:xfrm>
        <a:graphic>
          <a:graphicData uri="http://schemas.openxmlformats.org/drawingml/2006/chart">
            <c:chart xmlns:c="http://schemas.openxmlformats.org/drawingml/2006/chart" xmlns:r="http://schemas.openxmlformats.org/officeDocument/2006/relationships" r:id="rId7"/>
          </a:graphicData>
        </a:graphic>
      </p:graphicFrame>
      <p:sp>
        <p:nvSpPr>
          <p:cNvPr id="18" name="Rectangle 17"/>
          <p:cNvSpPr/>
          <p:nvPr/>
        </p:nvSpPr>
        <p:spPr>
          <a:xfrm>
            <a:off x="117631" y="76068"/>
            <a:ext cx="892899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Labour Market Trends</a:t>
            </a:r>
          </a:p>
          <a:p>
            <a:pPr algn="ctr"/>
            <a:r>
              <a:rPr lang="en-GB" sz="1600" b="1" dirty="0" smtClean="0"/>
              <a:t>Performance by Gender</a:t>
            </a:r>
          </a:p>
        </p:txBody>
      </p:sp>
    </p:spTree>
    <p:extLst>
      <p:ext uri="{BB962C8B-B14F-4D97-AF65-F5344CB8AC3E}">
        <p14:creationId xmlns:p14="http://schemas.microsoft.com/office/powerpoint/2010/main" val="12476987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 name="Chart 28"/>
          <p:cNvGraphicFramePr>
            <a:graphicFrameLocks noGrp="1"/>
          </p:cNvGraphicFramePr>
          <p:nvPr>
            <p:extLst>
              <p:ext uri="{D42A27DB-BD31-4B8C-83A1-F6EECF244321}">
                <p14:modId xmlns:p14="http://schemas.microsoft.com/office/powerpoint/2010/main" val="2505607845"/>
              </p:ext>
            </p:extLst>
          </p:nvPr>
        </p:nvGraphicFramePr>
        <p:xfrm>
          <a:off x="322666" y="3966856"/>
          <a:ext cx="4825398" cy="2342464"/>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p:cNvSpPr/>
          <p:nvPr/>
        </p:nvSpPr>
        <p:spPr>
          <a:xfrm>
            <a:off x="117631" y="952347"/>
            <a:ext cx="8934997" cy="26206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sz="1050" b="1" dirty="0" smtClean="0">
              <a:solidFill>
                <a:schemeClr val="accent1">
                  <a:lumMod val="75000"/>
                </a:schemeClr>
              </a:solidFill>
            </a:endParaRPr>
          </a:p>
          <a:p>
            <a:endParaRPr lang="en-GB" sz="105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p:txBody>
      </p:sp>
      <p:sp>
        <p:nvSpPr>
          <p:cNvPr id="11" name="Rectangle 10"/>
          <p:cNvSpPr/>
          <p:nvPr/>
        </p:nvSpPr>
        <p:spPr>
          <a:xfrm>
            <a:off x="117631" y="3573016"/>
            <a:ext cx="5246457" cy="287835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smtClean="0">
                <a:solidFill>
                  <a:schemeClr val="accent1">
                    <a:lumMod val="75000"/>
                  </a:schemeClr>
                </a:solidFill>
              </a:rPr>
              <a:t>Unemployment Rate – International Comparisons</a:t>
            </a:r>
          </a:p>
          <a:p>
            <a:endParaRPr lang="en-GB" sz="1050" b="1" dirty="0" smtClean="0">
              <a:solidFill>
                <a:schemeClr val="accent1">
                  <a:lumMod val="75000"/>
                </a:schemeClr>
              </a:solidFill>
            </a:endParaRPr>
          </a:p>
          <a:p>
            <a:endParaRPr lang="en-GB" sz="105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p:txBody>
      </p:sp>
      <p:sp>
        <p:nvSpPr>
          <p:cNvPr id="9" name="Rectangle 8"/>
          <p:cNvSpPr/>
          <p:nvPr/>
        </p:nvSpPr>
        <p:spPr>
          <a:xfrm>
            <a:off x="82235" y="76068"/>
            <a:ext cx="892899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Labour Market Trends</a:t>
            </a:r>
          </a:p>
          <a:p>
            <a:pPr algn="ctr"/>
            <a:r>
              <a:rPr lang="en-GB" sz="1600" b="1" dirty="0" smtClean="0"/>
              <a:t>Youth Unemployment</a:t>
            </a:r>
          </a:p>
        </p:txBody>
      </p:sp>
      <p:sp>
        <p:nvSpPr>
          <p:cNvPr id="45" name="Rectangle 44"/>
          <p:cNvSpPr/>
          <p:nvPr/>
        </p:nvSpPr>
        <p:spPr>
          <a:xfrm>
            <a:off x="123636" y="6524090"/>
            <a:ext cx="8922987" cy="1889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200" i="1" dirty="0"/>
          </a:p>
        </p:txBody>
      </p:sp>
      <p:pic>
        <p:nvPicPr>
          <p:cNvPr id="2" name="Picture 1"/>
          <p:cNvPicPr/>
          <p:nvPr>
            <p:extLst>
              <p:ext uri="{D42A27DB-BD31-4B8C-83A1-F6EECF244321}">
                <p14:modId xmlns:p14="http://schemas.microsoft.com/office/powerpoint/2010/main" val="2536116333"/>
              </p:ext>
            </p:extLst>
          </p:nvPr>
        </p:nvPicPr>
        <p:blipFill>
          <a:blip r:embed="rId4"/>
          <a:stretch>
            <a:fillRect/>
          </a:stretch>
        </p:blipFill>
        <p:spPr>
          <a:xfrm>
            <a:off x="114120" y="6551120"/>
            <a:ext cx="5238750" cy="161925"/>
          </a:xfrm>
          <a:prstGeom prst="rect">
            <a:avLst/>
          </a:prstGeom>
        </p:spPr>
      </p:pic>
      <p:sp>
        <p:nvSpPr>
          <p:cNvPr id="20" name="Rectangle 19"/>
          <p:cNvSpPr/>
          <p:nvPr/>
        </p:nvSpPr>
        <p:spPr>
          <a:xfrm>
            <a:off x="5364088" y="3573016"/>
            <a:ext cx="3688541" cy="287835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itchFamily="34" charset="0"/>
              <a:buChar char="•"/>
            </a:pPr>
            <a:r>
              <a:rPr lang="en-GB" sz="1550" b="1" dirty="0" smtClean="0">
                <a:solidFill>
                  <a:schemeClr val="accent1">
                    <a:lumMod val="75000"/>
                  </a:schemeClr>
                </a:solidFill>
              </a:rPr>
              <a:t>Improvements in recent months visible in LFS data but not reflected in the annual APS data.  </a:t>
            </a:r>
          </a:p>
          <a:p>
            <a:pPr marL="171450" indent="-171450">
              <a:buFont typeface="Arial" pitchFamily="34" charset="0"/>
              <a:buChar char="•"/>
            </a:pPr>
            <a:r>
              <a:rPr lang="en-GB" sz="1550" b="1" dirty="0" smtClean="0">
                <a:solidFill>
                  <a:schemeClr val="accent1">
                    <a:lumMod val="75000"/>
                  </a:schemeClr>
                </a:solidFill>
              </a:rPr>
              <a:t>Scotland has a higher youth employment rate and lower unemployment and inactivity rate than the UK.</a:t>
            </a:r>
          </a:p>
          <a:p>
            <a:pPr marL="171450" indent="-171450">
              <a:buFont typeface="Arial" pitchFamily="34" charset="0"/>
              <a:buChar char="•"/>
            </a:pPr>
            <a:r>
              <a:rPr lang="en-GB" sz="1550" b="1" dirty="0" smtClean="0">
                <a:solidFill>
                  <a:schemeClr val="accent1">
                    <a:lumMod val="75000"/>
                  </a:schemeClr>
                </a:solidFill>
              </a:rPr>
              <a:t>Only 5 EU countries have a lower youth unemployment rate:  Austria, Germany, Netherlands, Malta and Denmark. </a:t>
            </a:r>
          </a:p>
          <a:p>
            <a:pPr marL="171450" indent="-171450">
              <a:buFont typeface="Arial" pitchFamily="34" charset="0"/>
              <a:buChar char="•"/>
            </a:pPr>
            <a:endParaRPr lang="en-GB" sz="1050" b="1" dirty="0" smtClean="0">
              <a:solidFill>
                <a:schemeClr val="accent1">
                  <a:lumMod val="75000"/>
                </a:schemeClr>
              </a:solidFill>
            </a:endParaRPr>
          </a:p>
          <a:p>
            <a:endParaRPr lang="en-GB" sz="105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p:txBody>
      </p:sp>
      <p:sp>
        <p:nvSpPr>
          <p:cNvPr id="18" name="Rounded Rectangle 17"/>
          <p:cNvSpPr/>
          <p:nvPr/>
        </p:nvSpPr>
        <p:spPr>
          <a:xfrm>
            <a:off x="701525" y="1118594"/>
            <a:ext cx="1510342" cy="103911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dirty="0" smtClean="0">
                <a:solidFill>
                  <a:schemeClr val="accent1">
                    <a:lumMod val="75000"/>
                  </a:schemeClr>
                </a:solidFill>
              </a:rPr>
              <a:t>339,000</a:t>
            </a:r>
          </a:p>
          <a:p>
            <a:pPr algn="ctr"/>
            <a:r>
              <a:rPr lang="en-GB" sz="1000" b="1" dirty="0" smtClean="0">
                <a:solidFill>
                  <a:schemeClr val="accent1">
                    <a:lumMod val="75000"/>
                  </a:schemeClr>
                </a:solidFill>
              </a:rPr>
              <a:t>Young people in </a:t>
            </a:r>
            <a:r>
              <a:rPr lang="en-GB" sz="1000" b="1" u="sng" dirty="0" smtClean="0">
                <a:solidFill>
                  <a:schemeClr val="accent1">
                    <a:lumMod val="75000"/>
                  </a:schemeClr>
                </a:solidFill>
              </a:rPr>
              <a:t>employment</a:t>
            </a:r>
            <a:r>
              <a:rPr lang="en-GB" sz="1000" b="1" dirty="0" smtClean="0">
                <a:solidFill>
                  <a:schemeClr val="accent1">
                    <a:lumMod val="75000"/>
                  </a:schemeClr>
                </a:solidFill>
              </a:rPr>
              <a:t>, UP 21,000 over the year (Feb – Apr 2013)</a:t>
            </a:r>
          </a:p>
        </p:txBody>
      </p:sp>
      <p:sp>
        <p:nvSpPr>
          <p:cNvPr id="23" name="Rounded Rectangle 22"/>
          <p:cNvSpPr/>
          <p:nvPr/>
        </p:nvSpPr>
        <p:spPr>
          <a:xfrm>
            <a:off x="685392" y="2294380"/>
            <a:ext cx="1510343" cy="1131919"/>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dirty="0" smtClean="0">
                <a:solidFill>
                  <a:schemeClr val="accent1">
                    <a:lumMod val="75000"/>
                  </a:schemeClr>
                </a:solidFill>
              </a:rPr>
              <a:t>61,000</a:t>
            </a:r>
          </a:p>
          <a:p>
            <a:pPr algn="ctr"/>
            <a:r>
              <a:rPr lang="en-GB" sz="1000" b="1" dirty="0" smtClean="0">
                <a:solidFill>
                  <a:schemeClr val="accent1">
                    <a:lumMod val="75000"/>
                  </a:schemeClr>
                </a:solidFill>
              </a:rPr>
              <a:t>Young people </a:t>
            </a:r>
            <a:r>
              <a:rPr lang="en-GB" sz="1000" b="1" u="sng" dirty="0" smtClean="0">
                <a:solidFill>
                  <a:schemeClr val="accent1">
                    <a:lumMod val="75000"/>
                  </a:schemeClr>
                </a:solidFill>
              </a:rPr>
              <a:t>unemployed, </a:t>
            </a:r>
            <a:r>
              <a:rPr lang="en-GB" sz="1000" b="1" dirty="0" smtClean="0">
                <a:solidFill>
                  <a:schemeClr val="accent1">
                    <a:lumMod val="75000"/>
                  </a:schemeClr>
                </a:solidFill>
              </a:rPr>
              <a:t>DOWN 25,000 over the year (Feb– Apr </a:t>
            </a:r>
            <a:r>
              <a:rPr lang="en-GB" sz="1000" b="1" dirty="0">
                <a:solidFill>
                  <a:schemeClr val="accent1">
                    <a:lumMod val="75000"/>
                  </a:schemeClr>
                </a:solidFill>
              </a:rPr>
              <a:t>2013)</a:t>
            </a:r>
          </a:p>
          <a:p>
            <a:pPr algn="ctr"/>
            <a:r>
              <a:rPr lang="en-GB" sz="1000" b="1" u="sng" dirty="0" smtClean="0">
                <a:solidFill>
                  <a:schemeClr val="accent1">
                    <a:lumMod val="75000"/>
                  </a:schemeClr>
                </a:solidFill>
              </a:rPr>
              <a:t> </a:t>
            </a:r>
          </a:p>
        </p:txBody>
      </p:sp>
      <p:sp>
        <p:nvSpPr>
          <p:cNvPr id="24" name="Rounded Rectangle 23"/>
          <p:cNvSpPr/>
          <p:nvPr/>
        </p:nvSpPr>
        <p:spPr>
          <a:xfrm>
            <a:off x="251519" y="1085296"/>
            <a:ext cx="307669" cy="241816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sz="2000" b="1" dirty="0" smtClean="0">
                <a:solidFill>
                  <a:schemeClr val="accent1">
                    <a:lumMod val="75000"/>
                  </a:schemeClr>
                </a:solidFill>
              </a:rPr>
              <a:t>Labour Force Survey</a:t>
            </a:r>
            <a:endParaRPr lang="en-GB" sz="2000" b="1" dirty="0">
              <a:solidFill>
                <a:schemeClr val="accent1">
                  <a:lumMod val="75000"/>
                </a:schemeClr>
              </a:solidFill>
            </a:endParaRPr>
          </a:p>
        </p:txBody>
      </p:sp>
      <p:sp>
        <p:nvSpPr>
          <p:cNvPr id="25" name="Rounded Rectangle 24"/>
          <p:cNvSpPr/>
          <p:nvPr/>
        </p:nvSpPr>
        <p:spPr>
          <a:xfrm>
            <a:off x="2339752" y="1113119"/>
            <a:ext cx="401107" cy="241816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sz="1600" b="1" dirty="0" smtClean="0">
                <a:solidFill>
                  <a:schemeClr val="accent1">
                    <a:lumMod val="75000"/>
                  </a:schemeClr>
                </a:solidFill>
              </a:rPr>
              <a:t>Annual Population Survey</a:t>
            </a:r>
            <a:endParaRPr lang="en-GB" sz="1600" b="1" dirty="0">
              <a:solidFill>
                <a:schemeClr val="accent1">
                  <a:lumMod val="75000"/>
                </a:schemeClr>
              </a:solidFill>
            </a:endParaRPr>
          </a:p>
        </p:txBody>
      </p:sp>
      <p:sp>
        <p:nvSpPr>
          <p:cNvPr id="26" name="Rounded Rectangle 25"/>
          <p:cNvSpPr/>
          <p:nvPr/>
        </p:nvSpPr>
        <p:spPr>
          <a:xfrm>
            <a:off x="2864876" y="1085296"/>
            <a:ext cx="1510342" cy="103911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dirty="0" smtClean="0">
                <a:solidFill>
                  <a:schemeClr val="accent1">
                    <a:lumMod val="75000"/>
                  </a:schemeClr>
                </a:solidFill>
              </a:rPr>
              <a:t>319,000</a:t>
            </a:r>
          </a:p>
          <a:p>
            <a:pPr algn="ctr"/>
            <a:r>
              <a:rPr lang="en-GB" sz="1000" b="1" dirty="0" smtClean="0">
                <a:solidFill>
                  <a:schemeClr val="accent1">
                    <a:lumMod val="75000"/>
                  </a:schemeClr>
                </a:solidFill>
              </a:rPr>
              <a:t>Young people in </a:t>
            </a:r>
            <a:r>
              <a:rPr lang="en-GB" sz="1000" b="1" u="sng" dirty="0" smtClean="0">
                <a:solidFill>
                  <a:schemeClr val="accent1">
                    <a:lumMod val="75000"/>
                  </a:schemeClr>
                </a:solidFill>
              </a:rPr>
              <a:t>employment</a:t>
            </a:r>
            <a:r>
              <a:rPr lang="en-GB" sz="1000" b="1" dirty="0" smtClean="0">
                <a:solidFill>
                  <a:schemeClr val="accent1">
                    <a:lumMod val="75000"/>
                  </a:schemeClr>
                </a:solidFill>
              </a:rPr>
              <a:t>, DOWN 11,000 over the year (Jan – Dec 2012)</a:t>
            </a:r>
          </a:p>
        </p:txBody>
      </p:sp>
      <p:sp>
        <p:nvSpPr>
          <p:cNvPr id="27" name="Rounded Rectangle 26"/>
          <p:cNvSpPr/>
          <p:nvPr/>
        </p:nvSpPr>
        <p:spPr>
          <a:xfrm>
            <a:off x="2843808" y="2356923"/>
            <a:ext cx="1510342" cy="103911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dirty="0" smtClean="0">
                <a:solidFill>
                  <a:schemeClr val="accent1">
                    <a:lumMod val="75000"/>
                  </a:schemeClr>
                </a:solidFill>
              </a:rPr>
              <a:t>83,000</a:t>
            </a:r>
          </a:p>
          <a:p>
            <a:pPr algn="ctr"/>
            <a:r>
              <a:rPr lang="en-GB" sz="1000" b="1" dirty="0" smtClean="0">
                <a:solidFill>
                  <a:schemeClr val="accent1">
                    <a:lumMod val="75000"/>
                  </a:schemeClr>
                </a:solidFill>
              </a:rPr>
              <a:t>Young people </a:t>
            </a:r>
            <a:r>
              <a:rPr lang="en-GB" sz="1000" b="1" u="sng" dirty="0" smtClean="0">
                <a:solidFill>
                  <a:schemeClr val="accent1">
                    <a:lumMod val="75000"/>
                  </a:schemeClr>
                </a:solidFill>
              </a:rPr>
              <a:t>unemployed</a:t>
            </a:r>
            <a:r>
              <a:rPr lang="en-GB" sz="1000" b="1" dirty="0" smtClean="0">
                <a:solidFill>
                  <a:schemeClr val="accent1">
                    <a:lumMod val="75000"/>
                  </a:schemeClr>
                </a:solidFill>
              </a:rPr>
              <a:t>, DOWN 7,000 over the year (Jan – Dec 2012)</a:t>
            </a:r>
          </a:p>
        </p:txBody>
      </p:sp>
      <p:sp>
        <p:nvSpPr>
          <p:cNvPr id="16" name="TextBox 99"/>
          <p:cNvSpPr txBox="1"/>
          <p:nvPr/>
        </p:nvSpPr>
        <p:spPr>
          <a:xfrm>
            <a:off x="3620047" y="5085184"/>
            <a:ext cx="1523799" cy="438803"/>
          </a:xfrm>
          <a:prstGeom prst="roundRect">
            <a:avLst>
              <a:gd name="adj" fmla="val 15293"/>
            </a:avLst>
          </a:prstGeom>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smtClean="0">
                <a:solidFill>
                  <a:schemeClr val="accent1">
                    <a:lumMod val="75000"/>
                  </a:schemeClr>
                </a:solidFill>
              </a:rPr>
              <a:t>Current rate in Scotland = 16.1%</a:t>
            </a:r>
            <a:endParaRPr lang="en-GB" sz="1000" b="1" dirty="0">
              <a:solidFill>
                <a:schemeClr val="accent1">
                  <a:lumMod val="75000"/>
                </a:schemeClr>
              </a:solidFill>
            </a:endParaRPr>
          </a:p>
        </p:txBody>
      </p:sp>
      <p:sp>
        <p:nvSpPr>
          <p:cNvPr id="19" name="TextBox 99"/>
          <p:cNvSpPr txBox="1"/>
          <p:nvPr/>
        </p:nvSpPr>
        <p:spPr>
          <a:xfrm>
            <a:off x="1503551" y="3933056"/>
            <a:ext cx="2459888" cy="438804"/>
          </a:xfrm>
          <a:prstGeom prst="roundRect">
            <a:avLst>
              <a:gd name="adj" fmla="val 15293"/>
            </a:avLst>
          </a:prstGeom>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smtClean="0">
                <a:solidFill>
                  <a:schemeClr val="accent1">
                    <a:lumMod val="75000"/>
                  </a:schemeClr>
                </a:solidFill>
              </a:rPr>
              <a:t>Between 2004 – 2007 average youth unemployment rate in Scotland = 13.5%</a:t>
            </a:r>
            <a:endParaRPr lang="en-GB" sz="1000" b="1" dirty="0">
              <a:solidFill>
                <a:schemeClr val="accent1">
                  <a:lumMod val="75000"/>
                </a:schemeClr>
              </a:solidFill>
            </a:endParaRPr>
          </a:p>
        </p:txBody>
      </p:sp>
      <p:graphicFrame>
        <p:nvGraphicFramePr>
          <p:cNvPr id="21" name="Chart 20"/>
          <p:cNvGraphicFramePr>
            <a:graphicFrameLocks/>
          </p:cNvGraphicFramePr>
          <p:nvPr>
            <p:extLst>
              <p:ext uri="{D42A27DB-BD31-4B8C-83A1-F6EECF244321}">
                <p14:modId xmlns:p14="http://schemas.microsoft.com/office/powerpoint/2010/main" val="3506808460"/>
              </p:ext>
            </p:extLst>
          </p:nvPr>
        </p:nvGraphicFramePr>
        <p:xfrm>
          <a:off x="4381946" y="952347"/>
          <a:ext cx="4664677" cy="257893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0472242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235" y="76068"/>
            <a:ext cx="892899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Labour Market Trends</a:t>
            </a:r>
          </a:p>
          <a:p>
            <a:pPr algn="ctr"/>
            <a:r>
              <a:rPr lang="en-GB" sz="1600" b="1" dirty="0"/>
              <a:t>Modern </a:t>
            </a:r>
            <a:r>
              <a:rPr lang="en-GB" sz="1600" b="1" dirty="0" smtClean="0"/>
              <a:t>Apprenticeships - Gender segregation</a:t>
            </a:r>
          </a:p>
        </p:txBody>
      </p:sp>
      <p:sp>
        <p:nvSpPr>
          <p:cNvPr id="3" name="Rectangle 2"/>
          <p:cNvSpPr/>
          <p:nvPr/>
        </p:nvSpPr>
        <p:spPr>
          <a:xfrm>
            <a:off x="117631" y="980728"/>
            <a:ext cx="4670393" cy="177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189638" y="988813"/>
            <a:ext cx="4526377" cy="1769715"/>
          </a:xfrm>
          <a:prstGeom prst="rect">
            <a:avLst/>
          </a:prstGeom>
          <a:noFill/>
        </p:spPr>
        <p:txBody>
          <a:bodyPr wrap="square" rtlCol="0">
            <a:spAutoFit/>
          </a:bodyPr>
          <a:lstStyle/>
          <a:p>
            <a:pPr>
              <a:spcAft>
                <a:spcPts val="600"/>
              </a:spcAft>
            </a:pPr>
            <a:r>
              <a:rPr lang="en-GB" sz="1100" dirty="0" smtClean="0">
                <a:solidFill>
                  <a:schemeClr val="accent1">
                    <a:lumMod val="75000"/>
                  </a:schemeClr>
                </a:solidFill>
              </a:rPr>
              <a:t>Overall Modern Apprenticeships attract more men than women.  </a:t>
            </a:r>
          </a:p>
          <a:p>
            <a:pPr>
              <a:spcAft>
                <a:spcPts val="600"/>
              </a:spcAft>
            </a:pPr>
            <a:r>
              <a:rPr lang="en-GB" sz="1100" dirty="0" smtClean="0">
                <a:solidFill>
                  <a:schemeClr val="accent1">
                    <a:lumMod val="75000"/>
                  </a:schemeClr>
                </a:solidFill>
              </a:rPr>
              <a:t>But the position has been steadily improving over time.</a:t>
            </a:r>
          </a:p>
          <a:p>
            <a:pPr marL="171450" indent="-171450">
              <a:buFont typeface="Arial" pitchFamily="34" charset="0"/>
              <a:buChar char="•"/>
            </a:pPr>
            <a:r>
              <a:rPr lang="en-GB" sz="1100" dirty="0" smtClean="0">
                <a:solidFill>
                  <a:schemeClr val="accent1">
                    <a:lumMod val="75000"/>
                  </a:schemeClr>
                </a:solidFill>
              </a:rPr>
              <a:t>The number of female MA starts has increased by 8,200 or nearly 300% between 2008/09 and 2012/13 – more than 3 times faster than the increase in male MAs.</a:t>
            </a:r>
          </a:p>
          <a:p>
            <a:pPr marL="171450" indent="-171450">
              <a:buFont typeface="Arial" pitchFamily="34" charset="0"/>
              <a:buChar char="•"/>
            </a:pPr>
            <a:r>
              <a:rPr lang="en-GB" sz="1100" dirty="0" smtClean="0">
                <a:solidFill>
                  <a:schemeClr val="accent1">
                    <a:lumMod val="75000"/>
                  </a:schemeClr>
                </a:solidFill>
              </a:rPr>
              <a:t>In </a:t>
            </a:r>
            <a:r>
              <a:rPr lang="en-GB" sz="1100" dirty="0">
                <a:solidFill>
                  <a:schemeClr val="accent1">
                    <a:lumMod val="75000"/>
                  </a:schemeClr>
                </a:solidFill>
              </a:rPr>
              <a:t>2012/13, </a:t>
            </a:r>
            <a:r>
              <a:rPr lang="en-GB" sz="1100" dirty="0" smtClean="0">
                <a:solidFill>
                  <a:schemeClr val="accent1">
                    <a:lumMod val="75000"/>
                  </a:schemeClr>
                </a:solidFill>
              </a:rPr>
              <a:t>43% </a:t>
            </a:r>
            <a:r>
              <a:rPr lang="en-GB" sz="1100" dirty="0">
                <a:solidFill>
                  <a:schemeClr val="accent1">
                    <a:lumMod val="75000"/>
                  </a:schemeClr>
                </a:solidFill>
              </a:rPr>
              <a:t>of MA starts were women compared with 27% in </a:t>
            </a:r>
            <a:r>
              <a:rPr lang="en-GB" sz="1100" dirty="0" smtClean="0">
                <a:solidFill>
                  <a:schemeClr val="accent1">
                    <a:lumMod val="75000"/>
                  </a:schemeClr>
                </a:solidFill>
              </a:rPr>
              <a:t>2008/09. </a:t>
            </a:r>
            <a:endParaRPr lang="en-GB" sz="1100" dirty="0">
              <a:solidFill>
                <a:schemeClr val="accent1">
                  <a:lumMod val="75000"/>
                </a:schemeClr>
              </a:solidFill>
            </a:endParaRPr>
          </a:p>
          <a:p>
            <a:pPr marL="171450" indent="-171450">
              <a:buFont typeface="Arial" pitchFamily="34" charset="0"/>
              <a:buChar char="•"/>
            </a:pPr>
            <a:r>
              <a:rPr lang="en-GB" sz="1100" dirty="0" smtClean="0">
                <a:solidFill>
                  <a:schemeClr val="accent1">
                    <a:lumMod val="75000"/>
                  </a:schemeClr>
                </a:solidFill>
              </a:rPr>
              <a:t>The percentage </a:t>
            </a:r>
            <a:r>
              <a:rPr lang="en-GB" sz="1100" dirty="0">
                <a:solidFill>
                  <a:schemeClr val="accent1">
                    <a:lumMod val="75000"/>
                  </a:schemeClr>
                </a:solidFill>
              </a:rPr>
              <a:t>of females in training has </a:t>
            </a:r>
            <a:r>
              <a:rPr lang="en-GB" sz="1100" dirty="0" smtClean="0">
                <a:solidFill>
                  <a:schemeClr val="accent1">
                    <a:lumMod val="75000"/>
                  </a:schemeClr>
                </a:solidFill>
              </a:rPr>
              <a:t>also increased over the same period from </a:t>
            </a:r>
            <a:r>
              <a:rPr lang="en-GB" sz="1100" dirty="0">
                <a:solidFill>
                  <a:schemeClr val="accent1">
                    <a:lumMod val="75000"/>
                  </a:schemeClr>
                </a:solidFill>
              </a:rPr>
              <a:t>16% to 33</a:t>
            </a:r>
            <a:r>
              <a:rPr lang="en-GB" sz="1100" dirty="0" smtClean="0">
                <a:solidFill>
                  <a:schemeClr val="accent1">
                    <a:lumMod val="75000"/>
                  </a:schemeClr>
                </a:solidFill>
              </a:rPr>
              <a:t>%.</a:t>
            </a:r>
            <a:endParaRPr lang="en-GB" sz="1100" dirty="0">
              <a:solidFill>
                <a:schemeClr val="accent1">
                  <a:lumMod val="75000"/>
                </a:schemeClr>
              </a:solidFill>
            </a:endParaRPr>
          </a:p>
        </p:txBody>
      </p:sp>
      <p:sp>
        <p:nvSpPr>
          <p:cNvPr id="5" name="Rectangle 4"/>
          <p:cNvSpPr/>
          <p:nvPr/>
        </p:nvSpPr>
        <p:spPr>
          <a:xfrm>
            <a:off x="4860032" y="980728"/>
            <a:ext cx="2520280" cy="37444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5081884" y="1044839"/>
            <a:ext cx="1969281" cy="472559"/>
          </a:xfrm>
          <a:prstGeom prst="roundRect">
            <a:avLst>
              <a:gd name="adj" fmla="val 15293"/>
            </a:avLst>
          </a:prstGeom>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100" b="1" dirty="0" smtClean="0">
                <a:solidFill>
                  <a:schemeClr val="accent1">
                    <a:lumMod val="75000"/>
                  </a:schemeClr>
                </a:solidFill>
              </a:rPr>
              <a:t>Change in MA starts by Gender, 08/09 to 12/13</a:t>
            </a:r>
            <a:endParaRPr lang="en-GB" sz="1100" b="1" dirty="0">
              <a:solidFill>
                <a:schemeClr val="accent1">
                  <a:lumMod val="75000"/>
                </a:schemeClr>
              </a:solidFill>
            </a:endParaRPr>
          </a:p>
        </p:txBody>
      </p:sp>
      <p:graphicFrame>
        <p:nvGraphicFramePr>
          <p:cNvPr id="8" name="Chart 7"/>
          <p:cNvGraphicFramePr>
            <a:graphicFrameLocks/>
          </p:cNvGraphicFramePr>
          <p:nvPr>
            <p:extLst>
              <p:ext uri="{D42A27DB-BD31-4B8C-83A1-F6EECF244321}">
                <p14:modId xmlns:p14="http://schemas.microsoft.com/office/powerpoint/2010/main" val="218902120"/>
              </p:ext>
            </p:extLst>
          </p:nvPr>
        </p:nvGraphicFramePr>
        <p:xfrm>
          <a:off x="4860032" y="1528696"/>
          <a:ext cx="2586460" cy="1684280"/>
        </p:xfrm>
        <a:graphic>
          <a:graphicData uri="http://schemas.openxmlformats.org/drawingml/2006/chart">
            <c:chart xmlns:c="http://schemas.openxmlformats.org/drawingml/2006/chart" xmlns:r="http://schemas.openxmlformats.org/officeDocument/2006/relationships" r:id="rId2"/>
          </a:graphicData>
        </a:graphic>
      </p:graphicFrame>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70387" y="1772816"/>
            <a:ext cx="480778" cy="1224136"/>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5294691" y="2636912"/>
            <a:ext cx="141405" cy="360040"/>
          </a:xfrm>
          <a:prstGeom prst="rect">
            <a:avLst/>
          </a:prstGeom>
        </p:spPr>
      </p:pic>
      <p:graphicFrame>
        <p:nvGraphicFramePr>
          <p:cNvPr id="11" name="Chart 10"/>
          <p:cNvGraphicFramePr>
            <a:graphicFrameLocks/>
          </p:cNvGraphicFramePr>
          <p:nvPr>
            <p:extLst>
              <p:ext uri="{D42A27DB-BD31-4B8C-83A1-F6EECF244321}">
                <p14:modId xmlns:p14="http://schemas.microsoft.com/office/powerpoint/2010/main" val="3773820236"/>
              </p:ext>
            </p:extLst>
          </p:nvPr>
        </p:nvGraphicFramePr>
        <p:xfrm>
          <a:off x="4886850" y="2996952"/>
          <a:ext cx="2542976" cy="1684586"/>
        </p:xfrm>
        <a:graphic>
          <a:graphicData uri="http://schemas.openxmlformats.org/drawingml/2006/chart">
            <c:chart xmlns:c="http://schemas.openxmlformats.org/drawingml/2006/chart" xmlns:r="http://schemas.openxmlformats.org/officeDocument/2006/relationships" r:id="rId5"/>
          </a:graphicData>
        </a:graphic>
      </p:graphicFrame>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01804" y="3955393"/>
            <a:ext cx="172381" cy="504056"/>
          </a:xfrm>
          <a:prstGeom prst="rect">
            <a:avLst/>
          </a:prstGeom>
        </p:spPr>
      </p:pic>
      <p:pic>
        <p:nvPicPr>
          <p:cNvPr id="13" name="Picture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91125" y="3397675"/>
            <a:ext cx="360040" cy="1052786"/>
          </a:xfrm>
          <a:prstGeom prst="rect">
            <a:avLst/>
          </a:prstGeom>
        </p:spPr>
      </p:pic>
      <p:graphicFrame>
        <p:nvGraphicFramePr>
          <p:cNvPr id="14" name="Chart 13"/>
          <p:cNvGraphicFramePr>
            <a:graphicFrameLocks/>
          </p:cNvGraphicFramePr>
          <p:nvPr>
            <p:extLst>
              <p:ext uri="{D42A27DB-BD31-4B8C-83A1-F6EECF244321}">
                <p14:modId xmlns:p14="http://schemas.microsoft.com/office/powerpoint/2010/main" val="2874372875"/>
              </p:ext>
            </p:extLst>
          </p:nvPr>
        </p:nvGraphicFramePr>
        <p:xfrm>
          <a:off x="7396338" y="3147321"/>
          <a:ext cx="1742876" cy="1616143"/>
        </p:xfrm>
        <a:graphic>
          <a:graphicData uri="http://schemas.openxmlformats.org/drawingml/2006/chart">
            <c:chart xmlns:c="http://schemas.openxmlformats.org/drawingml/2006/chart" xmlns:r="http://schemas.openxmlformats.org/officeDocument/2006/relationships" r:id="rId7"/>
          </a:graphicData>
        </a:graphic>
      </p:graphicFrame>
      <p:sp>
        <p:nvSpPr>
          <p:cNvPr id="15" name="TextBox 14"/>
          <p:cNvSpPr txBox="1"/>
          <p:nvPr/>
        </p:nvSpPr>
        <p:spPr>
          <a:xfrm>
            <a:off x="7670046" y="1044273"/>
            <a:ext cx="1294442" cy="658207"/>
          </a:xfrm>
          <a:prstGeom prst="roundRect">
            <a:avLst>
              <a:gd name="adj" fmla="val 15293"/>
            </a:avLst>
          </a:prstGeom>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100" b="1" dirty="0" smtClean="0">
                <a:solidFill>
                  <a:schemeClr val="accent1">
                    <a:lumMod val="75000"/>
                  </a:schemeClr>
                </a:solidFill>
              </a:rPr>
              <a:t>Percentage share of MA starts by Gender</a:t>
            </a:r>
            <a:endParaRPr lang="en-GB" sz="1100" b="1" dirty="0">
              <a:solidFill>
                <a:schemeClr val="accent1">
                  <a:lumMod val="75000"/>
                </a:schemeClr>
              </a:solidFill>
            </a:endParaRPr>
          </a:p>
        </p:txBody>
      </p:sp>
      <p:sp>
        <p:nvSpPr>
          <p:cNvPr id="16" name="Rectangle 15"/>
          <p:cNvSpPr/>
          <p:nvPr/>
        </p:nvSpPr>
        <p:spPr>
          <a:xfrm>
            <a:off x="7524327" y="980729"/>
            <a:ext cx="1486899" cy="37444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7" name="Chart 16"/>
          <p:cNvGraphicFramePr>
            <a:graphicFrameLocks/>
          </p:cNvGraphicFramePr>
          <p:nvPr>
            <p:extLst>
              <p:ext uri="{D42A27DB-BD31-4B8C-83A1-F6EECF244321}">
                <p14:modId xmlns:p14="http://schemas.microsoft.com/office/powerpoint/2010/main" val="1755846614"/>
              </p:ext>
            </p:extLst>
          </p:nvPr>
        </p:nvGraphicFramePr>
        <p:xfrm>
          <a:off x="7505777" y="1696233"/>
          <a:ext cx="1638223" cy="1684888"/>
        </p:xfrm>
        <a:graphic>
          <a:graphicData uri="http://schemas.openxmlformats.org/drawingml/2006/chart">
            <c:chart xmlns:c="http://schemas.openxmlformats.org/drawingml/2006/chart" xmlns:r="http://schemas.openxmlformats.org/officeDocument/2006/relationships" r:id="rId8"/>
          </a:graphicData>
        </a:graphic>
      </p:graphicFrame>
      <p:sp>
        <p:nvSpPr>
          <p:cNvPr id="18" name="Rectangle 17"/>
          <p:cNvSpPr/>
          <p:nvPr/>
        </p:nvSpPr>
        <p:spPr>
          <a:xfrm>
            <a:off x="4860032" y="4797152"/>
            <a:ext cx="4166289" cy="18945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4869778" y="4804219"/>
            <a:ext cx="4274221" cy="1862048"/>
          </a:xfrm>
          <a:prstGeom prst="rect">
            <a:avLst/>
          </a:prstGeom>
          <a:noFill/>
        </p:spPr>
        <p:txBody>
          <a:bodyPr wrap="square" rtlCol="0">
            <a:spAutoFit/>
          </a:bodyPr>
          <a:lstStyle/>
          <a:p>
            <a:pPr lvl="0">
              <a:spcAft>
                <a:spcPts val="600"/>
              </a:spcAft>
            </a:pPr>
            <a:r>
              <a:rPr lang="en-GB" sz="1100" dirty="0">
                <a:solidFill>
                  <a:schemeClr val="accent1">
                    <a:lumMod val="75000"/>
                  </a:schemeClr>
                </a:solidFill>
              </a:rPr>
              <a:t>There is strong gender segregation within frameworks </a:t>
            </a:r>
            <a:r>
              <a:rPr lang="en-GB" sz="1100" dirty="0" smtClean="0">
                <a:solidFill>
                  <a:schemeClr val="accent1">
                    <a:lumMod val="75000"/>
                  </a:schemeClr>
                </a:solidFill>
              </a:rPr>
              <a:t>– More than 80% </a:t>
            </a:r>
            <a:r>
              <a:rPr lang="en-GB" sz="1100" dirty="0">
                <a:solidFill>
                  <a:schemeClr val="accent1">
                    <a:lumMod val="75000"/>
                  </a:schemeClr>
                </a:solidFill>
              </a:rPr>
              <a:t>of female new starts in </a:t>
            </a:r>
            <a:r>
              <a:rPr lang="en-GB" sz="1100" dirty="0" smtClean="0">
                <a:solidFill>
                  <a:schemeClr val="accent1">
                    <a:lumMod val="75000"/>
                  </a:schemeClr>
                </a:solidFill>
              </a:rPr>
              <a:t>2012/13 </a:t>
            </a:r>
            <a:r>
              <a:rPr lang="en-GB" sz="1100" dirty="0">
                <a:solidFill>
                  <a:schemeClr val="accent1">
                    <a:lumMod val="75000"/>
                  </a:schemeClr>
                </a:solidFill>
              </a:rPr>
              <a:t>were in just </a:t>
            </a:r>
            <a:r>
              <a:rPr lang="en-GB" sz="1100" dirty="0" smtClean="0">
                <a:solidFill>
                  <a:schemeClr val="accent1">
                    <a:lumMod val="75000"/>
                  </a:schemeClr>
                </a:solidFill>
              </a:rPr>
              <a:t>7 </a:t>
            </a:r>
            <a:r>
              <a:rPr lang="en-GB" sz="1100" dirty="0">
                <a:solidFill>
                  <a:schemeClr val="accent1">
                    <a:lumMod val="75000"/>
                  </a:schemeClr>
                </a:solidFill>
              </a:rPr>
              <a:t>frameworks</a:t>
            </a:r>
            <a:r>
              <a:rPr lang="en-GB" sz="1100" dirty="0" smtClean="0">
                <a:solidFill>
                  <a:schemeClr val="accent1">
                    <a:lumMod val="75000"/>
                  </a:schemeClr>
                </a:solidFill>
              </a:rPr>
              <a:t>:</a:t>
            </a:r>
          </a:p>
          <a:p>
            <a:pPr marL="171450" indent="-171450">
              <a:buFont typeface="Arial" pitchFamily="34" charset="0"/>
              <a:buChar char="•"/>
            </a:pPr>
            <a:r>
              <a:rPr lang="en-GB" sz="1100" dirty="0">
                <a:solidFill>
                  <a:schemeClr val="accent1">
                    <a:lumMod val="75000"/>
                  </a:schemeClr>
                </a:solidFill>
              </a:rPr>
              <a:t>business &amp; administration</a:t>
            </a:r>
          </a:p>
          <a:p>
            <a:pPr marL="171450" indent="-171450">
              <a:buFont typeface="Arial" pitchFamily="34" charset="0"/>
              <a:buChar char="•"/>
            </a:pPr>
            <a:r>
              <a:rPr lang="en-GB" sz="1100" dirty="0">
                <a:solidFill>
                  <a:schemeClr val="accent1">
                    <a:lumMod val="75000"/>
                  </a:schemeClr>
                </a:solidFill>
              </a:rPr>
              <a:t>children’s care, learning  &amp; development</a:t>
            </a:r>
          </a:p>
          <a:p>
            <a:pPr marL="171450" indent="-171450">
              <a:buFont typeface="Arial" pitchFamily="34" charset="0"/>
              <a:buChar char="•"/>
            </a:pPr>
            <a:r>
              <a:rPr lang="en-GB" sz="1100" dirty="0">
                <a:solidFill>
                  <a:schemeClr val="accent1">
                    <a:lumMod val="75000"/>
                  </a:schemeClr>
                </a:solidFill>
              </a:rPr>
              <a:t>customer service</a:t>
            </a:r>
          </a:p>
          <a:p>
            <a:pPr marL="171450" indent="-171450">
              <a:buFont typeface="Arial" pitchFamily="34" charset="0"/>
              <a:buChar char="•"/>
            </a:pPr>
            <a:r>
              <a:rPr lang="en-GB" sz="1100" dirty="0">
                <a:solidFill>
                  <a:schemeClr val="accent1">
                    <a:lumMod val="75000"/>
                  </a:schemeClr>
                </a:solidFill>
              </a:rPr>
              <a:t>hairdressing</a:t>
            </a:r>
          </a:p>
          <a:p>
            <a:pPr marL="171450" indent="-171450">
              <a:buFont typeface="Arial" pitchFamily="34" charset="0"/>
              <a:buChar char="•"/>
            </a:pPr>
            <a:r>
              <a:rPr lang="en-GB" sz="1100" dirty="0">
                <a:solidFill>
                  <a:schemeClr val="accent1">
                    <a:lumMod val="75000"/>
                  </a:schemeClr>
                </a:solidFill>
              </a:rPr>
              <a:t>health &amp; social care</a:t>
            </a:r>
          </a:p>
          <a:p>
            <a:pPr marL="171450" indent="-171450">
              <a:buFont typeface="Arial" pitchFamily="34" charset="0"/>
              <a:buChar char="•"/>
            </a:pPr>
            <a:r>
              <a:rPr lang="en-GB" sz="1100" dirty="0">
                <a:solidFill>
                  <a:schemeClr val="accent1">
                    <a:lumMod val="75000"/>
                  </a:schemeClr>
                </a:solidFill>
              </a:rPr>
              <a:t>hospitality</a:t>
            </a:r>
          </a:p>
          <a:p>
            <a:pPr marL="171450" indent="-171450">
              <a:buFont typeface="Arial" pitchFamily="34" charset="0"/>
              <a:buChar char="•"/>
            </a:pPr>
            <a:r>
              <a:rPr lang="en-GB" sz="1100" dirty="0">
                <a:solidFill>
                  <a:schemeClr val="accent1">
                    <a:lumMod val="75000"/>
                  </a:schemeClr>
                </a:solidFill>
              </a:rPr>
              <a:t>retail</a:t>
            </a:r>
          </a:p>
          <a:p>
            <a:pPr>
              <a:spcAft>
                <a:spcPts val="600"/>
              </a:spcAft>
            </a:pPr>
            <a:r>
              <a:rPr lang="en-GB" sz="1100" dirty="0" smtClean="0">
                <a:solidFill>
                  <a:schemeClr val="accent1">
                    <a:lumMod val="75000"/>
                  </a:schemeClr>
                </a:solidFill>
              </a:rPr>
              <a:t>Starts </a:t>
            </a:r>
            <a:r>
              <a:rPr lang="en-GB" sz="1100" dirty="0">
                <a:solidFill>
                  <a:schemeClr val="accent1">
                    <a:lumMod val="75000"/>
                  </a:schemeClr>
                </a:solidFill>
              </a:rPr>
              <a:t>in </a:t>
            </a:r>
            <a:r>
              <a:rPr lang="en-GB" sz="1100" dirty="0" smtClean="0">
                <a:solidFill>
                  <a:schemeClr val="accent1">
                    <a:lumMod val="75000"/>
                  </a:schemeClr>
                </a:solidFill>
              </a:rPr>
              <a:t>construction</a:t>
            </a:r>
            <a:r>
              <a:rPr lang="en-GB" sz="1100" dirty="0">
                <a:solidFill>
                  <a:schemeClr val="accent1">
                    <a:lumMod val="75000"/>
                  </a:schemeClr>
                </a:solidFill>
              </a:rPr>
              <a:t>, engineering and freight logistics </a:t>
            </a:r>
            <a:r>
              <a:rPr lang="en-GB" sz="1100" dirty="0" smtClean="0">
                <a:solidFill>
                  <a:schemeClr val="accent1">
                    <a:lumMod val="75000"/>
                  </a:schemeClr>
                </a:solidFill>
              </a:rPr>
              <a:t>are mainly male.</a:t>
            </a:r>
            <a:endParaRPr lang="en-GB" sz="1100" dirty="0">
              <a:solidFill>
                <a:schemeClr val="accent1">
                  <a:lumMod val="75000"/>
                </a:schemeClr>
              </a:solidFill>
            </a:endParaRPr>
          </a:p>
        </p:txBody>
      </p:sp>
      <p:graphicFrame>
        <p:nvGraphicFramePr>
          <p:cNvPr id="20" name="Chart 19"/>
          <p:cNvGraphicFramePr>
            <a:graphicFrameLocks/>
          </p:cNvGraphicFramePr>
          <p:nvPr>
            <p:extLst>
              <p:ext uri="{D42A27DB-BD31-4B8C-83A1-F6EECF244321}">
                <p14:modId xmlns:p14="http://schemas.microsoft.com/office/powerpoint/2010/main" val="2859376592"/>
              </p:ext>
            </p:extLst>
          </p:nvPr>
        </p:nvGraphicFramePr>
        <p:xfrm>
          <a:off x="189637" y="4365104"/>
          <a:ext cx="4526377" cy="2232248"/>
        </p:xfrm>
        <a:graphic>
          <a:graphicData uri="http://schemas.openxmlformats.org/drawingml/2006/chart">
            <c:chart xmlns:c="http://schemas.openxmlformats.org/drawingml/2006/chart" xmlns:r="http://schemas.openxmlformats.org/officeDocument/2006/relationships" r:id="rId9"/>
          </a:graphicData>
        </a:graphic>
      </p:graphicFrame>
      <p:sp>
        <p:nvSpPr>
          <p:cNvPr id="21" name="Rectangle 20"/>
          <p:cNvSpPr/>
          <p:nvPr/>
        </p:nvSpPr>
        <p:spPr>
          <a:xfrm>
            <a:off x="117631" y="2924944"/>
            <a:ext cx="4670393" cy="376675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Box 21"/>
          <p:cNvSpPr txBox="1"/>
          <p:nvPr/>
        </p:nvSpPr>
        <p:spPr>
          <a:xfrm>
            <a:off x="251520" y="3068571"/>
            <a:ext cx="4401315" cy="658207"/>
          </a:xfrm>
          <a:prstGeom prst="roundRect">
            <a:avLst>
              <a:gd name="adj" fmla="val 15293"/>
            </a:avLst>
          </a:prstGeom>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100" dirty="0" smtClean="0">
                <a:solidFill>
                  <a:schemeClr val="accent1">
                    <a:lumMod val="75000"/>
                  </a:schemeClr>
                </a:solidFill>
              </a:rPr>
              <a:t>On leaving school females are less likely to go into training or employment than males but much more likely to go into HE or FE and are also  less likely to be unemployed.</a:t>
            </a:r>
            <a:endParaRPr lang="en-GB" sz="1100" dirty="0">
              <a:solidFill>
                <a:schemeClr val="accent1">
                  <a:lumMod val="75000"/>
                </a:schemeClr>
              </a:solidFill>
            </a:endParaRPr>
          </a:p>
        </p:txBody>
      </p:sp>
      <p:sp>
        <p:nvSpPr>
          <p:cNvPr id="23" name="TextBox 22"/>
          <p:cNvSpPr txBox="1"/>
          <p:nvPr/>
        </p:nvSpPr>
        <p:spPr>
          <a:xfrm>
            <a:off x="271340" y="3878317"/>
            <a:ext cx="2428452" cy="472559"/>
          </a:xfrm>
          <a:prstGeom prst="roundRect">
            <a:avLst>
              <a:gd name="adj" fmla="val 15293"/>
            </a:avLst>
          </a:prstGeom>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100" b="1" dirty="0">
                <a:solidFill>
                  <a:schemeClr val="accent1">
                    <a:lumMod val="75000"/>
                  </a:schemeClr>
                </a:solidFill>
              </a:rPr>
              <a:t>School leaver destinations </a:t>
            </a:r>
            <a:r>
              <a:rPr lang="en-GB" sz="1100" b="1" dirty="0" smtClean="0">
                <a:solidFill>
                  <a:schemeClr val="accent1">
                    <a:lumMod val="75000"/>
                  </a:schemeClr>
                </a:solidFill>
              </a:rPr>
              <a:t>2010/11</a:t>
            </a:r>
            <a:r>
              <a:rPr lang="en-GB" sz="1100" b="1" dirty="0">
                <a:solidFill>
                  <a:schemeClr val="accent1">
                    <a:lumMod val="75000"/>
                  </a:schemeClr>
                </a:solidFill>
              </a:rPr>
              <a:t/>
            </a:r>
            <a:br>
              <a:rPr lang="en-GB" sz="1100" b="1" dirty="0">
                <a:solidFill>
                  <a:schemeClr val="accent1">
                    <a:lumMod val="75000"/>
                  </a:schemeClr>
                </a:solidFill>
              </a:rPr>
            </a:br>
            <a:r>
              <a:rPr lang="en-GB" sz="1100" b="1" dirty="0" smtClean="0">
                <a:solidFill>
                  <a:schemeClr val="accent1">
                    <a:lumMod val="75000"/>
                  </a:schemeClr>
                </a:solidFill>
              </a:rPr>
              <a:t>(3 </a:t>
            </a:r>
            <a:r>
              <a:rPr lang="en-GB" sz="1100" b="1" dirty="0">
                <a:solidFill>
                  <a:schemeClr val="accent1">
                    <a:lumMod val="75000"/>
                  </a:schemeClr>
                </a:solidFill>
              </a:rPr>
              <a:t>months after leaving </a:t>
            </a:r>
            <a:r>
              <a:rPr lang="en-GB" sz="1100" b="1" dirty="0" smtClean="0">
                <a:solidFill>
                  <a:schemeClr val="accent1">
                    <a:lumMod val="75000"/>
                  </a:schemeClr>
                </a:solidFill>
              </a:rPr>
              <a:t>school</a:t>
            </a:r>
            <a:r>
              <a:rPr lang="en-GB" sz="1100" b="1" dirty="0">
                <a:solidFill>
                  <a:schemeClr val="accent1">
                    <a:lumMod val="75000"/>
                  </a:schemeClr>
                </a:solidFill>
              </a:rPr>
              <a:t>)</a:t>
            </a:r>
          </a:p>
        </p:txBody>
      </p:sp>
    </p:spTree>
    <p:extLst>
      <p:ext uri="{BB962C8B-B14F-4D97-AF65-F5344CB8AC3E}">
        <p14:creationId xmlns:p14="http://schemas.microsoft.com/office/powerpoint/2010/main" val="197675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235" y="76068"/>
            <a:ext cx="892899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Labour Market Trends</a:t>
            </a:r>
          </a:p>
          <a:p>
            <a:pPr algn="ctr"/>
            <a:r>
              <a:rPr lang="en-GB" sz="1600" b="1" dirty="0" smtClean="0"/>
              <a:t>Modern Apprenticeship Surveys (Skills Development Scotland)</a:t>
            </a:r>
          </a:p>
        </p:txBody>
      </p:sp>
      <p:sp>
        <p:nvSpPr>
          <p:cNvPr id="3" name="Rectangle 2"/>
          <p:cNvSpPr/>
          <p:nvPr/>
        </p:nvSpPr>
        <p:spPr>
          <a:xfrm>
            <a:off x="79182" y="1700808"/>
            <a:ext cx="4464496" cy="48965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ectangle 3"/>
          <p:cNvSpPr/>
          <p:nvPr/>
        </p:nvSpPr>
        <p:spPr>
          <a:xfrm>
            <a:off x="4543678" y="1700808"/>
            <a:ext cx="4464496" cy="48965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p:cNvSpPr txBox="1"/>
          <p:nvPr/>
        </p:nvSpPr>
        <p:spPr>
          <a:xfrm>
            <a:off x="82237" y="2272266"/>
            <a:ext cx="4464495" cy="4493538"/>
          </a:xfrm>
          <a:prstGeom prst="rect">
            <a:avLst/>
          </a:prstGeom>
          <a:noFill/>
        </p:spPr>
        <p:txBody>
          <a:bodyPr wrap="square" rtlCol="0">
            <a:spAutoFit/>
          </a:bodyPr>
          <a:lstStyle/>
          <a:p>
            <a:r>
              <a:rPr lang="en-GB" sz="1200" b="1" dirty="0" smtClean="0">
                <a:solidFill>
                  <a:schemeClr val="accent1">
                    <a:lumMod val="75000"/>
                  </a:schemeClr>
                </a:solidFill>
              </a:rPr>
              <a:t>What are the employment outcomes for apprentices?</a:t>
            </a:r>
          </a:p>
          <a:p>
            <a:pPr marL="171450" indent="-171450">
              <a:buFont typeface="Arial" pitchFamily="34" charset="0"/>
              <a:buChar char="•"/>
            </a:pPr>
            <a:r>
              <a:rPr lang="en-GB" sz="1200" dirty="0">
                <a:solidFill>
                  <a:schemeClr val="accent1">
                    <a:lumMod val="75000"/>
                  </a:schemeClr>
                </a:solidFill>
              </a:rPr>
              <a:t>92% of those who completed </a:t>
            </a:r>
            <a:r>
              <a:rPr lang="en-GB" sz="1200" dirty="0" smtClean="0">
                <a:solidFill>
                  <a:schemeClr val="accent1">
                    <a:lumMod val="75000"/>
                  </a:schemeClr>
                </a:solidFill>
              </a:rPr>
              <a:t>an MA are </a:t>
            </a:r>
            <a:r>
              <a:rPr lang="en-GB" sz="1200" dirty="0">
                <a:solidFill>
                  <a:schemeClr val="accent1">
                    <a:lumMod val="75000"/>
                  </a:schemeClr>
                </a:solidFill>
              </a:rPr>
              <a:t>in work 6 months later </a:t>
            </a:r>
            <a:r>
              <a:rPr lang="en-GB" sz="1200" dirty="0" smtClean="0">
                <a:solidFill>
                  <a:schemeClr val="accent1">
                    <a:lumMod val="75000"/>
                  </a:schemeClr>
                </a:solidFill>
              </a:rPr>
              <a:t>with </a:t>
            </a:r>
            <a:r>
              <a:rPr lang="en-GB" sz="1200" dirty="0">
                <a:solidFill>
                  <a:schemeClr val="accent1">
                    <a:lumMod val="75000"/>
                  </a:schemeClr>
                </a:solidFill>
              </a:rPr>
              <a:t>79% </a:t>
            </a:r>
            <a:r>
              <a:rPr lang="en-GB" sz="1200" dirty="0" smtClean="0">
                <a:solidFill>
                  <a:schemeClr val="accent1">
                    <a:lumMod val="75000"/>
                  </a:schemeClr>
                </a:solidFill>
              </a:rPr>
              <a:t>in </a:t>
            </a:r>
            <a:r>
              <a:rPr lang="en-GB" sz="1200" dirty="0">
                <a:solidFill>
                  <a:schemeClr val="accent1">
                    <a:lumMod val="75000"/>
                  </a:schemeClr>
                </a:solidFill>
              </a:rPr>
              <a:t>full-time employment.</a:t>
            </a:r>
            <a:r>
              <a:rPr lang="en-GB" sz="1200" b="1" dirty="0">
                <a:solidFill>
                  <a:schemeClr val="accent1">
                    <a:lumMod val="75000"/>
                  </a:schemeClr>
                </a:solidFill>
              </a:rPr>
              <a:t>  </a:t>
            </a:r>
            <a:r>
              <a:rPr lang="en-GB" sz="1200" dirty="0">
                <a:solidFill>
                  <a:schemeClr val="accent1">
                    <a:lumMod val="75000"/>
                  </a:schemeClr>
                </a:solidFill>
              </a:rPr>
              <a:t>Of those who </a:t>
            </a:r>
            <a:r>
              <a:rPr lang="en-GB" sz="1200" dirty="0" smtClean="0">
                <a:solidFill>
                  <a:schemeClr val="accent1">
                    <a:lumMod val="75000"/>
                  </a:schemeClr>
                </a:solidFill>
              </a:rPr>
              <a:t>completed </a:t>
            </a:r>
            <a:r>
              <a:rPr lang="en-GB" sz="1200" dirty="0">
                <a:solidFill>
                  <a:schemeClr val="accent1">
                    <a:lumMod val="75000"/>
                  </a:schemeClr>
                </a:solidFill>
              </a:rPr>
              <a:t>part of their MA programme 66% were in work </a:t>
            </a:r>
            <a:r>
              <a:rPr lang="en-GB" sz="1200" dirty="0" smtClean="0">
                <a:solidFill>
                  <a:schemeClr val="accent1">
                    <a:lumMod val="75000"/>
                  </a:schemeClr>
                </a:solidFill>
              </a:rPr>
              <a:t>6 </a:t>
            </a:r>
            <a:r>
              <a:rPr lang="en-GB" sz="1200" dirty="0">
                <a:solidFill>
                  <a:schemeClr val="accent1">
                    <a:lumMod val="75000"/>
                  </a:schemeClr>
                </a:solidFill>
              </a:rPr>
              <a:t>months later.</a:t>
            </a:r>
            <a:endParaRPr lang="en-GB" sz="1200" dirty="0" smtClean="0">
              <a:solidFill>
                <a:schemeClr val="accent1">
                  <a:lumMod val="75000"/>
                </a:schemeClr>
              </a:solidFill>
            </a:endParaRPr>
          </a:p>
          <a:p>
            <a:pPr marL="171450" lvl="0" indent="-171450">
              <a:buFont typeface="Arial" pitchFamily="34" charset="0"/>
              <a:buChar char="•"/>
            </a:pPr>
            <a:r>
              <a:rPr lang="en-GB" sz="1200" dirty="0" smtClean="0">
                <a:solidFill>
                  <a:schemeClr val="accent1">
                    <a:lumMod val="75000"/>
                  </a:schemeClr>
                </a:solidFill>
              </a:rPr>
              <a:t>Those taking higher level MAs were more likely to be in employment 6 months after leaving </a:t>
            </a:r>
            <a:r>
              <a:rPr lang="en-GB" sz="1200" dirty="0">
                <a:solidFill>
                  <a:schemeClr val="accent1">
                    <a:lumMod val="75000"/>
                  </a:schemeClr>
                </a:solidFill>
              </a:rPr>
              <a:t>(80% at level 2; 89% at level 3 and 92% at level 4).</a:t>
            </a:r>
          </a:p>
          <a:p>
            <a:pPr marL="171450" lvl="0" indent="-171450">
              <a:buFont typeface="Arial" pitchFamily="34" charset="0"/>
              <a:buChar char="•"/>
            </a:pPr>
            <a:r>
              <a:rPr lang="en-GB" sz="1200" dirty="0" smtClean="0">
                <a:solidFill>
                  <a:schemeClr val="accent1">
                    <a:lumMod val="75000"/>
                  </a:schemeClr>
                </a:solidFill>
              </a:rPr>
              <a:t>Older </a:t>
            </a:r>
            <a:r>
              <a:rPr lang="en-GB" sz="1200" dirty="0">
                <a:solidFill>
                  <a:schemeClr val="accent1">
                    <a:lumMod val="75000"/>
                  </a:schemeClr>
                </a:solidFill>
              </a:rPr>
              <a:t>MAs were more likely to be in employment 6 months </a:t>
            </a:r>
            <a:r>
              <a:rPr lang="en-GB" sz="1200" dirty="0" smtClean="0">
                <a:solidFill>
                  <a:schemeClr val="accent1">
                    <a:lumMod val="75000"/>
                  </a:schemeClr>
                </a:solidFill>
              </a:rPr>
              <a:t>after leaving (81</a:t>
            </a:r>
            <a:r>
              <a:rPr lang="en-GB" sz="1200" dirty="0">
                <a:solidFill>
                  <a:schemeClr val="accent1">
                    <a:lumMod val="75000"/>
                  </a:schemeClr>
                </a:solidFill>
              </a:rPr>
              <a:t>% for under 20s; 91% for 20-24s and 94% for over 25s).</a:t>
            </a:r>
          </a:p>
          <a:p>
            <a:pPr marL="171450" indent="-171450">
              <a:buFont typeface="Arial" pitchFamily="34" charset="0"/>
              <a:buChar char="•"/>
            </a:pPr>
            <a:endParaRPr lang="en-GB" sz="1200" dirty="0" smtClean="0">
              <a:solidFill>
                <a:schemeClr val="accent1">
                  <a:lumMod val="75000"/>
                </a:schemeClr>
              </a:solidFill>
            </a:endParaRPr>
          </a:p>
          <a:p>
            <a:r>
              <a:rPr lang="en-GB" sz="1200" b="1" dirty="0">
                <a:solidFill>
                  <a:schemeClr val="accent1">
                    <a:lumMod val="75000"/>
                  </a:schemeClr>
                </a:solidFill>
              </a:rPr>
              <a:t>Are apprentices satisfied with MAs?</a:t>
            </a:r>
          </a:p>
          <a:p>
            <a:pPr marL="171450" indent="-171450">
              <a:buFont typeface="Arial" pitchFamily="34" charset="0"/>
              <a:buChar char="•"/>
            </a:pPr>
            <a:r>
              <a:rPr lang="en-GB" sz="1200" dirty="0" smtClean="0">
                <a:solidFill>
                  <a:schemeClr val="accent1">
                    <a:lumMod val="75000"/>
                  </a:schemeClr>
                </a:solidFill>
              </a:rPr>
              <a:t>87</a:t>
            </a:r>
            <a:r>
              <a:rPr lang="en-GB" sz="1200" dirty="0">
                <a:solidFill>
                  <a:schemeClr val="accent1">
                    <a:lumMod val="75000"/>
                  </a:schemeClr>
                </a:solidFill>
              </a:rPr>
              <a:t>% of apprentices were either very satisfied (70%) or satisfied (17</a:t>
            </a:r>
            <a:r>
              <a:rPr lang="en-GB" sz="1200" dirty="0" smtClean="0">
                <a:solidFill>
                  <a:schemeClr val="accent1">
                    <a:lumMod val="75000"/>
                  </a:schemeClr>
                </a:solidFill>
              </a:rPr>
              <a:t>%).</a:t>
            </a:r>
            <a:endParaRPr lang="en-GB" sz="1200" dirty="0">
              <a:solidFill>
                <a:schemeClr val="accent1">
                  <a:lumMod val="75000"/>
                </a:schemeClr>
              </a:solidFill>
            </a:endParaRPr>
          </a:p>
          <a:p>
            <a:pPr marL="171450" lvl="0" indent="-171450">
              <a:buFont typeface="Arial" pitchFamily="34" charset="0"/>
              <a:buChar char="•"/>
            </a:pPr>
            <a:r>
              <a:rPr lang="en-GB" sz="1200" dirty="0" smtClean="0">
                <a:solidFill>
                  <a:schemeClr val="accent1">
                    <a:lumMod val="75000"/>
                  </a:schemeClr>
                </a:solidFill>
              </a:rPr>
              <a:t>Existing </a:t>
            </a:r>
            <a:r>
              <a:rPr lang="en-GB" sz="1200" dirty="0">
                <a:solidFill>
                  <a:schemeClr val="accent1">
                    <a:lumMod val="75000"/>
                  </a:schemeClr>
                </a:solidFill>
              </a:rPr>
              <a:t>employees who complete an MA show benefits over non-completers in terms of job security with their employer and feel that </a:t>
            </a:r>
            <a:r>
              <a:rPr lang="en-GB" sz="1200" dirty="0" smtClean="0">
                <a:solidFill>
                  <a:schemeClr val="accent1">
                    <a:lumMod val="75000"/>
                  </a:schemeClr>
                </a:solidFill>
              </a:rPr>
              <a:t>it </a:t>
            </a:r>
            <a:r>
              <a:rPr lang="en-GB" sz="1200" dirty="0">
                <a:solidFill>
                  <a:schemeClr val="accent1">
                    <a:lumMod val="75000"/>
                  </a:schemeClr>
                </a:solidFill>
              </a:rPr>
              <a:t>has contributed to their progression at work.</a:t>
            </a:r>
          </a:p>
          <a:p>
            <a:pPr lvl="0"/>
            <a:endParaRPr lang="en-GB" sz="1200" b="1" dirty="0" smtClean="0">
              <a:solidFill>
                <a:schemeClr val="accent1">
                  <a:lumMod val="75000"/>
                </a:schemeClr>
              </a:solidFill>
            </a:endParaRPr>
          </a:p>
          <a:p>
            <a:pPr lvl="0"/>
            <a:r>
              <a:rPr lang="en-GB" sz="1200" b="1" dirty="0" smtClean="0">
                <a:solidFill>
                  <a:schemeClr val="accent1">
                    <a:lumMod val="75000"/>
                  </a:schemeClr>
                </a:solidFill>
              </a:rPr>
              <a:t>Why do some apprentices not complete their MA?</a:t>
            </a:r>
          </a:p>
          <a:p>
            <a:pPr marL="171450" lvl="0" indent="-171450">
              <a:buFont typeface="Arial" pitchFamily="34" charset="0"/>
              <a:buChar char="•"/>
            </a:pPr>
            <a:r>
              <a:rPr lang="en-GB" sz="1200" dirty="0" smtClean="0">
                <a:solidFill>
                  <a:schemeClr val="accent1">
                    <a:lumMod val="75000"/>
                  </a:schemeClr>
                </a:solidFill>
              </a:rPr>
              <a:t>Apprentices gave the following reasons </a:t>
            </a:r>
            <a:r>
              <a:rPr lang="en-GB" sz="1200" dirty="0">
                <a:solidFill>
                  <a:schemeClr val="accent1">
                    <a:lumMod val="75000"/>
                  </a:schemeClr>
                </a:solidFill>
              </a:rPr>
              <a:t>for leaving the MA </a:t>
            </a:r>
            <a:r>
              <a:rPr lang="en-GB" sz="1200" dirty="0" smtClean="0">
                <a:solidFill>
                  <a:schemeClr val="accent1">
                    <a:lumMod val="75000"/>
                  </a:schemeClr>
                </a:solidFill>
              </a:rPr>
              <a:t>early: </a:t>
            </a:r>
            <a:r>
              <a:rPr lang="en-GB" sz="1200" dirty="0">
                <a:solidFill>
                  <a:schemeClr val="accent1">
                    <a:lumMod val="75000"/>
                  </a:schemeClr>
                </a:solidFill>
              </a:rPr>
              <a:t>offer of better paid employment (19%); poor support/relationship with employer (13%); made redundant (15% overall – rising to 21% in construction, manufacturing or engineering sectors</a:t>
            </a:r>
            <a:r>
              <a:rPr lang="en-GB" sz="1200" dirty="0" smtClean="0">
                <a:solidFill>
                  <a:schemeClr val="accent1">
                    <a:lumMod val="75000"/>
                  </a:schemeClr>
                </a:solidFill>
              </a:rPr>
              <a:t>).</a:t>
            </a:r>
            <a:r>
              <a:rPr lang="en-GB" sz="1200" dirty="0">
                <a:solidFill>
                  <a:schemeClr val="accent1">
                    <a:lumMod val="75000"/>
                  </a:schemeClr>
                </a:solidFill>
              </a:rPr>
              <a:t> </a:t>
            </a:r>
            <a:endParaRPr lang="en-GB" sz="1200" dirty="0" smtClean="0">
              <a:solidFill>
                <a:schemeClr val="accent1">
                  <a:lumMod val="75000"/>
                </a:schemeClr>
              </a:solidFill>
            </a:endParaRPr>
          </a:p>
          <a:p>
            <a:pPr marL="171450" lvl="0" indent="-171450">
              <a:buFont typeface="Arial" pitchFamily="34" charset="0"/>
              <a:buChar char="•"/>
            </a:pPr>
            <a:endParaRPr lang="en-GB" sz="1100" dirty="0">
              <a:solidFill>
                <a:schemeClr val="accent1">
                  <a:lumMod val="75000"/>
                </a:schemeClr>
              </a:solidFill>
            </a:endParaRPr>
          </a:p>
          <a:p>
            <a:pPr marL="171450" indent="-171450">
              <a:buFont typeface="Arial" pitchFamily="34" charset="0"/>
              <a:buChar char="•"/>
            </a:pPr>
            <a:endParaRPr lang="en-GB" sz="1100" dirty="0">
              <a:solidFill>
                <a:schemeClr val="accent1">
                  <a:lumMod val="75000"/>
                </a:schemeClr>
              </a:solidFill>
            </a:endParaRPr>
          </a:p>
        </p:txBody>
      </p:sp>
      <p:sp>
        <p:nvSpPr>
          <p:cNvPr id="9" name="TextBox 8"/>
          <p:cNvSpPr txBox="1"/>
          <p:nvPr/>
        </p:nvSpPr>
        <p:spPr>
          <a:xfrm>
            <a:off x="4558572" y="2276872"/>
            <a:ext cx="4464496" cy="4339650"/>
          </a:xfrm>
          <a:prstGeom prst="rect">
            <a:avLst/>
          </a:prstGeom>
          <a:noFill/>
        </p:spPr>
        <p:txBody>
          <a:bodyPr wrap="square" rtlCol="0">
            <a:spAutoFit/>
          </a:bodyPr>
          <a:lstStyle/>
          <a:p>
            <a:r>
              <a:rPr lang="en-GB" sz="1200" b="1" dirty="0" smtClean="0">
                <a:solidFill>
                  <a:schemeClr val="accent1">
                    <a:lumMod val="75000"/>
                  </a:schemeClr>
                </a:solidFill>
              </a:rPr>
              <a:t>What are the benefits for Employers of </a:t>
            </a:r>
            <a:r>
              <a:rPr lang="en-GB" sz="1200" b="1" dirty="0">
                <a:solidFill>
                  <a:schemeClr val="accent1">
                    <a:lumMod val="75000"/>
                  </a:schemeClr>
                </a:solidFill>
              </a:rPr>
              <a:t>offering </a:t>
            </a:r>
            <a:r>
              <a:rPr lang="en-GB" sz="1200" b="1" dirty="0" smtClean="0">
                <a:solidFill>
                  <a:schemeClr val="accent1">
                    <a:lumMod val="75000"/>
                  </a:schemeClr>
                </a:solidFill>
              </a:rPr>
              <a:t>MAs?</a:t>
            </a:r>
            <a:endParaRPr lang="en-GB" sz="1200" dirty="0">
              <a:solidFill>
                <a:schemeClr val="accent1">
                  <a:lumMod val="75000"/>
                </a:schemeClr>
              </a:solidFill>
            </a:endParaRPr>
          </a:p>
          <a:p>
            <a:pPr marL="171450" lvl="0" indent="-171450">
              <a:buFont typeface="Arial" pitchFamily="34" charset="0"/>
              <a:buChar char="•"/>
            </a:pPr>
            <a:r>
              <a:rPr lang="en-GB" sz="1200" dirty="0">
                <a:solidFill>
                  <a:schemeClr val="accent1">
                    <a:lumMod val="75000"/>
                  </a:schemeClr>
                </a:solidFill>
              </a:rPr>
              <a:t>Employers </a:t>
            </a:r>
            <a:r>
              <a:rPr lang="en-GB" sz="1200" dirty="0" smtClean="0">
                <a:solidFill>
                  <a:schemeClr val="accent1">
                    <a:lumMod val="75000"/>
                  </a:schemeClr>
                </a:solidFill>
              </a:rPr>
              <a:t>said </a:t>
            </a:r>
            <a:r>
              <a:rPr lang="en-GB" sz="1200" dirty="0">
                <a:solidFill>
                  <a:schemeClr val="accent1">
                    <a:lumMod val="75000"/>
                  </a:schemeClr>
                </a:solidFill>
              </a:rPr>
              <a:t>that 98% of apprentices were better able to do their job </a:t>
            </a:r>
            <a:r>
              <a:rPr lang="en-GB" sz="1200" dirty="0" smtClean="0">
                <a:solidFill>
                  <a:schemeClr val="accent1">
                    <a:lumMod val="75000"/>
                  </a:schemeClr>
                </a:solidFill>
              </a:rPr>
              <a:t>as </a:t>
            </a:r>
            <a:r>
              <a:rPr lang="en-GB" sz="1200" dirty="0">
                <a:solidFill>
                  <a:schemeClr val="accent1">
                    <a:lumMod val="75000"/>
                  </a:schemeClr>
                </a:solidFill>
              </a:rPr>
              <a:t>a result of their MA.</a:t>
            </a:r>
          </a:p>
          <a:p>
            <a:pPr marL="171450" lvl="0" indent="-171450">
              <a:buFont typeface="Arial" pitchFamily="34" charset="0"/>
              <a:buChar char="•"/>
            </a:pPr>
            <a:r>
              <a:rPr lang="en-GB" sz="1200" dirty="0">
                <a:solidFill>
                  <a:schemeClr val="accent1">
                    <a:lumMod val="75000"/>
                  </a:schemeClr>
                </a:solidFill>
              </a:rPr>
              <a:t>68% of employers reported improved productivity, 67% reported improved product quality, and 66% reported improved </a:t>
            </a:r>
            <a:r>
              <a:rPr lang="en-GB" sz="1200" dirty="0" smtClean="0">
                <a:solidFill>
                  <a:schemeClr val="accent1">
                    <a:lumMod val="75000"/>
                  </a:schemeClr>
                </a:solidFill>
              </a:rPr>
              <a:t>morale.</a:t>
            </a:r>
            <a:endParaRPr lang="en-GB" sz="1200" dirty="0">
              <a:solidFill>
                <a:schemeClr val="accent1">
                  <a:lumMod val="75000"/>
                </a:schemeClr>
              </a:solidFill>
            </a:endParaRPr>
          </a:p>
          <a:p>
            <a:r>
              <a:rPr lang="en-GB" sz="1200" dirty="0">
                <a:solidFill>
                  <a:schemeClr val="accent1">
                    <a:lumMod val="75000"/>
                  </a:schemeClr>
                </a:solidFill>
              </a:rPr>
              <a:t> </a:t>
            </a:r>
          </a:p>
          <a:p>
            <a:r>
              <a:rPr lang="en-GB" sz="1200" b="1" dirty="0" smtClean="0">
                <a:solidFill>
                  <a:schemeClr val="accent1">
                    <a:lumMod val="75000"/>
                  </a:schemeClr>
                </a:solidFill>
              </a:rPr>
              <a:t>Are employers satisfied with MAs?</a:t>
            </a:r>
            <a:endParaRPr lang="en-GB" sz="1200" dirty="0">
              <a:solidFill>
                <a:schemeClr val="accent1">
                  <a:lumMod val="75000"/>
                </a:schemeClr>
              </a:solidFill>
            </a:endParaRPr>
          </a:p>
          <a:p>
            <a:pPr marL="171450" lvl="0" indent="-171450">
              <a:buFont typeface="Arial" pitchFamily="34" charset="0"/>
              <a:buChar char="•"/>
            </a:pPr>
            <a:r>
              <a:rPr lang="en-GB" sz="1200" dirty="0">
                <a:solidFill>
                  <a:schemeClr val="accent1">
                    <a:lumMod val="75000"/>
                  </a:schemeClr>
                </a:solidFill>
              </a:rPr>
              <a:t>85% of employers </a:t>
            </a:r>
            <a:r>
              <a:rPr lang="en-GB" sz="1200" dirty="0" smtClean="0">
                <a:solidFill>
                  <a:schemeClr val="accent1">
                    <a:lumMod val="75000"/>
                  </a:schemeClr>
                </a:solidFill>
              </a:rPr>
              <a:t>were </a:t>
            </a:r>
            <a:r>
              <a:rPr lang="en-GB" sz="1200" dirty="0">
                <a:solidFill>
                  <a:schemeClr val="accent1">
                    <a:lumMod val="75000"/>
                  </a:schemeClr>
                </a:solidFill>
              </a:rPr>
              <a:t>satisfied with the relevance of the training and 83% of employers </a:t>
            </a:r>
            <a:r>
              <a:rPr lang="en-GB" sz="1200" dirty="0" smtClean="0">
                <a:solidFill>
                  <a:schemeClr val="accent1">
                    <a:lumMod val="75000"/>
                  </a:schemeClr>
                </a:solidFill>
              </a:rPr>
              <a:t>were </a:t>
            </a:r>
            <a:r>
              <a:rPr lang="en-GB" sz="1200" dirty="0">
                <a:solidFill>
                  <a:schemeClr val="accent1">
                    <a:lumMod val="75000"/>
                  </a:schemeClr>
                </a:solidFill>
              </a:rPr>
              <a:t>satisfied with the quality of </a:t>
            </a:r>
            <a:r>
              <a:rPr lang="en-GB" sz="1200" dirty="0" smtClean="0">
                <a:solidFill>
                  <a:schemeClr val="accent1">
                    <a:lumMod val="75000"/>
                  </a:schemeClr>
                </a:solidFill>
              </a:rPr>
              <a:t>training.</a:t>
            </a:r>
            <a:endParaRPr lang="en-GB" sz="1200" dirty="0">
              <a:solidFill>
                <a:schemeClr val="accent1">
                  <a:lumMod val="75000"/>
                </a:schemeClr>
              </a:solidFill>
            </a:endParaRPr>
          </a:p>
          <a:p>
            <a:r>
              <a:rPr lang="en-GB" sz="1200" dirty="0">
                <a:solidFill>
                  <a:schemeClr val="accent1">
                    <a:lumMod val="75000"/>
                  </a:schemeClr>
                </a:solidFill>
              </a:rPr>
              <a:t> </a:t>
            </a:r>
          </a:p>
          <a:p>
            <a:r>
              <a:rPr lang="en-GB" sz="1200" b="1" dirty="0" smtClean="0">
                <a:solidFill>
                  <a:schemeClr val="accent1">
                    <a:lumMod val="75000"/>
                  </a:schemeClr>
                </a:solidFill>
              </a:rPr>
              <a:t>Why do employers think some apprentices do not complete?</a:t>
            </a:r>
            <a:endParaRPr lang="en-GB" sz="1200" dirty="0">
              <a:solidFill>
                <a:schemeClr val="accent1">
                  <a:lumMod val="75000"/>
                </a:schemeClr>
              </a:solidFill>
            </a:endParaRPr>
          </a:p>
          <a:p>
            <a:pPr marL="171450" lvl="0" indent="-171450">
              <a:buFont typeface="Arial" pitchFamily="34" charset="0"/>
              <a:buChar char="•"/>
            </a:pPr>
            <a:r>
              <a:rPr lang="en-GB" sz="1200" dirty="0" smtClean="0">
                <a:solidFill>
                  <a:schemeClr val="accent1">
                    <a:lumMod val="75000"/>
                  </a:schemeClr>
                </a:solidFill>
              </a:rPr>
              <a:t>37</a:t>
            </a:r>
            <a:r>
              <a:rPr lang="en-GB" sz="1200" dirty="0">
                <a:solidFill>
                  <a:schemeClr val="accent1">
                    <a:lumMod val="75000"/>
                  </a:schemeClr>
                </a:solidFill>
              </a:rPr>
              <a:t>% of employers had an MA who did not </a:t>
            </a:r>
            <a:r>
              <a:rPr lang="en-GB" sz="1200" dirty="0" smtClean="0">
                <a:solidFill>
                  <a:schemeClr val="accent1">
                    <a:lumMod val="75000"/>
                  </a:schemeClr>
                </a:solidFill>
              </a:rPr>
              <a:t>complete. </a:t>
            </a:r>
            <a:r>
              <a:rPr lang="en-GB" sz="1200" dirty="0">
                <a:solidFill>
                  <a:schemeClr val="accent1">
                    <a:lumMod val="75000"/>
                  </a:schemeClr>
                </a:solidFill>
              </a:rPr>
              <a:t>The reasons given for this </a:t>
            </a:r>
            <a:r>
              <a:rPr lang="en-GB" sz="1200" dirty="0" smtClean="0">
                <a:solidFill>
                  <a:schemeClr val="accent1">
                    <a:lumMod val="75000"/>
                  </a:schemeClr>
                </a:solidFill>
              </a:rPr>
              <a:t>included </a:t>
            </a:r>
            <a:r>
              <a:rPr lang="en-GB" sz="1200" dirty="0">
                <a:solidFill>
                  <a:schemeClr val="accent1">
                    <a:lumMod val="75000"/>
                  </a:schemeClr>
                </a:solidFill>
              </a:rPr>
              <a:t>the </a:t>
            </a:r>
            <a:r>
              <a:rPr lang="en-GB" sz="1200" dirty="0" smtClean="0">
                <a:solidFill>
                  <a:schemeClr val="accent1">
                    <a:lumMod val="75000"/>
                  </a:schemeClr>
                </a:solidFill>
              </a:rPr>
              <a:t>attitude </a:t>
            </a:r>
            <a:r>
              <a:rPr lang="en-GB" sz="1200" dirty="0">
                <a:solidFill>
                  <a:schemeClr val="accent1">
                    <a:lumMod val="75000"/>
                  </a:schemeClr>
                </a:solidFill>
              </a:rPr>
              <a:t>of the apprentice and the apprentice moving into a new industry or career.</a:t>
            </a:r>
          </a:p>
          <a:p>
            <a:pPr marL="171450" lvl="0" indent="-171450">
              <a:buFont typeface="Arial" pitchFamily="34" charset="0"/>
              <a:buChar char="•"/>
            </a:pPr>
            <a:r>
              <a:rPr lang="en-GB" sz="1200" dirty="0">
                <a:solidFill>
                  <a:schemeClr val="accent1">
                    <a:lumMod val="75000"/>
                  </a:schemeClr>
                </a:solidFill>
              </a:rPr>
              <a:t>Most employers felt that there was nothing that they could have done to prevent an apprentice dropping out early.</a:t>
            </a:r>
          </a:p>
          <a:p>
            <a:r>
              <a:rPr lang="en-GB" sz="1200" b="1" dirty="0">
                <a:solidFill>
                  <a:schemeClr val="accent1">
                    <a:lumMod val="75000"/>
                  </a:schemeClr>
                </a:solidFill>
              </a:rPr>
              <a:t> </a:t>
            </a:r>
            <a:endParaRPr lang="en-GB" sz="1200" dirty="0">
              <a:solidFill>
                <a:schemeClr val="accent1">
                  <a:lumMod val="75000"/>
                </a:schemeClr>
              </a:solidFill>
            </a:endParaRPr>
          </a:p>
          <a:p>
            <a:r>
              <a:rPr lang="en-GB" sz="1200" b="1" dirty="0" smtClean="0">
                <a:solidFill>
                  <a:schemeClr val="accent1">
                    <a:lumMod val="75000"/>
                  </a:schemeClr>
                </a:solidFill>
              </a:rPr>
              <a:t>Will employers use MAs in future?</a:t>
            </a:r>
            <a:endParaRPr lang="en-GB" sz="1200" dirty="0">
              <a:solidFill>
                <a:schemeClr val="accent1">
                  <a:lumMod val="75000"/>
                </a:schemeClr>
              </a:solidFill>
            </a:endParaRPr>
          </a:p>
          <a:p>
            <a:pPr marL="171450" lvl="0" indent="-171450">
              <a:buFont typeface="Arial" pitchFamily="34" charset="0"/>
              <a:buChar char="•"/>
            </a:pPr>
            <a:r>
              <a:rPr lang="en-GB" sz="1200" dirty="0">
                <a:solidFill>
                  <a:schemeClr val="accent1">
                    <a:lumMod val="75000"/>
                  </a:schemeClr>
                </a:solidFill>
              </a:rPr>
              <a:t>83% of </a:t>
            </a:r>
            <a:r>
              <a:rPr lang="en-GB" sz="1200" dirty="0" smtClean="0">
                <a:solidFill>
                  <a:schemeClr val="accent1">
                    <a:lumMod val="75000"/>
                  </a:schemeClr>
                </a:solidFill>
              </a:rPr>
              <a:t>will </a:t>
            </a:r>
            <a:r>
              <a:rPr lang="en-GB" sz="1200" dirty="0">
                <a:solidFill>
                  <a:schemeClr val="accent1">
                    <a:lumMod val="75000"/>
                  </a:schemeClr>
                </a:solidFill>
              </a:rPr>
              <a:t>continue offering MAs. Of these 88% plan to recruit the same or </a:t>
            </a:r>
            <a:r>
              <a:rPr lang="en-GB" sz="1200" dirty="0" smtClean="0">
                <a:solidFill>
                  <a:schemeClr val="accent1">
                    <a:lumMod val="75000"/>
                  </a:schemeClr>
                </a:solidFill>
              </a:rPr>
              <a:t>more MAs and </a:t>
            </a:r>
            <a:r>
              <a:rPr lang="en-GB" sz="1200" dirty="0">
                <a:solidFill>
                  <a:schemeClr val="accent1">
                    <a:lumMod val="75000"/>
                  </a:schemeClr>
                </a:solidFill>
              </a:rPr>
              <a:t>10% expect </a:t>
            </a:r>
            <a:r>
              <a:rPr lang="en-GB" sz="1200" dirty="0" smtClean="0">
                <a:solidFill>
                  <a:schemeClr val="accent1">
                    <a:lumMod val="75000"/>
                  </a:schemeClr>
                </a:solidFill>
              </a:rPr>
              <a:t>the </a:t>
            </a:r>
            <a:r>
              <a:rPr lang="en-GB" sz="1200" dirty="0">
                <a:solidFill>
                  <a:schemeClr val="accent1">
                    <a:lumMod val="75000"/>
                  </a:schemeClr>
                </a:solidFill>
              </a:rPr>
              <a:t>number to decrease.</a:t>
            </a:r>
          </a:p>
          <a:p>
            <a:pPr marL="171450" lvl="0" indent="-171450">
              <a:buFont typeface="Arial" pitchFamily="34" charset="0"/>
              <a:buChar char="•"/>
            </a:pPr>
            <a:r>
              <a:rPr lang="en-GB" sz="1200" dirty="0">
                <a:solidFill>
                  <a:schemeClr val="accent1">
                    <a:lumMod val="75000"/>
                  </a:schemeClr>
                </a:solidFill>
              </a:rPr>
              <a:t>The most common reason </a:t>
            </a:r>
            <a:r>
              <a:rPr lang="en-GB" sz="1200" dirty="0" smtClean="0">
                <a:solidFill>
                  <a:schemeClr val="accent1">
                    <a:lumMod val="75000"/>
                  </a:schemeClr>
                </a:solidFill>
              </a:rPr>
              <a:t>for </a:t>
            </a:r>
            <a:r>
              <a:rPr lang="en-GB" sz="1200" dirty="0">
                <a:solidFill>
                  <a:schemeClr val="accent1">
                    <a:lumMod val="75000"/>
                  </a:schemeClr>
                </a:solidFill>
              </a:rPr>
              <a:t>not continuing MAs </a:t>
            </a:r>
            <a:r>
              <a:rPr lang="en-GB" sz="1200" dirty="0" smtClean="0">
                <a:solidFill>
                  <a:schemeClr val="accent1">
                    <a:lumMod val="75000"/>
                  </a:schemeClr>
                </a:solidFill>
              </a:rPr>
              <a:t>was cost.</a:t>
            </a:r>
          </a:p>
          <a:p>
            <a:pPr marL="171450" lvl="0" indent="-171450">
              <a:buFont typeface="Arial" pitchFamily="34" charset="0"/>
              <a:buChar char="•"/>
            </a:pPr>
            <a:r>
              <a:rPr lang="en-GB" sz="1200" dirty="0" smtClean="0">
                <a:solidFill>
                  <a:schemeClr val="accent1">
                    <a:lumMod val="75000"/>
                  </a:schemeClr>
                </a:solidFill>
              </a:rPr>
              <a:t>82</a:t>
            </a:r>
            <a:r>
              <a:rPr lang="en-GB" sz="1200" dirty="0">
                <a:solidFill>
                  <a:schemeClr val="accent1">
                    <a:lumMod val="75000"/>
                  </a:schemeClr>
                </a:solidFill>
              </a:rPr>
              <a:t>% of employers surveyed would recommend MAs if asked by another employer in their industry sector. </a:t>
            </a:r>
          </a:p>
        </p:txBody>
      </p:sp>
      <p:sp>
        <p:nvSpPr>
          <p:cNvPr id="12" name="TextBox 11"/>
          <p:cNvSpPr txBox="1"/>
          <p:nvPr/>
        </p:nvSpPr>
        <p:spPr>
          <a:xfrm>
            <a:off x="154351" y="1822326"/>
            <a:ext cx="4314158" cy="337542"/>
          </a:xfrm>
          <a:prstGeom prst="roundRect">
            <a:avLst>
              <a:gd name="adj" fmla="val 15293"/>
            </a:avLst>
          </a:prstGeom>
          <a:solidFill>
            <a:schemeClr val="accent4">
              <a:lumMod val="20000"/>
              <a:lumOff val="80000"/>
            </a:schemeClr>
          </a:solidFill>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400" b="1" dirty="0" smtClean="0">
                <a:solidFill>
                  <a:schemeClr val="accent1">
                    <a:lumMod val="75000"/>
                  </a:schemeClr>
                </a:solidFill>
              </a:rPr>
              <a:t>What do Apprentices think?</a:t>
            </a:r>
            <a:endParaRPr lang="en-GB" sz="1400" b="1" dirty="0">
              <a:solidFill>
                <a:schemeClr val="accent1">
                  <a:lumMod val="75000"/>
                </a:schemeClr>
              </a:solidFill>
            </a:endParaRPr>
          </a:p>
        </p:txBody>
      </p:sp>
      <p:sp>
        <p:nvSpPr>
          <p:cNvPr id="13" name="TextBox 12"/>
          <p:cNvSpPr txBox="1"/>
          <p:nvPr/>
        </p:nvSpPr>
        <p:spPr>
          <a:xfrm>
            <a:off x="4623963" y="1811670"/>
            <a:ext cx="4314158" cy="337542"/>
          </a:xfrm>
          <a:prstGeom prst="roundRect">
            <a:avLst>
              <a:gd name="adj" fmla="val 15293"/>
            </a:avLst>
          </a:prstGeom>
          <a:solidFill>
            <a:schemeClr val="accent4">
              <a:lumMod val="20000"/>
              <a:lumOff val="80000"/>
            </a:schemeClr>
          </a:solidFill>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400" b="1" dirty="0" smtClean="0">
                <a:solidFill>
                  <a:schemeClr val="accent1">
                    <a:lumMod val="75000"/>
                  </a:schemeClr>
                </a:solidFill>
              </a:rPr>
              <a:t>What do employers think?</a:t>
            </a:r>
            <a:endParaRPr lang="en-GB" sz="1400" b="1" dirty="0">
              <a:solidFill>
                <a:schemeClr val="accent1">
                  <a:lumMod val="75000"/>
                </a:schemeClr>
              </a:solidFill>
            </a:endParaRPr>
          </a:p>
        </p:txBody>
      </p:sp>
      <p:sp>
        <p:nvSpPr>
          <p:cNvPr id="14" name="TextBox 13"/>
          <p:cNvSpPr txBox="1"/>
          <p:nvPr/>
        </p:nvSpPr>
        <p:spPr>
          <a:xfrm>
            <a:off x="1331640" y="988258"/>
            <a:ext cx="6866026" cy="573822"/>
          </a:xfrm>
          <a:prstGeom prst="roundRect">
            <a:avLst>
              <a:gd name="adj" fmla="val 15293"/>
            </a:avLst>
          </a:prstGeom>
          <a:solidFill>
            <a:schemeClr val="accent1">
              <a:lumMod val="20000"/>
              <a:lumOff val="80000"/>
            </a:schemeClr>
          </a:solidFill>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defRPr/>
            </a:pPr>
            <a:r>
              <a:rPr lang="en-GB" sz="1400" b="1" dirty="0">
                <a:solidFill>
                  <a:schemeClr val="accent1">
                    <a:lumMod val="75000"/>
                  </a:schemeClr>
                </a:solidFill>
              </a:rPr>
              <a:t>SDS </a:t>
            </a:r>
            <a:r>
              <a:rPr lang="en-GB" sz="1400" b="1" dirty="0" smtClean="0">
                <a:solidFill>
                  <a:schemeClr val="accent1">
                    <a:lumMod val="75000"/>
                  </a:schemeClr>
                </a:solidFill>
              </a:rPr>
              <a:t>have published independent survey </a:t>
            </a:r>
            <a:r>
              <a:rPr lang="en-GB" sz="1400" b="1" dirty="0">
                <a:solidFill>
                  <a:schemeClr val="accent1">
                    <a:lumMod val="75000"/>
                  </a:schemeClr>
                </a:solidFill>
              </a:rPr>
              <a:t>research </a:t>
            </a:r>
            <a:r>
              <a:rPr lang="en-GB" sz="1400" b="1" dirty="0" smtClean="0">
                <a:solidFill>
                  <a:schemeClr val="accent1">
                    <a:lumMod val="75000"/>
                  </a:schemeClr>
                </a:solidFill>
              </a:rPr>
              <a:t>carried out with 2,000 people who had recently left an MA </a:t>
            </a:r>
            <a:r>
              <a:rPr lang="en-GB" sz="1400" b="1" dirty="0">
                <a:solidFill>
                  <a:schemeClr val="accent1">
                    <a:lumMod val="75000"/>
                  </a:schemeClr>
                </a:solidFill>
              </a:rPr>
              <a:t>and 2,500 employers who offered </a:t>
            </a:r>
            <a:r>
              <a:rPr lang="en-GB" sz="1400" b="1" dirty="0" smtClean="0">
                <a:solidFill>
                  <a:schemeClr val="accent1">
                    <a:lumMod val="75000"/>
                  </a:schemeClr>
                </a:solidFill>
              </a:rPr>
              <a:t>MAs.</a:t>
            </a:r>
            <a:endParaRPr lang="en-GB" sz="1400" b="1" dirty="0">
              <a:solidFill>
                <a:schemeClr val="accent1">
                  <a:lumMod val="75000"/>
                </a:schemeClr>
              </a:solidFill>
            </a:endParaRPr>
          </a:p>
        </p:txBody>
      </p:sp>
    </p:spTree>
    <p:extLst>
      <p:ext uri="{BB962C8B-B14F-4D97-AF65-F5344CB8AC3E}">
        <p14:creationId xmlns:p14="http://schemas.microsoft.com/office/powerpoint/2010/main" val="425387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 name="Chart 43"/>
          <p:cNvGraphicFramePr>
            <a:graphicFrameLocks/>
          </p:cNvGraphicFramePr>
          <p:nvPr>
            <p:extLst>
              <p:ext uri="{D42A27DB-BD31-4B8C-83A1-F6EECF244321}">
                <p14:modId xmlns:p14="http://schemas.microsoft.com/office/powerpoint/2010/main" val="1637876560"/>
              </p:ext>
            </p:extLst>
          </p:nvPr>
        </p:nvGraphicFramePr>
        <p:xfrm>
          <a:off x="5004048" y="980727"/>
          <a:ext cx="2418148" cy="198765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1" name="Chart 40"/>
          <p:cNvGraphicFramePr>
            <a:graphicFrameLocks/>
          </p:cNvGraphicFramePr>
          <p:nvPr>
            <p:extLst>
              <p:ext uri="{D42A27DB-BD31-4B8C-83A1-F6EECF244321}">
                <p14:modId xmlns:p14="http://schemas.microsoft.com/office/powerpoint/2010/main" val="2917833707"/>
              </p:ext>
            </p:extLst>
          </p:nvPr>
        </p:nvGraphicFramePr>
        <p:xfrm>
          <a:off x="5076055" y="2924944"/>
          <a:ext cx="2376265" cy="1896200"/>
        </p:xfrm>
        <a:graphic>
          <a:graphicData uri="http://schemas.openxmlformats.org/drawingml/2006/chart">
            <c:chart xmlns:c="http://schemas.openxmlformats.org/drawingml/2006/chart" xmlns:r="http://schemas.openxmlformats.org/officeDocument/2006/relationships" r:id="rId4"/>
          </a:graphicData>
        </a:graphic>
      </p:graphicFrame>
      <p:sp>
        <p:nvSpPr>
          <p:cNvPr id="6" name="Rectangle 5"/>
          <p:cNvSpPr/>
          <p:nvPr/>
        </p:nvSpPr>
        <p:spPr>
          <a:xfrm>
            <a:off x="117631" y="76068"/>
            <a:ext cx="892899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Labour Market Trends </a:t>
            </a:r>
          </a:p>
          <a:p>
            <a:pPr algn="ctr"/>
            <a:r>
              <a:rPr lang="en-GB" sz="1400" b="1" dirty="0" smtClean="0"/>
              <a:t>Self-Employment</a:t>
            </a:r>
            <a:endParaRPr lang="en-GB" sz="1400" b="1" dirty="0"/>
          </a:p>
        </p:txBody>
      </p:sp>
      <p:sp>
        <p:nvSpPr>
          <p:cNvPr id="37" name="Rectangle 36"/>
          <p:cNvSpPr/>
          <p:nvPr/>
        </p:nvSpPr>
        <p:spPr>
          <a:xfrm>
            <a:off x="117631" y="6563423"/>
            <a:ext cx="8926395" cy="1514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i="1" dirty="0" smtClean="0"/>
              <a:t>Source: Annual Population Survey (Jan – Dec datasets</a:t>
            </a:r>
            <a:r>
              <a:rPr lang="en-GB" sz="1000" i="1" dirty="0"/>
              <a:t>), </a:t>
            </a:r>
            <a:r>
              <a:rPr lang="en-GB" sz="1000" i="1" dirty="0" smtClean="0"/>
              <a:t>ONS</a:t>
            </a:r>
            <a:endParaRPr lang="en-GB" sz="1000" i="1" dirty="0"/>
          </a:p>
        </p:txBody>
      </p:sp>
      <p:pic>
        <p:nvPicPr>
          <p:cNvPr id="30" name="Picture 2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14618" y="2047399"/>
            <a:ext cx="240299" cy="540213"/>
          </a:xfrm>
          <a:prstGeom prst="rect">
            <a:avLst/>
          </a:prstGeom>
        </p:spPr>
      </p:pic>
      <p:pic>
        <p:nvPicPr>
          <p:cNvPr id="87" name="Picture 8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27396" y="1556792"/>
            <a:ext cx="404853" cy="1030820"/>
          </a:xfrm>
          <a:prstGeom prst="rect">
            <a:avLst/>
          </a:prstGeom>
        </p:spPr>
      </p:pic>
      <p:cxnSp>
        <p:nvCxnSpPr>
          <p:cNvPr id="111" name="Straight Arrow Connector 110"/>
          <p:cNvCxnSpPr/>
          <p:nvPr/>
        </p:nvCxnSpPr>
        <p:spPr>
          <a:xfrm>
            <a:off x="5725154" y="2770823"/>
            <a:ext cx="1074040" cy="3166"/>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120" name="TextBox 119"/>
          <p:cNvSpPr txBox="1"/>
          <p:nvPr/>
        </p:nvSpPr>
        <p:spPr>
          <a:xfrm>
            <a:off x="5725154" y="2064392"/>
            <a:ext cx="1028004" cy="523220"/>
          </a:xfrm>
          <a:prstGeom prst="rect">
            <a:avLst/>
          </a:prstGeom>
          <a:noFill/>
        </p:spPr>
        <p:txBody>
          <a:bodyPr wrap="square" rtlCol="0">
            <a:spAutoFit/>
          </a:bodyPr>
          <a:lstStyle/>
          <a:p>
            <a:pPr algn="ctr"/>
            <a:r>
              <a:rPr lang="en-GB" sz="1200" b="1" dirty="0" smtClean="0"/>
              <a:t>13,600 (17%)</a:t>
            </a:r>
            <a:r>
              <a:rPr lang="en-GB" sz="800" b="1" dirty="0" smtClean="0"/>
              <a:t> increase in women self-employed</a:t>
            </a:r>
            <a:endParaRPr lang="en-GB" sz="800" b="1" dirty="0"/>
          </a:p>
        </p:txBody>
      </p:sp>
      <p:sp>
        <p:nvSpPr>
          <p:cNvPr id="122" name="TextBox 121"/>
          <p:cNvSpPr txBox="1"/>
          <p:nvPr/>
        </p:nvSpPr>
        <p:spPr>
          <a:xfrm>
            <a:off x="7742938" y="2101962"/>
            <a:ext cx="1152128" cy="556945"/>
          </a:xfrm>
          <a:prstGeom prst="roundRect">
            <a:avLst>
              <a:gd name="adj" fmla="val 15293"/>
            </a:avLst>
          </a:prstGeom>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900" b="1" dirty="0" smtClean="0">
                <a:solidFill>
                  <a:schemeClr val="accent1">
                    <a:lumMod val="75000"/>
                  </a:schemeClr>
                </a:solidFill>
              </a:rPr>
              <a:t>Self-Employment by Gender, Scotland, 2012</a:t>
            </a:r>
            <a:endParaRPr lang="en-GB" sz="900" b="1" dirty="0">
              <a:solidFill>
                <a:schemeClr val="accent1">
                  <a:lumMod val="75000"/>
                </a:schemeClr>
              </a:solidFill>
            </a:endParaRPr>
          </a:p>
        </p:txBody>
      </p:sp>
      <p:pic>
        <p:nvPicPr>
          <p:cNvPr id="57" name="Picture 5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64088" y="3749358"/>
            <a:ext cx="240299" cy="702652"/>
          </a:xfrm>
          <a:prstGeom prst="rect">
            <a:avLst/>
          </a:prstGeom>
        </p:spPr>
      </p:pic>
      <p:pic>
        <p:nvPicPr>
          <p:cNvPr id="102" name="Picture 10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87012" y="3134622"/>
            <a:ext cx="445239" cy="1301908"/>
          </a:xfrm>
          <a:prstGeom prst="rect">
            <a:avLst/>
          </a:prstGeom>
        </p:spPr>
      </p:pic>
      <p:sp>
        <p:nvSpPr>
          <p:cNvPr id="121" name="TextBox 120"/>
          <p:cNvSpPr txBox="1"/>
          <p:nvPr/>
        </p:nvSpPr>
        <p:spPr>
          <a:xfrm>
            <a:off x="5620950" y="3901418"/>
            <a:ext cx="1052882" cy="523220"/>
          </a:xfrm>
          <a:prstGeom prst="rect">
            <a:avLst/>
          </a:prstGeom>
          <a:noFill/>
        </p:spPr>
        <p:txBody>
          <a:bodyPr wrap="square" rtlCol="0">
            <a:spAutoFit/>
          </a:bodyPr>
          <a:lstStyle/>
          <a:p>
            <a:pPr algn="ctr"/>
            <a:r>
              <a:rPr lang="en-GB" sz="1200" b="1" dirty="0" smtClean="0"/>
              <a:t>19,700 (10%) </a:t>
            </a:r>
            <a:r>
              <a:rPr lang="en-GB" sz="800" b="1" dirty="0" smtClean="0"/>
              <a:t>increase in male self-employed</a:t>
            </a:r>
            <a:endParaRPr lang="en-GB" sz="800" b="1" dirty="0"/>
          </a:p>
        </p:txBody>
      </p:sp>
      <p:cxnSp>
        <p:nvCxnSpPr>
          <p:cNvPr id="36" name="Straight Arrow Connector 35"/>
          <p:cNvCxnSpPr/>
          <p:nvPr/>
        </p:nvCxnSpPr>
        <p:spPr>
          <a:xfrm>
            <a:off x="5811589" y="4597034"/>
            <a:ext cx="987605"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93" name="TextBox 92"/>
          <p:cNvSpPr txBox="1"/>
          <p:nvPr/>
        </p:nvSpPr>
        <p:spPr>
          <a:xfrm>
            <a:off x="4936166" y="1044839"/>
            <a:ext cx="1750846" cy="658207"/>
          </a:xfrm>
          <a:prstGeom prst="roundRect">
            <a:avLst>
              <a:gd name="adj" fmla="val 15293"/>
            </a:avLst>
          </a:prstGeom>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100" b="1" dirty="0" smtClean="0">
                <a:solidFill>
                  <a:schemeClr val="accent1">
                    <a:lumMod val="75000"/>
                  </a:schemeClr>
                </a:solidFill>
              </a:rPr>
              <a:t>Change in Self-Employment by Gender, Scotland, 2008 to 2012</a:t>
            </a:r>
            <a:endParaRPr lang="en-GB" sz="1100" b="1" dirty="0">
              <a:solidFill>
                <a:schemeClr val="accent1">
                  <a:lumMod val="75000"/>
                </a:schemeClr>
              </a:solidFill>
            </a:endParaRPr>
          </a:p>
        </p:txBody>
      </p:sp>
      <p:sp>
        <p:nvSpPr>
          <p:cNvPr id="74" name="Rectangle 73"/>
          <p:cNvSpPr/>
          <p:nvPr/>
        </p:nvSpPr>
        <p:spPr>
          <a:xfrm>
            <a:off x="4860032" y="980728"/>
            <a:ext cx="4183994" cy="38884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5" name="Right Brace 74"/>
          <p:cNvSpPr/>
          <p:nvPr/>
        </p:nvSpPr>
        <p:spPr>
          <a:xfrm>
            <a:off x="7380312" y="1952766"/>
            <a:ext cx="432048" cy="1980290"/>
          </a:xfrm>
          <a:prstGeom prst="rightBrace">
            <a:avLst>
              <a:gd name="adj1" fmla="val 59376"/>
              <a:gd name="adj2" fmla="val 45531"/>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97" name="Rectangle 96"/>
          <p:cNvSpPr/>
          <p:nvPr/>
        </p:nvSpPr>
        <p:spPr>
          <a:xfrm>
            <a:off x="117631" y="3501009"/>
            <a:ext cx="4670393" cy="30177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8" name="Rectangle 97"/>
          <p:cNvSpPr/>
          <p:nvPr/>
        </p:nvSpPr>
        <p:spPr>
          <a:xfrm>
            <a:off x="117631" y="980728"/>
            <a:ext cx="4670393" cy="24482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0" name="TextBox 99"/>
          <p:cNvSpPr txBox="1"/>
          <p:nvPr/>
        </p:nvSpPr>
        <p:spPr>
          <a:xfrm>
            <a:off x="2735796" y="3610330"/>
            <a:ext cx="1863670" cy="438805"/>
          </a:xfrm>
          <a:prstGeom prst="roundRect">
            <a:avLst>
              <a:gd name="adj" fmla="val 15293"/>
            </a:avLst>
          </a:prstGeom>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000" b="1" dirty="0">
                <a:solidFill>
                  <a:schemeClr val="accent1">
                    <a:lumMod val="75000"/>
                  </a:schemeClr>
                </a:solidFill>
              </a:rPr>
              <a:t>Self-employed workers by </a:t>
            </a:r>
            <a:r>
              <a:rPr lang="en-GB" sz="1000" b="1" dirty="0" smtClean="0">
                <a:solidFill>
                  <a:schemeClr val="accent1">
                    <a:lumMod val="75000"/>
                  </a:schemeClr>
                </a:solidFill>
              </a:rPr>
              <a:t>age group</a:t>
            </a:r>
            <a:r>
              <a:rPr lang="en-GB" sz="1000" b="1" dirty="0">
                <a:solidFill>
                  <a:schemeClr val="accent1">
                    <a:lumMod val="75000"/>
                  </a:schemeClr>
                </a:solidFill>
              </a:rPr>
              <a:t>, </a:t>
            </a:r>
            <a:r>
              <a:rPr lang="en-GB" sz="1000" b="1" dirty="0" smtClean="0">
                <a:solidFill>
                  <a:schemeClr val="accent1">
                    <a:lumMod val="75000"/>
                  </a:schemeClr>
                </a:solidFill>
              </a:rPr>
              <a:t>Scotland, 2012</a:t>
            </a:r>
            <a:endParaRPr lang="en-GB" sz="1000" b="1" dirty="0">
              <a:solidFill>
                <a:schemeClr val="accent1">
                  <a:lumMod val="75000"/>
                </a:schemeClr>
              </a:solidFill>
            </a:endParaRPr>
          </a:p>
        </p:txBody>
      </p:sp>
      <p:sp>
        <p:nvSpPr>
          <p:cNvPr id="101" name="TextBox 100"/>
          <p:cNvSpPr txBox="1"/>
          <p:nvPr/>
        </p:nvSpPr>
        <p:spPr>
          <a:xfrm>
            <a:off x="186551" y="5962290"/>
            <a:ext cx="1001073" cy="506313"/>
          </a:xfrm>
          <a:prstGeom prst="roundRect">
            <a:avLst>
              <a:gd name="adj" fmla="val 15293"/>
            </a:avLst>
          </a:prstGeom>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800" b="1" dirty="0">
                <a:solidFill>
                  <a:schemeClr val="accent1">
                    <a:lumMod val="75000"/>
                  </a:schemeClr>
                </a:solidFill>
              </a:rPr>
              <a:t>% in employment that are </a:t>
            </a:r>
            <a:r>
              <a:rPr lang="en-GB" sz="800" b="1" dirty="0" smtClean="0">
                <a:solidFill>
                  <a:schemeClr val="accent1">
                    <a:lumMod val="75000"/>
                  </a:schemeClr>
                </a:solidFill>
              </a:rPr>
              <a:t>self-employed</a:t>
            </a:r>
            <a:endParaRPr lang="en-GB" sz="800" b="1" dirty="0">
              <a:solidFill>
                <a:schemeClr val="accent1">
                  <a:lumMod val="75000"/>
                </a:schemeClr>
              </a:solidFill>
            </a:endParaRPr>
          </a:p>
        </p:txBody>
      </p:sp>
      <p:sp>
        <p:nvSpPr>
          <p:cNvPr id="77" name="Rounded Rectangle 76"/>
          <p:cNvSpPr/>
          <p:nvPr/>
        </p:nvSpPr>
        <p:spPr>
          <a:xfrm>
            <a:off x="685394" y="1074821"/>
            <a:ext cx="1767432" cy="103911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dirty="0" smtClean="0">
                <a:solidFill>
                  <a:schemeClr val="accent1">
                    <a:lumMod val="75000"/>
                  </a:schemeClr>
                </a:solidFill>
              </a:rPr>
              <a:t>301,700</a:t>
            </a:r>
          </a:p>
          <a:p>
            <a:pPr algn="ctr"/>
            <a:r>
              <a:rPr lang="en-GB" sz="1000" b="1" dirty="0" smtClean="0">
                <a:solidFill>
                  <a:schemeClr val="accent1">
                    <a:lumMod val="75000"/>
                  </a:schemeClr>
                </a:solidFill>
              </a:rPr>
              <a:t>The number of self-employed workers in Scotland.</a:t>
            </a:r>
          </a:p>
        </p:txBody>
      </p:sp>
      <p:sp>
        <p:nvSpPr>
          <p:cNvPr id="105" name="Rounded Rectangle 104"/>
          <p:cNvSpPr/>
          <p:nvPr/>
        </p:nvSpPr>
        <p:spPr>
          <a:xfrm>
            <a:off x="685393" y="2204864"/>
            <a:ext cx="1767433" cy="1131919"/>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dirty="0" smtClean="0">
                <a:solidFill>
                  <a:schemeClr val="accent1">
                    <a:lumMod val="75000"/>
                  </a:schemeClr>
                </a:solidFill>
              </a:rPr>
              <a:t>+33,200</a:t>
            </a:r>
          </a:p>
          <a:p>
            <a:pPr algn="ctr"/>
            <a:r>
              <a:rPr lang="en-GB" sz="1000" b="1" dirty="0" smtClean="0">
                <a:solidFill>
                  <a:schemeClr val="accent1">
                    <a:lumMod val="75000"/>
                  </a:schemeClr>
                </a:solidFill>
              </a:rPr>
              <a:t>The increase in self-employed workers in Scotland since 2008; an increase of 12%.</a:t>
            </a:r>
            <a:endParaRPr lang="en-GB" sz="1000" b="1" dirty="0">
              <a:solidFill>
                <a:schemeClr val="accent1">
                  <a:lumMod val="75000"/>
                </a:schemeClr>
              </a:solidFill>
            </a:endParaRPr>
          </a:p>
        </p:txBody>
      </p:sp>
      <p:sp>
        <p:nvSpPr>
          <p:cNvPr id="107" name="Rounded Rectangle 106"/>
          <p:cNvSpPr/>
          <p:nvPr/>
        </p:nvSpPr>
        <p:spPr>
          <a:xfrm>
            <a:off x="2986356" y="1082842"/>
            <a:ext cx="1729660" cy="103109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dirty="0" smtClean="0">
                <a:solidFill>
                  <a:schemeClr val="accent1">
                    <a:lumMod val="75000"/>
                  </a:schemeClr>
                </a:solidFill>
              </a:rPr>
              <a:t>2,145,700</a:t>
            </a:r>
          </a:p>
          <a:p>
            <a:pPr algn="ctr"/>
            <a:r>
              <a:rPr lang="en-GB" sz="1000" b="1" dirty="0" smtClean="0">
                <a:solidFill>
                  <a:schemeClr val="accent1">
                    <a:lumMod val="75000"/>
                  </a:schemeClr>
                </a:solidFill>
              </a:rPr>
              <a:t>The number of employees (those working for someone else) in Scotland.</a:t>
            </a:r>
            <a:endParaRPr lang="en-GB" sz="1000" b="1" dirty="0">
              <a:solidFill>
                <a:schemeClr val="accent1">
                  <a:lumMod val="75000"/>
                </a:schemeClr>
              </a:solidFill>
            </a:endParaRPr>
          </a:p>
        </p:txBody>
      </p:sp>
      <p:sp>
        <p:nvSpPr>
          <p:cNvPr id="108" name="Rounded Rectangle 107"/>
          <p:cNvSpPr/>
          <p:nvPr/>
        </p:nvSpPr>
        <p:spPr>
          <a:xfrm>
            <a:off x="2986356" y="2211194"/>
            <a:ext cx="1729660" cy="112559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dirty="0" smtClean="0">
                <a:solidFill>
                  <a:schemeClr val="accent1">
                    <a:lumMod val="75000"/>
                  </a:schemeClr>
                </a:solidFill>
              </a:rPr>
              <a:t>-96,900</a:t>
            </a:r>
          </a:p>
          <a:p>
            <a:pPr algn="ctr"/>
            <a:r>
              <a:rPr lang="en-GB" sz="1000" b="1" dirty="0" smtClean="0">
                <a:solidFill>
                  <a:schemeClr val="accent1">
                    <a:lumMod val="75000"/>
                  </a:schemeClr>
                </a:solidFill>
              </a:rPr>
              <a:t>The decrease in employees in Scotland 2008; a decrease of 4% over this period.</a:t>
            </a:r>
            <a:endParaRPr lang="en-GB" sz="1000" b="1" dirty="0">
              <a:solidFill>
                <a:schemeClr val="accent1">
                  <a:lumMod val="75000"/>
                </a:schemeClr>
              </a:solidFill>
            </a:endParaRPr>
          </a:p>
        </p:txBody>
      </p:sp>
      <p:sp>
        <p:nvSpPr>
          <p:cNvPr id="78" name="Rounded Rectangle 77"/>
          <p:cNvSpPr/>
          <p:nvPr/>
        </p:nvSpPr>
        <p:spPr>
          <a:xfrm>
            <a:off x="251520" y="1082841"/>
            <a:ext cx="360040" cy="224592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sz="2000" b="1" dirty="0" smtClean="0">
                <a:solidFill>
                  <a:schemeClr val="accent1">
                    <a:lumMod val="75000"/>
                  </a:schemeClr>
                </a:solidFill>
              </a:rPr>
              <a:t>Self- Employed</a:t>
            </a:r>
            <a:endParaRPr lang="en-GB" sz="2000" b="1" dirty="0">
              <a:solidFill>
                <a:schemeClr val="accent1">
                  <a:lumMod val="75000"/>
                </a:schemeClr>
              </a:solidFill>
            </a:endParaRPr>
          </a:p>
        </p:txBody>
      </p:sp>
      <p:sp>
        <p:nvSpPr>
          <p:cNvPr id="109" name="Rounded Rectangle 108"/>
          <p:cNvSpPr/>
          <p:nvPr/>
        </p:nvSpPr>
        <p:spPr>
          <a:xfrm>
            <a:off x="2555776" y="1088234"/>
            <a:ext cx="360040" cy="224592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sz="2000" b="1" dirty="0" smtClean="0">
                <a:solidFill>
                  <a:schemeClr val="accent1">
                    <a:lumMod val="75000"/>
                  </a:schemeClr>
                </a:solidFill>
              </a:rPr>
              <a:t>Employees</a:t>
            </a:r>
            <a:endParaRPr lang="en-GB" sz="2000" b="1" dirty="0">
              <a:solidFill>
                <a:schemeClr val="accent1">
                  <a:lumMod val="75000"/>
                </a:schemeClr>
              </a:solidFill>
            </a:endParaRPr>
          </a:p>
        </p:txBody>
      </p:sp>
      <p:sp>
        <p:nvSpPr>
          <p:cNvPr id="80" name="Rounded Rectangle 79"/>
          <p:cNvSpPr/>
          <p:nvPr/>
        </p:nvSpPr>
        <p:spPr>
          <a:xfrm>
            <a:off x="4860032" y="4925961"/>
            <a:ext cx="4183994" cy="159282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36000" tIns="0" rIns="36000" rtlCol="0" anchor="t"/>
          <a:lstStyle/>
          <a:p>
            <a:pPr algn="ctr"/>
            <a:r>
              <a:rPr lang="en-GB" b="1" dirty="0" smtClean="0">
                <a:solidFill>
                  <a:schemeClr val="accent1">
                    <a:lumMod val="75000"/>
                  </a:schemeClr>
                </a:solidFill>
              </a:rPr>
              <a:t>Comparison to the UK as a whole</a:t>
            </a:r>
            <a:endParaRPr lang="en-GB" sz="1000" b="1" dirty="0" smtClean="0">
              <a:solidFill>
                <a:schemeClr val="accent1">
                  <a:lumMod val="75000"/>
                </a:schemeClr>
              </a:solidFill>
            </a:endParaRPr>
          </a:p>
          <a:p>
            <a:pPr algn="ctr"/>
            <a:r>
              <a:rPr lang="en-GB" sz="1000" b="1" dirty="0" smtClean="0">
                <a:solidFill>
                  <a:schemeClr val="accent1">
                    <a:lumMod val="75000"/>
                  </a:schemeClr>
                </a:solidFill>
              </a:rPr>
              <a:t>A similar picture is seen across the UK as whole with self-employed workers increasing by 11% between 2008 and 2012. </a:t>
            </a:r>
          </a:p>
          <a:p>
            <a:pPr algn="ctr"/>
            <a:endParaRPr lang="en-GB" sz="1000" b="1" dirty="0" smtClean="0">
              <a:solidFill>
                <a:schemeClr val="accent1">
                  <a:lumMod val="75000"/>
                </a:schemeClr>
              </a:solidFill>
            </a:endParaRPr>
          </a:p>
          <a:p>
            <a:pPr algn="ctr"/>
            <a:r>
              <a:rPr lang="en-GB" sz="1000" b="1" dirty="0" smtClean="0">
                <a:solidFill>
                  <a:schemeClr val="accent1">
                    <a:lumMod val="75000"/>
                  </a:schemeClr>
                </a:solidFill>
              </a:rPr>
              <a:t>Across the UK the female self-employment level has increase by more than the level for men (female level up 211,000; male level up 160,000). This </a:t>
            </a:r>
            <a:r>
              <a:rPr lang="en-GB" sz="1000" b="1" dirty="0" smtClean="0">
                <a:solidFill>
                  <a:schemeClr val="tx1"/>
                </a:solidFill>
              </a:rPr>
              <a:t>differs to Scotland </a:t>
            </a:r>
            <a:r>
              <a:rPr lang="en-GB" sz="1000" b="1" dirty="0" smtClean="0">
                <a:solidFill>
                  <a:schemeClr val="accent1">
                    <a:lumMod val="75000"/>
                  </a:schemeClr>
                </a:solidFill>
              </a:rPr>
              <a:t>where the increase was driven by an </a:t>
            </a:r>
            <a:r>
              <a:rPr lang="en-GB" sz="1000" b="1" dirty="0" smtClean="0">
                <a:solidFill>
                  <a:schemeClr val="tx1"/>
                </a:solidFill>
              </a:rPr>
              <a:t>increase in male </a:t>
            </a:r>
            <a:br>
              <a:rPr lang="en-GB" sz="1000" b="1" dirty="0" smtClean="0">
                <a:solidFill>
                  <a:schemeClr val="tx1"/>
                </a:solidFill>
              </a:rPr>
            </a:br>
            <a:r>
              <a:rPr lang="en-GB" sz="1000" b="1" dirty="0" smtClean="0">
                <a:solidFill>
                  <a:schemeClr val="tx1"/>
                </a:solidFill>
              </a:rPr>
              <a:t>self-employment</a:t>
            </a:r>
            <a:r>
              <a:rPr lang="en-GB" sz="1000" b="1" dirty="0" smtClean="0">
                <a:solidFill>
                  <a:schemeClr val="accent1">
                    <a:lumMod val="75000"/>
                  </a:schemeClr>
                </a:solidFill>
              </a:rPr>
              <a:t> (men up 19,700; women up 13,600).</a:t>
            </a:r>
          </a:p>
        </p:txBody>
      </p:sp>
      <p:graphicFrame>
        <p:nvGraphicFramePr>
          <p:cNvPr id="34" name="Chart 33"/>
          <p:cNvGraphicFramePr>
            <a:graphicFrameLocks/>
          </p:cNvGraphicFramePr>
          <p:nvPr>
            <p:extLst>
              <p:ext uri="{D42A27DB-BD31-4B8C-83A1-F6EECF244321}">
                <p14:modId xmlns:p14="http://schemas.microsoft.com/office/powerpoint/2010/main" val="2675101773"/>
              </p:ext>
            </p:extLst>
          </p:nvPr>
        </p:nvGraphicFramePr>
        <p:xfrm>
          <a:off x="851619" y="3429000"/>
          <a:ext cx="3864397" cy="2808312"/>
        </p:xfrm>
        <a:graphic>
          <a:graphicData uri="http://schemas.openxmlformats.org/drawingml/2006/chart">
            <c:chart xmlns:c="http://schemas.openxmlformats.org/drawingml/2006/chart" xmlns:r="http://schemas.openxmlformats.org/officeDocument/2006/relationships" r:id="rId7"/>
          </a:graphicData>
        </a:graphic>
      </p:graphicFrame>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4855" y="3489597"/>
            <a:ext cx="3522158" cy="2663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2" name="Chart 41"/>
          <p:cNvGraphicFramePr>
            <a:graphicFrameLocks/>
          </p:cNvGraphicFramePr>
          <p:nvPr>
            <p:extLst>
              <p:ext uri="{D42A27DB-BD31-4B8C-83A1-F6EECF244321}">
                <p14:modId xmlns:p14="http://schemas.microsoft.com/office/powerpoint/2010/main" val="3903054968"/>
              </p:ext>
            </p:extLst>
          </p:nvPr>
        </p:nvGraphicFramePr>
        <p:xfrm>
          <a:off x="7452320" y="2526819"/>
          <a:ext cx="1839870" cy="1804361"/>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37378328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 name="Chart 43"/>
          <p:cNvGraphicFramePr>
            <a:graphicFrameLocks/>
          </p:cNvGraphicFramePr>
          <p:nvPr>
            <p:extLst>
              <p:ext uri="{D42A27DB-BD31-4B8C-83A1-F6EECF244321}">
                <p14:modId xmlns:p14="http://schemas.microsoft.com/office/powerpoint/2010/main" val="1983248235"/>
              </p:ext>
            </p:extLst>
          </p:nvPr>
        </p:nvGraphicFramePr>
        <p:xfrm>
          <a:off x="4930828" y="1419173"/>
          <a:ext cx="2616655" cy="178784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3" name="Chart 42"/>
          <p:cNvGraphicFramePr>
            <a:graphicFrameLocks/>
          </p:cNvGraphicFramePr>
          <p:nvPr>
            <p:extLst>
              <p:ext uri="{D42A27DB-BD31-4B8C-83A1-F6EECF244321}">
                <p14:modId xmlns:p14="http://schemas.microsoft.com/office/powerpoint/2010/main" val="2830229143"/>
              </p:ext>
            </p:extLst>
          </p:nvPr>
        </p:nvGraphicFramePr>
        <p:xfrm>
          <a:off x="4972352" y="3212976"/>
          <a:ext cx="2770586" cy="1440160"/>
        </p:xfrm>
        <a:graphic>
          <a:graphicData uri="http://schemas.openxmlformats.org/drawingml/2006/chart">
            <c:chart xmlns:c="http://schemas.openxmlformats.org/drawingml/2006/chart" xmlns:r="http://schemas.openxmlformats.org/officeDocument/2006/relationships" r:id="rId4"/>
          </a:graphicData>
        </a:graphic>
      </p:graphicFrame>
      <p:sp>
        <p:nvSpPr>
          <p:cNvPr id="6" name="Rectangle 5"/>
          <p:cNvSpPr/>
          <p:nvPr/>
        </p:nvSpPr>
        <p:spPr>
          <a:xfrm>
            <a:off x="115034" y="76068"/>
            <a:ext cx="892899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Labour Market Trends </a:t>
            </a:r>
          </a:p>
          <a:p>
            <a:pPr algn="ctr"/>
            <a:r>
              <a:rPr lang="en-GB" sz="1600" b="1" dirty="0" smtClean="0"/>
              <a:t>Employment Patterns</a:t>
            </a:r>
          </a:p>
        </p:txBody>
      </p:sp>
      <p:sp>
        <p:nvSpPr>
          <p:cNvPr id="37" name="Rectangle 36"/>
          <p:cNvSpPr/>
          <p:nvPr/>
        </p:nvSpPr>
        <p:spPr>
          <a:xfrm>
            <a:off x="117631" y="6563423"/>
            <a:ext cx="8926395" cy="1514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i="1" dirty="0" smtClean="0"/>
              <a:t>Source: Labour Force Survey (Jan </a:t>
            </a:r>
            <a:r>
              <a:rPr lang="en-GB" sz="1000" i="1" dirty="0"/>
              <a:t>– </a:t>
            </a:r>
            <a:r>
              <a:rPr lang="en-GB" sz="1000" i="1" dirty="0" smtClean="0"/>
              <a:t>Mar </a:t>
            </a:r>
            <a:r>
              <a:rPr lang="en-GB" sz="1000" i="1" dirty="0"/>
              <a:t>datasets), </a:t>
            </a:r>
            <a:r>
              <a:rPr lang="en-GB" sz="1000" i="1" dirty="0" smtClean="0"/>
              <a:t>ONS</a:t>
            </a:r>
            <a:endParaRPr lang="en-GB" sz="1000" i="1" dirty="0"/>
          </a:p>
        </p:txBody>
      </p:sp>
      <p:grpSp>
        <p:nvGrpSpPr>
          <p:cNvPr id="76" name="Group 75"/>
          <p:cNvGrpSpPr/>
          <p:nvPr/>
        </p:nvGrpSpPr>
        <p:grpSpPr>
          <a:xfrm>
            <a:off x="86626" y="3428432"/>
            <a:ext cx="4701399" cy="2947960"/>
            <a:chOff x="212492" y="3465681"/>
            <a:chExt cx="5023210" cy="2947960"/>
          </a:xfrm>
        </p:grpSpPr>
        <p:graphicFrame>
          <p:nvGraphicFramePr>
            <p:cNvPr id="35" name="Chart 34"/>
            <p:cNvGraphicFramePr>
              <a:graphicFrameLocks/>
            </p:cNvGraphicFramePr>
            <p:nvPr>
              <p:extLst>
                <p:ext uri="{D42A27DB-BD31-4B8C-83A1-F6EECF244321}">
                  <p14:modId xmlns:p14="http://schemas.microsoft.com/office/powerpoint/2010/main" val="3105895482"/>
                </p:ext>
              </p:extLst>
            </p:nvPr>
          </p:nvGraphicFramePr>
          <p:xfrm>
            <a:off x="927233" y="3467571"/>
            <a:ext cx="4308469" cy="294607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9" name="Chart 38"/>
            <p:cNvGraphicFramePr>
              <a:graphicFrameLocks/>
            </p:cNvGraphicFramePr>
            <p:nvPr>
              <p:extLst>
                <p:ext uri="{D42A27DB-BD31-4B8C-83A1-F6EECF244321}">
                  <p14:modId xmlns:p14="http://schemas.microsoft.com/office/powerpoint/2010/main" val="1121839244"/>
                </p:ext>
              </p:extLst>
            </p:nvPr>
          </p:nvGraphicFramePr>
          <p:xfrm>
            <a:off x="212492" y="3465681"/>
            <a:ext cx="1979712" cy="2947960"/>
          </p:xfrm>
          <a:graphic>
            <a:graphicData uri="http://schemas.openxmlformats.org/drawingml/2006/chart">
              <c:chart xmlns:c="http://schemas.openxmlformats.org/drawingml/2006/chart" xmlns:r="http://schemas.openxmlformats.org/officeDocument/2006/relationships" r:id="rId6"/>
            </a:graphicData>
          </a:graphic>
        </p:graphicFrame>
      </p:grpSp>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35757" y="2052580"/>
            <a:ext cx="352533" cy="792525"/>
          </a:xfrm>
          <a:prstGeom prst="rect">
            <a:avLst/>
          </a:prstGeom>
        </p:spPr>
      </p:pic>
      <p:pic>
        <p:nvPicPr>
          <p:cNvPr id="87" name="Picture 8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909069" y="1844825"/>
            <a:ext cx="408412" cy="1039884"/>
          </a:xfrm>
          <a:prstGeom prst="rect">
            <a:avLst/>
          </a:prstGeom>
        </p:spPr>
      </p:pic>
      <p:sp>
        <p:nvSpPr>
          <p:cNvPr id="120" name="TextBox 119"/>
          <p:cNvSpPr txBox="1"/>
          <p:nvPr/>
        </p:nvSpPr>
        <p:spPr>
          <a:xfrm>
            <a:off x="5725154" y="2064392"/>
            <a:ext cx="1151102" cy="523220"/>
          </a:xfrm>
          <a:prstGeom prst="rect">
            <a:avLst/>
          </a:prstGeom>
          <a:noFill/>
        </p:spPr>
        <p:txBody>
          <a:bodyPr wrap="square" rtlCol="0">
            <a:spAutoFit/>
          </a:bodyPr>
          <a:lstStyle/>
          <a:p>
            <a:pPr algn="ctr"/>
            <a:r>
              <a:rPr lang="en-GB" sz="1200" b="1" dirty="0" smtClean="0"/>
              <a:t>16,000 (3.0%)</a:t>
            </a:r>
            <a:r>
              <a:rPr lang="en-GB" sz="800" b="1" dirty="0" smtClean="0"/>
              <a:t> increase in women working part-time</a:t>
            </a:r>
            <a:endParaRPr lang="en-GB" sz="800" b="1" dirty="0"/>
          </a:p>
        </p:txBody>
      </p:sp>
      <p:sp>
        <p:nvSpPr>
          <p:cNvPr id="122" name="TextBox 121"/>
          <p:cNvSpPr txBox="1"/>
          <p:nvPr/>
        </p:nvSpPr>
        <p:spPr>
          <a:xfrm>
            <a:off x="7941591" y="1736575"/>
            <a:ext cx="1015642" cy="708839"/>
          </a:xfrm>
          <a:prstGeom prst="roundRect">
            <a:avLst>
              <a:gd name="adj" fmla="val 15293"/>
            </a:avLst>
          </a:prstGeom>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900" b="1" dirty="0" smtClean="0">
                <a:solidFill>
                  <a:schemeClr val="accent1">
                    <a:lumMod val="75000"/>
                  </a:schemeClr>
                </a:solidFill>
              </a:rPr>
              <a:t>Part-time employment by Gender, Scotland 2013</a:t>
            </a:r>
            <a:endParaRPr lang="en-GB" sz="900" b="1" dirty="0">
              <a:solidFill>
                <a:schemeClr val="accent1">
                  <a:lumMod val="75000"/>
                </a:schemeClr>
              </a:solidFill>
            </a:endParaRPr>
          </a:p>
        </p:txBody>
      </p:sp>
      <p:pic>
        <p:nvPicPr>
          <p:cNvPr id="57" name="Picture 5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281512" y="3717031"/>
            <a:ext cx="204581" cy="598209"/>
          </a:xfrm>
          <a:prstGeom prst="rect">
            <a:avLst/>
          </a:prstGeom>
        </p:spPr>
      </p:pic>
      <p:pic>
        <p:nvPicPr>
          <p:cNvPr id="102" name="Picture 10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64288" y="3484933"/>
            <a:ext cx="288032" cy="842224"/>
          </a:xfrm>
          <a:prstGeom prst="rect">
            <a:avLst/>
          </a:prstGeom>
        </p:spPr>
      </p:pic>
      <p:sp>
        <p:nvSpPr>
          <p:cNvPr id="121" name="TextBox 120"/>
          <p:cNvSpPr txBox="1"/>
          <p:nvPr/>
        </p:nvSpPr>
        <p:spPr>
          <a:xfrm>
            <a:off x="5899147" y="3681825"/>
            <a:ext cx="1052882" cy="523220"/>
          </a:xfrm>
          <a:prstGeom prst="rect">
            <a:avLst/>
          </a:prstGeom>
          <a:noFill/>
        </p:spPr>
        <p:txBody>
          <a:bodyPr wrap="square" rtlCol="0">
            <a:spAutoFit/>
          </a:bodyPr>
          <a:lstStyle/>
          <a:p>
            <a:pPr algn="ctr"/>
            <a:r>
              <a:rPr lang="en-GB" sz="1200" b="1" dirty="0" smtClean="0"/>
              <a:t>44,000 (31%) </a:t>
            </a:r>
            <a:r>
              <a:rPr lang="en-GB" sz="800" b="1" dirty="0" smtClean="0"/>
              <a:t>increase in men working part-time</a:t>
            </a:r>
            <a:endParaRPr lang="en-GB" sz="800" b="1" dirty="0"/>
          </a:p>
        </p:txBody>
      </p:sp>
      <p:graphicFrame>
        <p:nvGraphicFramePr>
          <p:cNvPr id="38" name="Chart 37"/>
          <p:cNvGraphicFramePr>
            <a:graphicFrameLocks/>
          </p:cNvGraphicFramePr>
          <p:nvPr>
            <p:extLst>
              <p:ext uri="{D42A27DB-BD31-4B8C-83A1-F6EECF244321}">
                <p14:modId xmlns:p14="http://schemas.microsoft.com/office/powerpoint/2010/main" val="1677275782"/>
              </p:ext>
            </p:extLst>
          </p:nvPr>
        </p:nvGraphicFramePr>
        <p:xfrm>
          <a:off x="7596336" y="2715906"/>
          <a:ext cx="1403841" cy="1442717"/>
        </p:xfrm>
        <a:graphic>
          <a:graphicData uri="http://schemas.openxmlformats.org/drawingml/2006/chart">
            <c:chart xmlns:c="http://schemas.openxmlformats.org/drawingml/2006/chart" xmlns:r="http://schemas.openxmlformats.org/officeDocument/2006/relationships" r:id="rId9"/>
          </a:graphicData>
        </a:graphic>
      </p:graphicFrame>
      <p:sp>
        <p:nvSpPr>
          <p:cNvPr id="93" name="TextBox 92"/>
          <p:cNvSpPr txBox="1"/>
          <p:nvPr/>
        </p:nvSpPr>
        <p:spPr>
          <a:xfrm>
            <a:off x="4972352" y="1044839"/>
            <a:ext cx="3922714" cy="286911"/>
          </a:xfrm>
          <a:prstGeom prst="roundRect">
            <a:avLst>
              <a:gd name="adj" fmla="val 15293"/>
            </a:avLst>
          </a:prstGeom>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100" b="1" dirty="0" smtClean="0">
                <a:solidFill>
                  <a:schemeClr val="accent1">
                    <a:lumMod val="75000"/>
                  </a:schemeClr>
                </a:solidFill>
              </a:rPr>
              <a:t>Part-Time Employment by Gender, Scotland, 2008 - 2013</a:t>
            </a:r>
            <a:endParaRPr lang="en-GB" sz="1100" b="1" dirty="0">
              <a:solidFill>
                <a:schemeClr val="accent1">
                  <a:lumMod val="75000"/>
                </a:schemeClr>
              </a:solidFill>
            </a:endParaRPr>
          </a:p>
        </p:txBody>
      </p:sp>
      <p:sp>
        <p:nvSpPr>
          <p:cNvPr id="74" name="Rectangle 73"/>
          <p:cNvSpPr/>
          <p:nvPr/>
        </p:nvSpPr>
        <p:spPr>
          <a:xfrm>
            <a:off x="4860032" y="980728"/>
            <a:ext cx="4183994" cy="37444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Rectangle 96"/>
          <p:cNvSpPr/>
          <p:nvPr/>
        </p:nvSpPr>
        <p:spPr>
          <a:xfrm>
            <a:off x="117631" y="3501009"/>
            <a:ext cx="4670393" cy="30177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8" name="Rectangle 97"/>
          <p:cNvSpPr/>
          <p:nvPr/>
        </p:nvSpPr>
        <p:spPr>
          <a:xfrm>
            <a:off x="117631" y="980728"/>
            <a:ext cx="4670393" cy="24482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0" name="TextBox 99"/>
          <p:cNvSpPr txBox="1"/>
          <p:nvPr/>
        </p:nvSpPr>
        <p:spPr>
          <a:xfrm>
            <a:off x="163009" y="3573915"/>
            <a:ext cx="2294336" cy="438805"/>
          </a:xfrm>
          <a:prstGeom prst="roundRect">
            <a:avLst>
              <a:gd name="adj" fmla="val 15293"/>
            </a:avLst>
          </a:prstGeom>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000" b="1" dirty="0" smtClean="0">
                <a:solidFill>
                  <a:schemeClr val="accent1">
                    <a:lumMod val="75000"/>
                  </a:schemeClr>
                </a:solidFill>
              </a:rPr>
              <a:t>Change in employment patterns – 2008 – 2013, by Gender</a:t>
            </a:r>
            <a:endParaRPr lang="en-GB" sz="1000" b="1" dirty="0">
              <a:solidFill>
                <a:schemeClr val="accent1">
                  <a:lumMod val="75000"/>
                </a:schemeClr>
              </a:solidFill>
            </a:endParaRPr>
          </a:p>
        </p:txBody>
      </p:sp>
      <p:sp>
        <p:nvSpPr>
          <p:cNvPr id="77" name="Rounded Rectangle 76"/>
          <p:cNvSpPr/>
          <p:nvPr/>
        </p:nvSpPr>
        <p:spPr>
          <a:xfrm>
            <a:off x="689913" y="1051881"/>
            <a:ext cx="1767432" cy="103911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dirty="0" smtClean="0">
                <a:solidFill>
                  <a:schemeClr val="accent1">
                    <a:lumMod val="75000"/>
                  </a:schemeClr>
                </a:solidFill>
              </a:rPr>
              <a:t>+41,000 </a:t>
            </a:r>
          </a:p>
          <a:p>
            <a:pPr algn="ctr"/>
            <a:r>
              <a:rPr lang="en-GB" sz="1000" b="1" dirty="0" smtClean="0">
                <a:solidFill>
                  <a:schemeClr val="accent1">
                    <a:lumMod val="75000"/>
                  </a:schemeClr>
                </a:solidFill>
              </a:rPr>
              <a:t>Increase over the year</a:t>
            </a:r>
          </a:p>
          <a:p>
            <a:pPr algn="ctr"/>
            <a:r>
              <a:rPr lang="en-GB" b="1" dirty="0">
                <a:solidFill>
                  <a:schemeClr val="accent1">
                    <a:lumMod val="75000"/>
                  </a:schemeClr>
                </a:solidFill>
              </a:rPr>
              <a:t>-</a:t>
            </a:r>
            <a:r>
              <a:rPr lang="en-GB" b="1" dirty="0" smtClean="0">
                <a:solidFill>
                  <a:schemeClr val="accent1">
                    <a:lumMod val="75000"/>
                  </a:schemeClr>
                </a:solidFill>
              </a:rPr>
              <a:t>92,000 </a:t>
            </a:r>
          </a:p>
          <a:p>
            <a:pPr algn="ctr"/>
            <a:r>
              <a:rPr lang="en-GB" sz="1000" b="1" dirty="0" smtClean="0">
                <a:solidFill>
                  <a:schemeClr val="accent1">
                    <a:lumMod val="75000"/>
                  </a:schemeClr>
                </a:solidFill>
              </a:rPr>
              <a:t>Decrease since 2008</a:t>
            </a:r>
          </a:p>
        </p:txBody>
      </p:sp>
      <p:sp>
        <p:nvSpPr>
          <p:cNvPr id="105" name="Rounded Rectangle 104"/>
          <p:cNvSpPr/>
          <p:nvPr/>
        </p:nvSpPr>
        <p:spPr>
          <a:xfrm>
            <a:off x="685393" y="2204864"/>
            <a:ext cx="1767433" cy="1131919"/>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dirty="0" smtClean="0">
                <a:solidFill>
                  <a:schemeClr val="accent1">
                    <a:lumMod val="75000"/>
                  </a:schemeClr>
                </a:solidFill>
              </a:rPr>
              <a:t>72% </a:t>
            </a:r>
          </a:p>
          <a:p>
            <a:pPr algn="ctr"/>
            <a:r>
              <a:rPr lang="en-GB" sz="1000" b="1" dirty="0" smtClean="0">
                <a:solidFill>
                  <a:schemeClr val="accent1">
                    <a:lumMod val="75000"/>
                  </a:schemeClr>
                </a:solidFill>
              </a:rPr>
              <a:t>Employment is full-time, compared to </a:t>
            </a:r>
          </a:p>
          <a:p>
            <a:pPr algn="ctr"/>
            <a:r>
              <a:rPr lang="en-GB" b="1" dirty="0" smtClean="0">
                <a:solidFill>
                  <a:schemeClr val="accent1">
                    <a:lumMod val="75000"/>
                  </a:schemeClr>
                </a:solidFill>
              </a:rPr>
              <a:t>75%</a:t>
            </a:r>
            <a:r>
              <a:rPr lang="en-GB" sz="1000" b="1" dirty="0" smtClean="0">
                <a:solidFill>
                  <a:schemeClr val="accent1">
                    <a:lumMod val="75000"/>
                  </a:schemeClr>
                </a:solidFill>
              </a:rPr>
              <a:t> </a:t>
            </a:r>
          </a:p>
          <a:p>
            <a:pPr algn="ctr"/>
            <a:r>
              <a:rPr lang="en-GB" sz="1000" b="1" dirty="0" smtClean="0">
                <a:solidFill>
                  <a:schemeClr val="accent1">
                    <a:lumMod val="75000"/>
                  </a:schemeClr>
                </a:solidFill>
              </a:rPr>
              <a:t>in 2008. </a:t>
            </a:r>
            <a:endParaRPr lang="en-GB" sz="1000" b="1" dirty="0">
              <a:solidFill>
                <a:schemeClr val="accent1">
                  <a:lumMod val="75000"/>
                </a:schemeClr>
              </a:solidFill>
            </a:endParaRPr>
          </a:p>
        </p:txBody>
      </p:sp>
      <p:sp>
        <p:nvSpPr>
          <p:cNvPr id="107" name="Rounded Rectangle 106"/>
          <p:cNvSpPr/>
          <p:nvPr/>
        </p:nvSpPr>
        <p:spPr>
          <a:xfrm>
            <a:off x="2986356" y="1082842"/>
            <a:ext cx="1729660" cy="103109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dirty="0" smtClean="0">
                <a:solidFill>
                  <a:schemeClr val="accent1">
                    <a:lumMod val="75000"/>
                  </a:schemeClr>
                </a:solidFill>
              </a:rPr>
              <a:t>5.3% </a:t>
            </a:r>
          </a:p>
          <a:p>
            <a:pPr algn="ctr"/>
            <a:r>
              <a:rPr lang="en-GB" sz="1000" b="1" dirty="0" smtClean="0">
                <a:solidFill>
                  <a:schemeClr val="accent1">
                    <a:lumMod val="75000"/>
                  </a:schemeClr>
                </a:solidFill>
              </a:rPr>
              <a:t>Of people in work are employed on a temporary based. </a:t>
            </a:r>
            <a:endParaRPr lang="en-GB" sz="1000" b="1" dirty="0">
              <a:solidFill>
                <a:schemeClr val="accent1">
                  <a:lumMod val="75000"/>
                </a:schemeClr>
              </a:solidFill>
            </a:endParaRPr>
          </a:p>
        </p:txBody>
      </p:sp>
      <p:sp>
        <p:nvSpPr>
          <p:cNvPr id="108" name="Rounded Rectangle 107"/>
          <p:cNvSpPr/>
          <p:nvPr/>
        </p:nvSpPr>
        <p:spPr>
          <a:xfrm>
            <a:off x="2986356" y="2211194"/>
            <a:ext cx="1729660" cy="112559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dirty="0" smtClean="0">
                <a:solidFill>
                  <a:schemeClr val="accent1">
                    <a:lumMod val="75000"/>
                  </a:schemeClr>
                </a:solidFill>
              </a:rPr>
              <a:t>133,000</a:t>
            </a:r>
          </a:p>
          <a:p>
            <a:pPr algn="ctr"/>
            <a:r>
              <a:rPr lang="en-GB" sz="1000" b="1" dirty="0" smtClean="0">
                <a:solidFill>
                  <a:schemeClr val="accent1">
                    <a:lumMod val="75000"/>
                  </a:schemeClr>
                </a:solidFill>
              </a:rPr>
              <a:t>People employed on a temporary basis. </a:t>
            </a:r>
            <a:r>
              <a:rPr lang="en-GB" sz="1000" b="1" dirty="0">
                <a:solidFill>
                  <a:schemeClr val="accent1">
                    <a:lumMod val="75000"/>
                  </a:schemeClr>
                </a:solidFill>
              </a:rPr>
              <a:t> </a:t>
            </a:r>
            <a:endParaRPr lang="en-GB" sz="1000" b="1" dirty="0" smtClean="0">
              <a:solidFill>
                <a:schemeClr val="accent1">
                  <a:lumMod val="75000"/>
                </a:schemeClr>
              </a:solidFill>
            </a:endParaRPr>
          </a:p>
          <a:p>
            <a:pPr algn="ctr"/>
            <a:r>
              <a:rPr lang="en-GB" b="1" dirty="0" smtClean="0">
                <a:solidFill>
                  <a:schemeClr val="accent1">
                    <a:lumMod val="75000"/>
                  </a:schemeClr>
                </a:solidFill>
              </a:rPr>
              <a:t>+32,000 </a:t>
            </a:r>
          </a:p>
          <a:p>
            <a:pPr algn="ctr"/>
            <a:r>
              <a:rPr lang="en-GB" sz="1000" b="1" dirty="0" smtClean="0">
                <a:solidFill>
                  <a:schemeClr val="accent1">
                    <a:lumMod val="75000"/>
                  </a:schemeClr>
                </a:solidFill>
              </a:rPr>
              <a:t>since 2008 </a:t>
            </a:r>
          </a:p>
          <a:p>
            <a:pPr algn="ctr"/>
            <a:endParaRPr lang="en-GB" sz="1000" b="1" dirty="0">
              <a:solidFill>
                <a:schemeClr val="accent1">
                  <a:lumMod val="75000"/>
                </a:schemeClr>
              </a:solidFill>
            </a:endParaRPr>
          </a:p>
        </p:txBody>
      </p:sp>
      <p:sp>
        <p:nvSpPr>
          <p:cNvPr id="78" name="Rounded Rectangle 77"/>
          <p:cNvSpPr/>
          <p:nvPr/>
        </p:nvSpPr>
        <p:spPr>
          <a:xfrm>
            <a:off x="251520" y="1082841"/>
            <a:ext cx="360040" cy="224592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sz="2000" b="1" dirty="0" smtClean="0">
                <a:solidFill>
                  <a:schemeClr val="accent1">
                    <a:lumMod val="75000"/>
                  </a:schemeClr>
                </a:solidFill>
              </a:rPr>
              <a:t>Full Time Working</a:t>
            </a:r>
            <a:endParaRPr lang="en-GB" sz="2000" b="1" dirty="0">
              <a:solidFill>
                <a:schemeClr val="accent1">
                  <a:lumMod val="75000"/>
                </a:schemeClr>
              </a:solidFill>
            </a:endParaRPr>
          </a:p>
        </p:txBody>
      </p:sp>
      <p:sp>
        <p:nvSpPr>
          <p:cNvPr id="109" name="Rounded Rectangle 108"/>
          <p:cNvSpPr/>
          <p:nvPr/>
        </p:nvSpPr>
        <p:spPr>
          <a:xfrm>
            <a:off x="2555776" y="1090863"/>
            <a:ext cx="360040" cy="224592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b="1" dirty="0" smtClean="0">
                <a:solidFill>
                  <a:schemeClr val="accent1">
                    <a:lumMod val="75000"/>
                  </a:schemeClr>
                </a:solidFill>
              </a:rPr>
              <a:t>Type of employment</a:t>
            </a:r>
            <a:endParaRPr lang="en-GB" b="1" dirty="0">
              <a:solidFill>
                <a:schemeClr val="accent1">
                  <a:lumMod val="75000"/>
                </a:schemeClr>
              </a:solidFill>
            </a:endParaRPr>
          </a:p>
        </p:txBody>
      </p:sp>
      <p:sp>
        <p:nvSpPr>
          <p:cNvPr id="80" name="Rounded Rectangle 79"/>
          <p:cNvSpPr/>
          <p:nvPr/>
        </p:nvSpPr>
        <p:spPr>
          <a:xfrm>
            <a:off x="4860032" y="4725144"/>
            <a:ext cx="4183994" cy="1793643"/>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36000" tIns="0" rIns="36000" rtlCol="0" anchor="t"/>
          <a:lstStyle/>
          <a:p>
            <a:pPr algn="ctr"/>
            <a:r>
              <a:rPr lang="en-GB" sz="2000" b="1" dirty="0" smtClean="0">
                <a:solidFill>
                  <a:schemeClr val="accent1">
                    <a:lumMod val="75000"/>
                  </a:schemeClr>
                </a:solidFill>
              </a:rPr>
              <a:t>Similar trends across the UK</a:t>
            </a:r>
          </a:p>
          <a:p>
            <a:pPr algn="ctr"/>
            <a:r>
              <a:rPr lang="en-GB" sz="1300" b="1" dirty="0" smtClean="0">
                <a:solidFill>
                  <a:schemeClr val="accent1">
                    <a:lumMod val="75000"/>
                  </a:schemeClr>
                </a:solidFill>
              </a:rPr>
              <a:t>Between 2008 and 2013 in both Scotland and the UK, the number people employed part-time and the number of people self-employed has increased. In Scotland there has been a larger decrease in the number people with a second job than in the UK and in Scotland there has been a larger increase in temporary employment. </a:t>
            </a:r>
          </a:p>
        </p:txBody>
      </p:sp>
      <p:graphicFrame>
        <p:nvGraphicFramePr>
          <p:cNvPr id="40" name="Chart 39"/>
          <p:cNvGraphicFramePr>
            <a:graphicFrameLocks/>
          </p:cNvGraphicFramePr>
          <p:nvPr>
            <p:extLst>
              <p:ext uri="{D42A27DB-BD31-4B8C-83A1-F6EECF244321}">
                <p14:modId xmlns:p14="http://schemas.microsoft.com/office/powerpoint/2010/main" val="2404143532"/>
              </p:ext>
            </p:extLst>
          </p:nvPr>
        </p:nvGraphicFramePr>
        <p:xfrm>
          <a:off x="519119" y="3546136"/>
          <a:ext cx="4196897" cy="2995609"/>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45" name="Chart 44"/>
          <p:cNvGraphicFramePr>
            <a:graphicFrameLocks/>
          </p:cNvGraphicFramePr>
          <p:nvPr>
            <p:extLst>
              <p:ext uri="{D42A27DB-BD31-4B8C-83A1-F6EECF244321}">
                <p14:modId xmlns:p14="http://schemas.microsoft.com/office/powerpoint/2010/main" val="1601039973"/>
              </p:ext>
            </p:extLst>
          </p:nvPr>
        </p:nvGraphicFramePr>
        <p:xfrm>
          <a:off x="7586943" y="2326002"/>
          <a:ext cx="1724937" cy="1391029"/>
        </p:xfrm>
        <a:graphic>
          <a:graphicData uri="http://schemas.openxmlformats.org/drawingml/2006/chart">
            <c:chart xmlns:c="http://schemas.openxmlformats.org/drawingml/2006/chart" xmlns:r="http://schemas.openxmlformats.org/officeDocument/2006/relationships" r:id="rId11"/>
          </a:graphicData>
        </a:graphic>
      </p:graphicFrame>
      <p:sp>
        <p:nvSpPr>
          <p:cNvPr id="46" name="Right Brace 45"/>
          <p:cNvSpPr/>
          <p:nvPr/>
        </p:nvSpPr>
        <p:spPr>
          <a:xfrm>
            <a:off x="7509543" y="1934799"/>
            <a:ext cx="432048" cy="1980290"/>
          </a:xfrm>
          <a:prstGeom prst="rightBrace">
            <a:avLst>
              <a:gd name="adj1" fmla="val 59376"/>
              <a:gd name="adj2" fmla="val 45531"/>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33" name="TextBox 32"/>
          <p:cNvSpPr txBox="1"/>
          <p:nvPr/>
        </p:nvSpPr>
        <p:spPr>
          <a:xfrm>
            <a:off x="251520" y="4205045"/>
            <a:ext cx="1790587" cy="641330"/>
          </a:xfrm>
          <a:prstGeom prst="roundRect">
            <a:avLst>
              <a:gd name="adj" fmla="val 15293"/>
            </a:avLst>
          </a:prstGeom>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800" b="1" dirty="0" smtClean="0">
                <a:solidFill>
                  <a:schemeClr val="accent1">
                    <a:lumMod val="75000"/>
                  </a:schemeClr>
                </a:solidFill>
              </a:rPr>
              <a:t>Reversing trends? Over the year the number of people employed full-time increased, while part-time employment was stable</a:t>
            </a:r>
            <a:endParaRPr lang="en-GB" sz="800" b="1" dirty="0">
              <a:solidFill>
                <a:schemeClr val="accent1">
                  <a:lumMod val="75000"/>
                </a:schemeClr>
              </a:solidFill>
            </a:endParaRPr>
          </a:p>
        </p:txBody>
      </p:sp>
    </p:spTree>
    <p:extLst>
      <p:ext uri="{BB962C8B-B14F-4D97-AF65-F5344CB8AC3E}">
        <p14:creationId xmlns:p14="http://schemas.microsoft.com/office/powerpoint/2010/main" val="25061198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6516216" y="5172635"/>
            <a:ext cx="2451010" cy="1237129"/>
          </a:xfrm>
          <a:prstGeom prst="rect">
            <a:avLst/>
          </a:prstGeom>
          <a:solidFill>
            <a:schemeClr val="accent1">
              <a:lumMod val="20000"/>
              <a:lumOff val="8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gn="ctr"/>
            <a:r>
              <a:rPr lang="en-GB" sz="1000" dirty="0" smtClean="0">
                <a:solidFill>
                  <a:schemeClr val="accent1">
                    <a:lumMod val="75000"/>
                  </a:schemeClr>
                </a:solidFill>
              </a:rPr>
              <a:t>Breakdown </a:t>
            </a:r>
            <a:r>
              <a:rPr lang="en-GB" sz="1000" dirty="0">
                <a:solidFill>
                  <a:schemeClr val="accent1">
                    <a:lumMod val="75000"/>
                  </a:schemeClr>
                </a:solidFill>
              </a:rPr>
              <a:t>of increase in </a:t>
            </a:r>
            <a:r>
              <a:rPr lang="en-GB" sz="1000" b="1" dirty="0">
                <a:solidFill>
                  <a:schemeClr val="accent1">
                    <a:lumMod val="75000"/>
                  </a:schemeClr>
                </a:solidFill>
              </a:rPr>
              <a:t>Private permanent underemployed</a:t>
            </a:r>
          </a:p>
        </p:txBody>
      </p:sp>
      <p:pic>
        <p:nvPicPr>
          <p:cNvPr id="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1109836"/>
            <a:ext cx="4993057" cy="26544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Rectangle 10"/>
          <p:cNvSpPr/>
          <p:nvPr/>
        </p:nvSpPr>
        <p:spPr>
          <a:xfrm>
            <a:off x="117631" y="3645024"/>
            <a:ext cx="8928992" cy="280635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sz="1050" b="1" dirty="0" smtClean="0">
              <a:solidFill>
                <a:schemeClr val="accent1">
                  <a:lumMod val="75000"/>
                </a:schemeClr>
              </a:solidFill>
            </a:endParaRPr>
          </a:p>
          <a:p>
            <a:endParaRPr lang="en-GB" sz="105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p:txBody>
      </p:sp>
      <p:sp>
        <p:nvSpPr>
          <p:cNvPr id="9" name="Rectangle 8"/>
          <p:cNvSpPr/>
          <p:nvPr/>
        </p:nvSpPr>
        <p:spPr>
          <a:xfrm>
            <a:off x="117631" y="76068"/>
            <a:ext cx="892899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Labour Market Trends </a:t>
            </a:r>
          </a:p>
          <a:p>
            <a:pPr algn="ctr"/>
            <a:r>
              <a:rPr lang="en-GB" sz="1600" b="1" dirty="0" smtClean="0"/>
              <a:t>Underemployment</a:t>
            </a:r>
          </a:p>
        </p:txBody>
      </p:sp>
      <p:sp>
        <p:nvSpPr>
          <p:cNvPr id="45" name="Rectangle 44"/>
          <p:cNvSpPr/>
          <p:nvPr/>
        </p:nvSpPr>
        <p:spPr>
          <a:xfrm>
            <a:off x="123636" y="6524090"/>
            <a:ext cx="8922987" cy="1889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i="1" dirty="0" smtClean="0"/>
              <a:t>Source: Labour Force </a:t>
            </a:r>
            <a:r>
              <a:rPr lang="en-GB" sz="1000" i="1" dirty="0"/>
              <a:t>Survey, Jan-Mar </a:t>
            </a:r>
            <a:r>
              <a:rPr lang="en-GB" sz="1000" i="1" dirty="0" smtClean="0"/>
              <a:t>datasets, ONS</a:t>
            </a:r>
            <a:endParaRPr lang="en-GB" sz="1000" i="1" dirty="0"/>
          </a:p>
        </p:txBody>
      </p:sp>
      <p:sp>
        <p:nvSpPr>
          <p:cNvPr id="10" name="Rounded Rectangle 9"/>
          <p:cNvSpPr/>
          <p:nvPr/>
        </p:nvSpPr>
        <p:spPr>
          <a:xfrm>
            <a:off x="251520" y="994792"/>
            <a:ext cx="4993057" cy="230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t>Underemployment level and rate , Scotland, 2000 to 2013</a:t>
            </a:r>
            <a:endParaRPr lang="en-GB" sz="1200" b="1" dirty="0"/>
          </a:p>
        </p:txBody>
      </p:sp>
      <p:sp>
        <p:nvSpPr>
          <p:cNvPr id="14" name="Rectangle 13"/>
          <p:cNvSpPr/>
          <p:nvPr/>
        </p:nvSpPr>
        <p:spPr>
          <a:xfrm>
            <a:off x="117632" y="952347"/>
            <a:ext cx="8928992" cy="269267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sz="1050" b="1" dirty="0" smtClean="0">
              <a:solidFill>
                <a:schemeClr val="accent1">
                  <a:lumMod val="75000"/>
                </a:schemeClr>
              </a:solidFill>
            </a:endParaRPr>
          </a:p>
          <a:p>
            <a:endParaRPr lang="en-GB" sz="105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600" b="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a:p>
            <a:endParaRPr lang="en-GB" sz="800" i="1" dirty="0" smtClean="0">
              <a:solidFill>
                <a:schemeClr val="accent1">
                  <a:lumMod val="75000"/>
                </a:schemeClr>
              </a:solidFill>
            </a:endParaRPr>
          </a:p>
          <a:p>
            <a:endParaRPr lang="en-GB" sz="800" i="1" dirty="0">
              <a:solidFill>
                <a:schemeClr val="accent1">
                  <a:lumMod val="75000"/>
                </a:schemeClr>
              </a:solidFill>
            </a:endParaRPr>
          </a:p>
          <a:p>
            <a:endParaRPr lang="en-GB" sz="800" i="1" dirty="0" smtClean="0">
              <a:solidFill>
                <a:schemeClr val="accent1">
                  <a:lumMod val="75000"/>
                </a:schemeClr>
              </a:solidFill>
            </a:endParaRPr>
          </a:p>
        </p:txBody>
      </p:sp>
      <p:sp>
        <p:nvSpPr>
          <p:cNvPr id="16" name="Rounded Rectangle 15"/>
          <p:cNvSpPr/>
          <p:nvPr/>
        </p:nvSpPr>
        <p:spPr>
          <a:xfrm>
            <a:off x="251520" y="3717032"/>
            <a:ext cx="8571707" cy="230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t>Average increase in underemployed workers in Scotland Jan-Mar 2005 - 2008 and Jan-Mar 2010 - 2013</a:t>
            </a:r>
            <a:endParaRPr lang="en-GB" sz="1200" b="1" dirty="0"/>
          </a:p>
        </p:txBody>
      </p:sp>
      <p:sp>
        <p:nvSpPr>
          <p:cNvPr id="3" name="Rectangle 2"/>
          <p:cNvSpPr/>
          <p:nvPr/>
        </p:nvSpPr>
        <p:spPr>
          <a:xfrm>
            <a:off x="5508104" y="1052738"/>
            <a:ext cx="1656184" cy="1197293"/>
          </a:xfrm>
          <a:prstGeom prst="rect">
            <a:avLst/>
          </a:prstGeom>
          <a:solidFill>
            <a:schemeClr val="accent1">
              <a:lumMod val="20000"/>
              <a:lumOff val="80000"/>
            </a:schemeClr>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385D8A"/>
                </a:solidFill>
              </a:rPr>
              <a:t>256,000</a:t>
            </a:r>
          </a:p>
          <a:p>
            <a:pPr algn="ctr"/>
            <a:r>
              <a:rPr lang="en-GB" sz="1200" b="1" dirty="0" smtClean="0">
                <a:solidFill>
                  <a:srgbClr val="385D8A"/>
                </a:solidFill>
              </a:rPr>
              <a:t>The number of underemployed workers in Scotland</a:t>
            </a:r>
            <a:endParaRPr lang="en-GB" sz="1200" b="1" dirty="0">
              <a:solidFill>
                <a:srgbClr val="385D8A"/>
              </a:solidFill>
            </a:endParaRPr>
          </a:p>
        </p:txBody>
      </p:sp>
      <p:sp>
        <p:nvSpPr>
          <p:cNvPr id="25" name="Rectangle 24"/>
          <p:cNvSpPr/>
          <p:nvPr/>
        </p:nvSpPr>
        <p:spPr>
          <a:xfrm>
            <a:off x="7167228" y="1052736"/>
            <a:ext cx="1656000" cy="1197293"/>
          </a:xfrm>
          <a:prstGeom prst="rect">
            <a:avLst/>
          </a:prstGeom>
          <a:solidFill>
            <a:schemeClr val="accent1">
              <a:lumMod val="20000"/>
              <a:lumOff val="80000"/>
            </a:schemeClr>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385D8A"/>
                </a:solidFill>
              </a:rPr>
              <a:t>10.3%</a:t>
            </a:r>
          </a:p>
          <a:p>
            <a:pPr algn="ctr"/>
            <a:r>
              <a:rPr lang="en-GB" sz="1200" b="1" dirty="0" smtClean="0">
                <a:solidFill>
                  <a:srgbClr val="385D8A"/>
                </a:solidFill>
              </a:rPr>
              <a:t>The underemployment rate* in Scotland, and increase of 3.3 %points since 2008</a:t>
            </a:r>
            <a:endParaRPr lang="en-GB" sz="1200" b="1" dirty="0">
              <a:solidFill>
                <a:srgbClr val="385D8A"/>
              </a:solidFill>
            </a:endParaRPr>
          </a:p>
        </p:txBody>
      </p:sp>
      <p:sp>
        <p:nvSpPr>
          <p:cNvPr id="26" name="Rectangle 25"/>
          <p:cNvSpPr/>
          <p:nvPr/>
        </p:nvSpPr>
        <p:spPr>
          <a:xfrm>
            <a:off x="6339136" y="2250031"/>
            <a:ext cx="1656184" cy="1197293"/>
          </a:xfrm>
          <a:prstGeom prst="rect">
            <a:avLst/>
          </a:prstGeom>
          <a:solidFill>
            <a:schemeClr val="accent1">
              <a:lumMod val="20000"/>
              <a:lumOff val="80000"/>
            </a:schemeClr>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385D8A"/>
                </a:solidFill>
              </a:rPr>
              <a:t>80,000</a:t>
            </a:r>
          </a:p>
          <a:p>
            <a:pPr algn="ctr"/>
            <a:r>
              <a:rPr lang="en-GB" sz="1200" b="1" dirty="0" smtClean="0">
                <a:solidFill>
                  <a:srgbClr val="385D8A"/>
                </a:solidFill>
              </a:rPr>
              <a:t>The increase in level of underemployed workers in Scotland since 2008</a:t>
            </a:r>
            <a:endParaRPr lang="en-GB" sz="1200" b="1" dirty="0">
              <a:solidFill>
                <a:srgbClr val="385D8A"/>
              </a:solidFill>
            </a:endParaRPr>
          </a:p>
        </p:txBody>
      </p:sp>
      <p:sp>
        <p:nvSpPr>
          <p:cNvPr id="29" name="Rectangle 28"/>
          <p:cNvSpPr/>
          <p:nvPr/>
        </p:nvSpPr>
        <p:spPr>
          <a:xfrm>
            <a:off x="251520" y="4040577"/>
            <a:ext cx="1224136" cy="1080120"/>
          </a:xfrm>
          <a:prstGeom prst="rect">
            <a:avLst/>
          </a:prstGeom>
          <a:solidFill>
            <a:schemeClr val="accent1">
              <a:lumMod val="20000"/>
              <a:lumOff val="80000"/>
            </a:schemeClr>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1600" b="1" dirty="0" smtClean="0">
                <a:solidFill>
                  <a:srgbClr val="385D8A"/>
                </a:solidFill>
              </a:rPr>
              <a:t>68%</a:t>
            </a:r>
          </a:p>
          <a:p>
            <a:pPr algn="ctr"/>
            <a:r>
              <a:rPr lang="en-GB" sz="1000" dirty="0" smtClean="0">
                <a:solidFill>
                  <a:srgbClr val="385D8A"/>
                </a:solidFill>
              </a:rPr>
              <a:t>Permanent private sector workers accounted for most of the increase in underemployment</a:t>
            </a:r>
            <a:endParaRPr lang="en-GB" sz="1000" dirty="0">
              <a:solidFill>
                <a:srgbClr val="385D8A"/>
              </a:solidFill>
            </a:endParaRPr>
          </a:p>
        </p:txBody>
      </p:sp>
      <p:sp>
        <p:nvSpPr>
          <p:cNvPr id="30" name="Rectangle 29"/>
          <p:cNvSpPr/>
          <p:nvPr/>
        </p:nvSpPr>
        <p:spPr>
          <a:xfrm>
            <a:off x="1475656" y="4040577"/>
            <a:ext cx="1224136" cy="1080120"/>
          </a:xfrm>
          <a:prstGeom prst="rect">
            <a:avLst/>
          </a:prstGeom>
          <a:solidFill>
            <a:schemeClr val="accent1">
              <a:lumMod val="20000"/>
              <a:lumOff val="80000"/>
            </a:schemeClr>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1400" b="1" dirty="0">
                <a:solidFill>
                  <a:srgbClr val="385D8A"/>
                </a:solidFill>
              </a:rPr>
              <a:t>16-34 year olds</a:t>
            </a:r>
          </a:p>
          <a:p>
            <a:pPr algn="ctr"/>
            <a:r>
              <a:rPr lang="en-GB" sz="1000" dirty="0">
                <a:solidFill>
                  <a:srgbClr val="385D8A"/>
                </a:solidFill>
              </a:rPr>
              <a:t>accounted for just about</a:t>
            </a:r>
          </a:p>
          <a:p>
            <a:pPr algn="ctr"/>
            <a:r>
              <a:rPr lang="en-GB" sz="1000" dirty="0">
                <a:solidFill>
                  <a:srgbClr val="385D8A"/>
                </a:solidFill>
              </a:rPr>
              <a:t> </a:t>
            </a:r>
            <a:r>
              <a:rPr lang="en-GB" sz="1000" b="1" dirty="0">
                <a:solidFill>
                  <a:srgbClr val="385D8A"/>
                </a:solidFill>
              </a:rPr>
              <a:t>half the increase in private sector underemployment</a:t>
            </a:r>
          </a:p>
        </p:txBody>
      </p:sp>
      <p:sp>
        <p:nvSpPr>
          <p:cNvPr id="31" name="Rectangle 30"/>
          <p:cNvSpPr/>
          <p:nvPr/>
        </p:nvSpPr>
        <p:spPr>
          <a:xfrm>
            <a:off x="251520" y="5120697"/>
            <a:ext cx="1224136" cy="1224136"/>
          </a:xfrm>
          <a:prstGeom prst="rect">
            <a:avLst/>
          </a:prstGeom>
          <a:solidFill>
            <a:schemeClr val="accent1">
              <a:lumMod val="20000"/>
              <a:lumOff val="80000"/>
            </a:schemeClr>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1600" b="1" dirty="0" smtClean="0">
                <a:solidFill>
                  <a:srgbClr val="385D8A"/>
                </a:solidFill>
              </a:rPr>
              <a:t>Just under </a:t>
            </a:r>
            <a:r>
              <a:rPr lang="en-GB" sz="1600" b="1" dirty="0">
                <a:solidFill>
                  <a:srgbClr val="385D8A"/>
                </a:solidFill>
              </a:rPr>
              <a:t>¾</a:t>
            </a:r>
          </a:p>
          <a:p>
            <a:pPr algn="ctr"/>
            <a:r>
              <a:rPr lang="en-GB" sz="1000" dirty="0">
                <a:solidFill>
                  <a:srgbClr val="385D8A"/>
                </a:solidFill>
              </a:rPr>
              <a:t>o</a:t>
            </a:r>
            <a:r>
              <a:rPr lang="en-GB" sz="1000" dirty="0" smtClean="0">
                <a:solidFill>
                  <a:srgbClr val="385D8A"/>
                </a:solidFill>
              </a:rPr>
              <a:t>f the rise in public sector underemployment was due to increases seen by  </a:t>
            </a:r>
            <a:r>
              <a:rPr lang="en-GB" sz="1000" b="1" dirty="0" smtClean="0">
                <a:solidFill>
                  <a:srgbClr val="385D8A"/>
                </a:solidFill>
              </a:rPr>
              <a:t>part-time female workers  </a:t>
            </a:r>
            <a:endParaRPr lang="en-GB" sz="1000" b="1" dirty="0">
              <a:solidFill>
                <a:srgbClr val="385D8A"/>
              </a:solidFill>
            </a:endParaRPr>
          </a:p>
        </p:txBody>
      </p:sp>
      <p:sp>
        <p:nvSpPr>
          <p:cNvPr id="32" name="Rectangle 31"/>
          <p:cNvSpPr/>
          <p:nvPr/>
        </p:nvSpPr>
        <p:spPr>
          <a:xfrm>
            <a:off x="1475656" y="5120697"/>
            <a:ext cx="1224136" cy="1224136"/>
          </a:xfrm>
          <a:prstGeom prst="rect">
            <a:avLst/>
          </a:prstGeom>
          <a:solidFill>
            <a:schemeClr val="accent1">
              <a:lumMod val="20000"/>
              <a:lumOff val="80000"/>
            </a:schemeClr>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1400" b="1" dirty="0" smtClean="0">
                <a:solidFill>
                  <a:srgbClr val="385D8A"/>
                </a:solidFill>
              </a:rPr>
              <a:t>Just under 90%</a:t>
            </a:r>
          </a:p>
          <a:p>
            <a:pPr algn="ctr"/>
            <a:r>
              <a:rPr lang="en-GB" sz="1000" dirty="0">
                <a:solidFill>
                  <a:srgbClr val="385D8A"/>
                </a:solidFill>
              </a:rPr>
              <a:t>o</a:t>
            </a:r>
            <a:r>
              <a:rPr lang="en-GB" sz="1000" dirty="0" smtClean="0">
                <a:solidFill>
                  <a:srgbClr val="385D8A"/>
                </a:solidFill>
              </a:rPr>
              <a:t>f the </a:t>
            </a:r>
            <a:r>
              <a:rPr lang="en-GB" sz="1000" b="1" dirty="0" smtClean="0">
                <a:solidFill>
                  <a:srgbClr val="385D8A"/>
                </a:solidFill>
              </a:rPr>
              <a:t>increase</a:t>
            </a:r>
            <a:r>
              <a:rPr lang="en-GB" sz="1000" dirty="0" smtClean="0">
                <a:solidFill>
                  <a:srgbClr val="385D8A"/>
                </a:solidFill>
              </a:rPr>
              <a:t> in underemployment in the </a:t>
            </a:r>
            <a:r>
              <a:rPr lang="en-GB" sz="1000" b="1" dirty="0" smtClean="0">
                <a:solidFill>
                  <a:srgbClr val="385D8A"/>
                </a:solidFill>
              </a:rPr>
              <a:t>16-34 year old </a:t>
            </a:r>
            <a:r>
              <a:rPr lang="en-GB" sz="1000" dirty="0" smtClean="0">
                <a:solidFill>
                  <a:srgbClr val="385D8A"/>
                </a:solidFill>
              </a:rPr>
              <a:t>age group was due to males.</a:t>
            </a:r>
            <a:endParaRPr lang="en-GB" sz="1000" b="1" dirty="0" smtClean="0">
              <a:solidFill>
                <a:srgbClr val="385D8A"/>
              </a:solidFill>
            </a:endParaRPr>
          </a:p>
          <a:p>
            <a:pPr algn="ctr"/>
            <a:endParaRPr lang="en-GB" sz="1000" dirty="0">
              <a:solidFill>
                <a:srgbClr val="385D8A"/>
              </a:solidFill>
            </a:endParaRPr>
          </a:p>
        </p:txBody>
      </p:sp>
      <p:graphicFrame>
        <p:nvGraphicFramePr>
          <p:cNvPr id="33" name="Chart 32"/>
          <p:cNvGraphicFramePr>
            <a:graphicFrameLocks/>
          </p:cNvGraphicFramePr>
          <p:nvPr>
            <p:extLst>
              <p:ext uri="{D42A27DB-BD31-4B8C-83A1-F6EECF244321}">
                <p14:modId xmlns:p14="http://schemas.microsoft.com/office/powerpoint/2010/main" val="1629845823"/>
              </p:ext>
            </p:extLst>
          </p:nvPr>
        </p:nvGraphicFramePr>
        <p:xfrm>
          <a:off x="2748048" y="4005064"/>
          <a:ext cx="3744416" cy="2446959"/>
        </p:xfrm>
        <a:graphic>
          <a:graphicData uri="http://schemas.openxmlformats.org/drawingml/2006/chart">
            <c:chart xmlns:c="http://schemas.openxmlformats.org/drawingml/2006/chart" xmlns:r="http://schemas.openxmlformats.org/officeDocument/2006/relationships" r:id="rId4"/>
          </a:graphicData>
        </a:graphic>
      </p:graphicFrame>
      <p:cxnSp>
        <p:nvCxnSpPr>
          <p:cNvPr id="5" name="Elbow Connector 4"/>
          <p:cNvCxnSpPr/>
          <p:nvPr/>
        </p:nvCxnSpPr>
        <p:spPr>
          <a:xfrm>
            <a:off x="6012160" y="5731741"/>
            <a:ext cx="864096" cy="252028"/>
          </a:xfrm>
          <a:prstGeom prst="bentConnector3">
            <a:avLst/>
          </a:prstGeom>
          <a:ln w="381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86802" y="5445224"/>
            <a:ext cx="1847248" cy="10394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 name="Rectangle 33"/>
          <p:cNvSpPr/>
          <p:nvPr/>
        </p:nvSpPr>
        <p:spPr>
          <a:xfrm>
            <a:off x="6516216" y="3998259"/>
            <a:ext cx="2451010" cy="1183341"/>
          </a:xfrm>
          <a:prstGeom prst="rect">
            <a:avLst/>
          </a:prstGeom>
          <a:solidFill>
            <a:schemeClr val="accent1">
              <a:lumMod val="20000"/>
              <a:lumOff val="8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gn="ctr"/>
            <a:r>
              <a:rPr lang="en-GB" sz="1000" dirty="0">
                <a:solidFill>
                  <a:schemeClr val="accent1">
                    <a:lumMod val="75000"/>
                  </a:schemeClr>
                </a:solidFill>
              </a:rPr>
              <a:t>B</a:t>
            </a:r>
            <a:r>
              <a:rPr lang="en-GB" sz="1000" dirty="0" smtClean="0">
                <a:solidFill>
                  <a:schemeClr val="accent1">
                    <a:lumMod val="75000"/>
                  </a:schemeClr>
                </a:solidFill>
              </a:rPr>
              <a:t>reakdown </a:t>
            </a:r>
            <a:r>
              <a:rPr lang="en-GB" sz="1000" dirty="0">
                <a:solidFill>
                  <a:schemeClr val="accent1">
                    <a:lumMod val="75000"/>
                  </a:schemeClr>
                </a:solidFill>
              </a:rPr>
              <a:t>of increase in </a:t>
            </a:r>
            <a:r>
              <a:rPr lang="en-GB" sz="1000" b="1" dirty="0" smtClean="0">
                <a:solidFill>
                  <a:schemeClr val="accent1">
                    <a:lumMod val="75000"/>
                  </a:schemeClr>
                </a:solidFill>
              </a:rPr>
              <a:t>Public </a:t>
            </a:r>
            <a:r>
              <a:rPr lang="en-GB" sz="1000" b="1" dirty="0">
                <a:solidFill>
                  <a:schemeClr val="accent1">
                    <a:lumMod val="75000"/>
                  </a:schemeClr>
                </a:solidFill>
              </a:rPr>
              <a:t>permanent underemployed</a:t>
            </a:r>
          </a:p>
        </p:txBody>
      </p:sp>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379181" y="4218693"/>
            <a:ext cx="1862490" cy="10364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21" name="Elbow Connector 20"/>
          <p:cNvCxnSpPr/>
          <p:nvPr/>
        </p:nvCxnSpPr>
        <p:spPr>
          <a:xfrm flipV="1">
            <a:off x="4484853" y="4718968"/>
            <a:ext cx="2391403" cy="327716"/>
          </a:xfrm>
          <a:prstGeom prst="bentConnector3">
            <a:avLst/>
          </a:prstGeom>
          <a:ln w="381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4932040" y="3447324"/>
            <a:ext cx="4114584" cy="215444"/>
          </a:xfrm>
          <a:prstGeom prst="rect">
            <a:avLst/>
          </a:prstGeom>
          <a:noFill/>
        </p:spPr>
        <p:txBody>
          <a:bodyPr wrap="square" rtlCol="0">
            <a:spAutoFit/>
          </a:bodyPr>
          <a:lstStyle/>
          <a:p>
            <a:r>
              <a:rPr lang="en-GB" sz="800" dirty="0" smtClean="0"/>
              <a:t>* Note: Underemployment rate excludes those whose underemployment status was unknown.</a:t>
            </a:r>
            <a:endParaRPr lang="en-GB" sz="800" dirty="0"/>
          </a:p>
        </p:txBody>
      </p:sp>
      <p:sp>
        <p:nvSpPr>
          <p:cNvPr id="6" name="TextBox 5"/>
          <p:cNvSpPr txBox="1"/>
          <p:nvPr/>
        </p:nvSpPr>
        <p:spPr>
          <a:xfrm>
            <a:off x="7884368" y="4437112"/>
            <a:ext cx="938859" cy="553998"/>
          </a:xfrm>
          <a:prstGeom prst="rect">
            <a:avLst/>
          </a:prstGeom>
          <a:noFill/>
          <a:ln w="12700">
            <a:solidFill>
              <a:schemeClr val="accent1"/>
            </a:solidFill>
          </a:ln>
          <a:effectLst>
            <a:outerShdw blurRad="50800" dist="38100" dir="2700000" algn="tl" rotWithShape="0">
              <a:prstClr val="black">
                <a:alpha val="75000"/>
              </a:prstClr>
            </a:outerShdw>
          </a:effectLst>
        </p:spPr>
        <p:txBody>
          <a:bodyPr wrap="square" rtlCol="0">
            <a:spAutoFit/>
          </a:bodyPr>
          <a:lstStyle/>
          <a:p>
            <a:r>
              <a:rPr lang="en-GB" sz="1000" dirty="0" smtClean="0"/>
              <a:t>Almost ¾ of this group are aged 35-64</a:t>
            </a:r>
            <a:endParaRPr lang="en-GB" sz="1000" dirty="0"/>
          </a:p>
        </p:txBody>
      </p:sp>
      <p:sp>
        <p:nvSpPr>
          <p:cNvPr id="27" name="TextBox 26"/>
          <p:cNvSpPr txBox="1"/>
          <p:nvPr/>
        </p:nvSpPr>
        <p:spPr>
          <a:xfrm>
            <a:off x="7884368" y="5611306"/>
            <a:ext cx="938859" cy="553998"/>
          </a:xfrm>
          <a:prstGeom prst="rect">
            <a:avLst/>
          </a:prstGeom>
          <a:noFill/>
          <a:ln w="12700">
            <a:solidFill>
              <a:schemeClr val="accent1"/>
            </a:solidFill>
          </a:ln>
          <a:effectLst>
            <a:outerShdw blurRad="50800" dist="38100" dir="2700000" algn="tl" rotWithShape="0">
              <a:prstClr val="black">
                <a:alpha val="75000"/>
              </a:prstClr>
            </a:outerShdw>
          </a:effectLst>
        </p:spPr>
        <p:txBody>
          <a:bodyPr wrap="square" rtlCol="0">
            <a:spAutoFit/>
          </a:bodyPr>
          <a:lstStyle/>
          <a:p>
            <a:r>
              <a:rPr lang="en-GB" sz="1000" dirty="0" smtClean="0"/>
              <a:t>Almost ½ of this group are aged 16-34</a:t>
            </a:r>
            <a:endParaRPr lang="en-GB" sz="1000" dirty="0"/>
          </a:p>
        </p:txBody>
      </p:sp>
    </p:spTree>
    <p:extLst>
      <p:ext uri="{BB962C8B-B14F-4D97-AF65-F5344CB8AC3E}">
        <p14:creationId xmlns:p14="http://schemas.microsoft.com/office/powerpoint/2010/main" val="13067984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1568</TotalTime>
  <Words>2189</Words>
  <Application>Microsoft Office PowerPoint</Application>
  <PresentationFormat>On-screen Show (4:3)</PresentationFormat>
  <Paragraphs>534</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STUC – SG Biannual – June 2013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Scottish Government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u206460</dc:creator>
  <cp:lastModifiedBy>u417598</cp:lastModifiedBy>
  <cp:revision>85</cp:revision>
  <cp:lastPrinted>2013-05-22T15:52:58Z</cp:lastPrinted>
  <dcterms:created xsi:type="dcterms:W3CDTF">2013-04-03T14:28:29Z</dcterms:created>
  <dcterms:modified xsi:type="dcterms:W3CDTF">2013-06-13T16:19:30Z</dcterms:modified>
</cp:coreProperties>
</file>