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6"/>
  </p:notesMasterIdLst>
  <p:handoutMasterIdLst>
    <p:handoutMasterId r:id="rId27"/>
  </p:handoutMasterIdLst>
  <p:sldIdLst>
    <p:sldId id="264" r:id="rId6"/>
    <p:sldId id="282" r:id="rId7"/>
    <p:sldId id="270" r:id="rId8"/>
    <p:sldId id="283" r:id="rId9"/>
    <p:sldId id="271" r:id="rId10"/>
    <p:sldId id="265" r:id="rId11"/>
    <p:sldId id="284" r:id="rId12"/>
    <p:sldId id="260" r:id="rId13"/>
    <p:sldId id="273" r:id="rId14"/>
    <p:sldId id="272" r:id="rId15"/>
    <p:sldId id="274" r:id="rId16"/>
    <p:sldId id="280" r:id="rId17"/>
    <p:sldId id="269" r:id="rId18"/>
    <p:sldId id="285" r:id="rId19"/>
    <p:sldId id="276" r:id="rId20"/>
    <p:sldId id="277" r:id="rId21"/>
    <p:sldId id="278" r:id="rId22"/>
    <p:sldId id="275" r:id="rId23"/>
    <p:sldId id="281" r:id="rId24"/>
    <p:sldId id="279"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73992" autoAdjust="0"/>
  </p:normalViewPr>
  <p:slideViewPr>
    <p:cSldViewPr snapToGrid="0">
      <p:cViewPr varScale="1">
        <p:scale>
          <a:sx n="46" d="100"/>
          <a:sy n="46" d="100"/>
        </p:scale>
        <p:origin x="72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470"/>
    </p:cViewPr>
  </p:sorterViewPr>
  <p:notesViewPr>
    <p:cSldViewPr snapToGrid="0">
      <p:cViewPr varScale="1">
        <p:scale>
          <a:sx n="80" d="100"/>
          <a:sy n="80" d="100"/>
        </p:scale>
        <p:origin x="285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22/05/2020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22/05/2020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arly-education.org.uk/news/guest-blog-time-key-stage-1-developmentally-appropriate-julie-fish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co/MVvpExPHL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pinsight.com/post/supporting-post-lockdown-education-using-the-6-principles-of-nurt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Communication: connecting and</a:t>
            </a:r>
            <a:r>
              <a:rPr lang="en-GB" b="1" baseline="0" dirty="0">
                <a:solidFill>
                  <a:schemeClr val="tx1"/>
                </a:solidFill>
              </a:rPr>
              <a:t> reconnecting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Being connected to known networks of family and friends are especially important right now can ease children’s anxieties and questions about starting nursery or school. Sharing progress in learning and success in wider achievements can</a:t>
            </a:r>
            <a:r>
              <a:rPr lang="en-GB" baseline="0" dirty="0">
                <a:solidFill>
                  <a:schemeClr val="tx1"/>
                </a:solidFill>
              </a:rPr>
              <a:t> be </a:t>
            </a:r>
            <a:r>
              <a:rPr lang="en-GB" dirty="0">
                <a:solidFill>
                  <a:schemeClr val="tx1"/>
                </a:solidFill>
              </a:rPr>
              <a:t>achieved innovatively and creatively by parents by inviting the child</a:t>
            </a:r>
            <a:r>
              <a:rPr lang="en-GB" baseline="0" dirty="0">
                <a:solidFill>
                  <a:schemeClr val="tx1"/>
                </a:solidFill>
              </a:rPr>
              <a:t> to create their own social story. The parent can be a contributor too, but be mindful of the adult’s influence in the content over the child’s voice</a:t>
            </a:r>
            <a:r>
              <a:rPr lang="en-GB"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Check out Julie Fisher’s blog. She is talking about the English education system but the messages about talking and playing are relevant in a Scottish context. Also you may need to support children settle in again after being away from a previously familiar </a:t>
            </a:r>
            <a:r>
              <a:rPr lang="en-GB" baseline="0" dirty="0" err="1" smtClean="0">
                <a:solidFill>
                  <a:schemeClr val="tx1"/>
                </a:solidFill>
              </a:rPr>
              <a:t>ELC</a:t>
            </a:r>
            <a:r>
              <a:rPr lang="en-GB" baseline="0" dirty="0" smtClean="0">
                <a:solidFill>
                  <a:schemeClr val="tx1"/>
                </a:solidFill>
              </a:rPr>
              <a:t> setting or into different/new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smtClean="0">
                <a:solidFill>
                  <a:schemeClr val="tx1"/>
                </a:solidFill>
                <a:effectLst/>
                <a:latin typeface="+mn-lt"/>
                <a:ea typeface="+mn-ea"/>
                <a:cs typeface="+mn-cs"/>
                <a:hlinkClick r:id="rId3"/>
              </a:rPr>
              <a:t>https://www.early-education.org.uk/news/guest-blog-time-key-stage-1-developmentally-appropriate-julie-fisher</a:t>
            </a:r>
            <a:endParaRPr lang="en-GB" dirty="0" smtClean="0">
              <a:solidFill>
                <a:schemeClr val="tx1"/>
              </a:solidFill>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25766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Collaboration: </a:t>
            </a:r>
            <a:r>
              <a:rPr lang="en-GB" sz="1200" b="1" kern="1200" dirty="0" smtClean="0">
                <a:solidFill>
                  <a:schemeClr val="tx1"/>
                </a:solidFill>
                <a:effectLst/>
                <a:latin typeface="+mn-lt"/>
                <a:ea typeface="+mn-ea"/>
                <a:cs typeface="+mn-cs"/>
              </a:rPr>
              <a:t>spaces </a:t>
            </a:r>
            <a:r>
              <a:rPr lang="en-GB" sz="1200" b="1" kern="1200" dirty="0">
                <a:solidFill>
                  <a:schemeClr val="tx1"/>
                </a:solidFill>
                <a:effectLst/>
                <a:latin typeface="+mn-lt"/>
                <a:ea typeface="+mn-ea"/>
                <a:cs typeface="+mn-cs"/>
              </a:rPr>
              <a:t>that support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know that children thrive in environments</a:t>
            </a:r>
            <a:r>
              <a:rPr lang="en-GB" sz="1200" kern="1200" baseline="0" dirty="0">
                <a:solidFill>
                  <a:schemeClr val="tx1"/>
                </a:solidFill>
                <a:effectLst/>
                <a:latin typeface="+mn-lt"/>
                <a:ea typeface="+mn-ea"/>
                <a:cs typeface="+mn-cs"/>
              </a:rPr>
              <a:t> and spaces especially outdoors, where</a:t>
            </a:r>
            <a:r>
              <a:rPr lang="en-GB" sz="1200" kern="1200" dirty="0">
                <a:solidFill>
                  <a:schemeClr val="tx1"/>
                </a:solidFill>
                <a:effectLst/>
                <a:latin typeface="+mn-lt"/>
                <a:ea typeface="+mn-ea"/>
                <a:cs typeface="+mn-cs"/>
              </a:rPr>
              <a:t> they feel</a:t>
            </a:r>
            <a:r>
              <a:rPr lang="en-GB" sz="1200" kern="1200" baseline="0" dirty="0">
                <a:solidFill>
                  <a:schemeClr val="tx1"/>
                </a:solidFill>
                <a:effectLst/>
                <a:latin typeface="+mn-lt"/>
                <a:ea typeface="+mn-ea"/>
                <a:cs typeface="+mn-cs"/>
              </a:rPr>
              <a:t> safe and secure, where relationships are </a:t>
            </a:r>
            <a:r>
              <a:rPr lang="en-GB" sz="1200" kern="1200" baseline="0" dirty="0" smtClean="0">
                <a:solidFill>
                  <a:schemeClr val="tx1"/>
                </a:solidFill>
                <a:effectLst/>
                <a:latin typeface="+mn-lt"/>
                <a:ea typeface="+mn-ea"/>
                <a:cs typeface="+mn-cs"/>
              </a:rPr>
              <a:t>sound, </a:t>
            </a:r>
            <a:r>
              <a:rPr lang="en-GB" sz="1200" kern="1200" baseline="0" dirty="0">
                <a:solidFill>
                  <a:schemeClr val="tx1"/>
                </a:solidFill>
                <a:effectLst/>
                <a:latin typeface="+mn-lt"/>
                <a:ea typeface="+mn-ea"/>
                <a:cs typeface="+mn-cs"/>
              </a:rPr>
              <a:t>and built on responsive nurturing interactions that occur between children, parents, key adults and others in their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Children are inherently sociable, they are curious and many want to get close when they are sharing personal stories. Being outside children offers possibilities for playing independently on wheeled toys, to construct using loose parts and transient art can provide a conduit for children to express themselves imaginatively and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To help children adjust to the challenges of having less physical contact with their peers and practitioners and teachers the formation of smaller key worker groups will reduce the opportunities for touching each other. </a:t>
            </a:r>
            <a:r>
              <a:rPr lang="en-GB" sz="1200" kern="1200" baseline="0" dirty="0" smtClean="0">
                <a:solidFill>
                  <a:schemeClr val="tx1"/>
                </a:solidFill>
                <a:effectLst/>
                <a:latin typeface="+mn-lt"/>
                <a:ea typeface="+mn-ea"/>
                <a:cs typeface="+mn-cs"/>
              </a:rPr>
              <a:t>A nod and a smile can be just as reassuring to a child. Some children may be wary of any physical contact, their experience away from a setting/school may require tuning in again, renewing attachments to known adults.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Building into your transitions planning will be a recognition that colleagues in health and SW and SALT will work with you to address specific issues and concerns that may arise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r>
              <a:rPr lang="en-GB" sz="1200" b="1" i="0" kern="1200" baseline="0" dirty="0" err="1" smtClean="0">
                <a:solidFill>
                  <a:schemeClr val="tx1"/>
                </a:solidFill>
                <a:effectLst/>
                <a:latin typeface="+mn-lt"/>
                <a:ea typeface="+mn-ea"/>
                <a:cs typeface="+mn-cs"/>
              </a:rPr>
              <a:t>HGIOELC</a:t>
            </a:r>
            <a:r>
              <a:rPr lang="en-GB" sz="1200" b="1" i="0" kern="1200" baseline="0" dirty="0" smtClean="0">
                <a:solidFill>
                  <a:schemeClr val="tx1"/>
                </a:solidFill>
                <a:effectLst/>
                <a:latin typeface="+mn-lt"/>
                <a:ea typeface="+mn-ea"/>
                <a:cs typeface="+mn-cs"/>
              </a:rPr>
              <a:t> 2.6 Transitions</a:t>
            </a:r>
          </a:p>
          <a:p>
            <a:endParaRPr lang="en-GB" sz="1200" b="1" i="0" kern="1200" baseline="0" dirty="0" smtClean="0">
              <a:solidFill>
                <a:schemeClr val="tx1"/>
              </a:solidFill>
              <a:effectLst/>
              <a:latin typeface="+mn-lt"/>
              <a:ea typeface="+mn-ea"/>
              <a:cs typeface="+mn-cs"/>
            </a:endParaRPr>
          </a:p>
          <a:p>
            <a:r>
              <a:rPr lang="en-GB" sz="1200" b="1" i="0" kern="1200" baseline="0" dirty="0" smtClean="0">
                <a:solidFill>
                  <a:schemeClr val="tx1"/>
                </a:solidFill>
                <a:effectLst/>
                <a:latin typeface="+mn-lt"/>
                <a:ea typeface="+mn-ea"/>
                <a:cs typeface="+mn-cs"/>
              </a:rPr>
              <a:t>Theme: Collaborative planning and delivery</a:t>
            </a:r>
            <a:endParaRPr lang="en-GB" sz="1200" b="1" i="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We actively work in partnership</a:t>
            </a:r>
            <a:r>
              <a:rPr lang="en-GB" sz="1200" i="1" kern="1200" baseline="0" dirty="0" smtClean="0">
                <a:solidFill>
                  <a:schemeClr val="tx1"/>
                </a:solidFill>
                <a:effectLst/>
                <a:latin typeface="+mn-lt"/>
                <a:ea typeface="+mn-ea"/>
                <a:cs typeface="+mn-cs"/>
              </a:rPr>
              <a:t> with others including the named person, to ensure transition arrangements are effective for all children, in particular for those requiring additional support.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72801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Consistency: doing the right</a:t>
            </a:r>
            <a:r>
              <a:rPr lang="en-US" sz="1200" b="1" kern="1200" baseline="0" dirty="0" smtClean="0">
                <a:solidFill>
                  <a:schemeClr val="tx1"/>
                </a:solidFill>
                <a:effectLst/>
                <a:latin typeface="+mn-lt"/>
                <a:ea typeface="+mn-ea"/>
                <a:cs typeface="+mn-cs"/>
              </a:rPr>
              <a:t> thing for every child and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GIRFEC</a:t>
            </a:r>
            <a:r>
              <a:rPr lang="en-US" sz="1200" kern="1200" dirty="0">
                <a:solidFill>
                  <a:schemeClr val="tx1"/>
                </a:solidFill>
                <a:effectLst/>
                <a:latin typeface="+mn-lt"/>
                <a:ea typeface="+mn-ea"/>
                <a:cs typeface="+mn-cs"/>
              </a:rPr>
              <a:t> approach is designed to be flexible enough to support all children and families whatever their need, whenever they need it. It is about responding in a meaningful, supportive way, working with parents and carers wherever possible. It takes into account that everyone involved with the family has an important part to play and puts the wellbeing of children and families at the heart of any support. It puts children’s rights and wellbeing of children with services that support them such as </a:t>
            </a:r>
            <a:r>
              <a:rPr lang="en-US" sz="1200" kern="1200" dirty="0" err="1">
                <a:solidFill>
                  <a:schemeClr val="tx1"/>
                </a:solidFill>
                <a:effectLst/>
                <a:latin typeface="+mn-lt"/>
                <a:ea typeface="+mn-ea"/>
                <a:cs typeface="+mn-cs"/>
              </a:rPr>
              <a:t>ELC</a:t>
            </a:r>
            <a:r>
              <a:rPr lang="en-US" sz="1200" kern="1200" dirty="0">
                <a:solidFill>
                  <a:schemeClr val="tx1"/>
                </a:solidFill>
                <a:effectLst/>
                <a:latin typeface="+mn-lt"/>
                <a:ea typeface="+mn-ea"/>
                <a:cs typeface="+mn-cs"/>
              </a:rPr>
              <a:t> settings, schools and the NHS.( </a:t>
            </a:r>
            <a:r>
              <a:rPr lang="en-US" sz="1200" kern="1200" dirty="0" err="1">
                <a:solidFill>
                  <a:schemeClr val="tx1"/>
                </a:solidFill>
                <a:effectLst/>
                <a:latin typeface="+mn-lt"/>
                <a:ea typeface="+mn-ea"/>
                <a:cs typeface="+mn-cs"/>
              </a:rPr>
              <a:t>RTA</a:t>
            </a:r>
            <a:r>
              <a:rPr lang="en-US" sz="1200" kern="1200" dirty="0">
                <a:solidFill>
                  <a:schemeClr val="tx1"/>
                </a:solidFill>
                <a:effectLst/>
                <a:latin typeface="+mn-lt"/>
                <a:ea typeface="+mn-ea"/>
                <a:cs typeface="+mn-cs"/>
              </a:rPr>
              <a:t>: 37)</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good is our</a:t>
            </a:r>
            <a:r>
              <a:rPr lang="en-GB" sz="1200" b="1" kern="1200" baseline="0" dirty="0">
                <a:solidFill>
                  <a:schemeClr val="tx1"/>
                </a:solidFill>
                <a:effectLst/>
                <a:latin typeface="+mn-lt"/>
                <a:ea typeface="+mn-ea"/>
                <a:cs typeface="+mn-cs"/>
              </a:rPr>
              <a:t> early learning and childcare? QI 2.6 Transitions p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r>
              <a:rPr lang="en-GB" sz="1200" b="1" i="0" kern="1200" baseline="0" dirty="0" smtClean="0">
                <a:solidFill>
                  <a:schemeClr val="tx1"/>
                </a:solidFill>
                <a:effectLst/>
                <a:latin typeface="+mn-lt"/>
                <a:ea typeface="+mn-ea"/>
                <a:cs typeface="+mn-cs"/>
              </a:rPr>
              <a:t>Theme</a:t>
            </a:r>
            <a:r>
              <a:rPr lang="en-GB" sz="1200" b="1" i="0" kern="1200" baseline="0" dirty="0">
                <a:solidFill>
                  <a:schemeClr val="tx1"/>
                </a:solidFill>
                <a:effectLst/>
                <a:latin typeface="+mn-lt"/>
                <a:ea typeface="+mn-ea"/>
                <a:cs typeface="+mn-cs"/>
              </a:rPr>
              <a:t>: Quality of support for children and families</a:t>
            </a:r>
          </a:p>
          <a:p>
            <a:endParaRPr lang="en-GB" sz="1200" b="1" i="0" kern="1200" baseline="0" dirty="0">
              <a:solidFill>
                <a:schemeClr val="tx1"/>
              </a:solidFill>
              <a:effectLst/>
              <a:latin typeface="+mn-lt"/>
              <a:ea typeface="+mn-ea"/>
              <a:cs typeface="+mn-cs"/>
            </a:endParaRPr>
          </a:p>
          <a:p>
            <a:r>
              <a:rPr lang="en-GB" sz="1200" b="0" i="1" kern="1200" baseline="0" dirty="0">
                <a:solidFill>
                  <a:schemeClr val="tx1"/>
                </a:solidFill>
                <a:effectLst/>
                <a:latin typeface="+mn-lt"/>
                <a:ea typeface="+mn-ea"/>
                <a:cs typeface="+mn-cs"/>
              </a:rPr>
              <a:t>Effective arrangements are in place to involve families and relevant agencies in carefully planning personalised approaches for those requiring additional time and support.</a:t>
            </a:r>
          </a:p>
          <a:p>
            <a:endParaRPr lang="en-GB" sz="1200" b="1"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Theme: Collaborative planning and delivery</a:t>
            </a:r>
            <a:endParaRPr lang="en-GB" sz="1200" b="1"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actively work in partnership</a:t>
            </a:r>
            <a:r>
              <a:rPr lang="en-GB" sz="1200" i="1" kern="1200" baseline="0" dirty="0">
                <a:solidFill>
                  <a:schemeClr val="tx1"/>
                </a:solidFill>
                <a:effectLst/>
                <a:latin typeface="+mn-lt"/>
                <a:ea typeface="+mn-ea"/>
                <a:cs typeface="+mn-cs"/>
              </a:rPr>
              <a:t> with others including the named person, to ensure transition arrangements are effective for all children, in particular for those requiring additional support.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We used planned opportunities with others,</a:t>
            </a:r>
            <a:r>
              <a:rPr lang="en-GB" sz="1200" b="0" i="1" baseline="0" dirty="0">
                <a:solidFill>
                  <a:schemeClr val="tx1"/>
                </a:solidFill>
              </a:rPr>
              <a:t> including practitioners and parents/carers, to develop a shared understanding of progress and play-based pedagogy across the early level. As a result, children benefit from meaningful continuity in their learning experiences as they move on to school</a:t>
            </a:r>
            <a:endParaRPr lang="en-GB" sz="1200" b="0" i="1" dirty="0">
              <a:solidFill>
                <a:schemeClr val="tx1"/>
              </a:solidFill>
            </a:endParaRPr>
          </a:p>
          <a:p>
            <a:endParaRPr lang="en-GB" sz="1200" b="1"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Theme: continuity and progression in learning</a:t>
            </a:r>
            <a:endParaRPr lang="en-GB" sz="1200" b="1"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actively work in partnership</a:t>
            </a:r>
            <a:r>
              <a:rPr lang="en-GB" sz="1200" i="1" kern="1200" baseline="0" dirty="0">
                <a:solidFill>
                  <a:schemeClr val="tx1"/>
                </a:solidFill>
                <a:effectLst/>
                <a:latin typeface="+mn-lt"/>
                <a:ea typeface="+mn-ea"/>
                <a:cs typeface="+mn-cs"/>
              </a:rPr>
              <a:t> with others including the named person, to ensure transition arrangements are effective for all children, in particular for those requiring additional support.</a:t>
            </a:r>
            <a:endParaRPr lang="en-GB" sz="1200" kern="1200" dirty="0">
              <a:solidFill>
                <a:schemeClr val="tx1"/>
              </a:solidFill>
              <a:effectLst/>
              <a:latin typeface="+mn-lt"/>
              <a:ea typeface="+mn-ea"/>
              <a:cs typeface="+mn-cs"/>
            </a:endParaRPr>
          </a:p>
          <a:p>
            <a:endParaRPr lang="en-GB" dirty="0" smtClean="0"/>
          </a:p>
          <a:p>
            <a:r>
              <a:rPr lang="en-GB" sz="1200" b="1" kern="1200" dirty="0" smtClean="0">
                <a:solidFill>
                  <a:schemeClr val="tx1"/>
                </a:solidFill>
                <a:effectLst/>
                <a:latin typeface="+mn-lt"/>
                <a:ea typeface="+mn-ea"/>
                <a:cs typeface="+mn-cs"/>
              </a:rPr>
              <a:t>HGIOS 4 QI 2.6 Transitions, </a:t>
            </a:r>
            <a:r>
              <a:rPr lang="en-GB" sz="1200" b="1" kern="1200" dirty="0" err="1" smtClean="0">
                <a:solidFill>
                  <a:schemeClr val="tx1"/>
                </a:solidFill>
                <a:effectLst/>
                <a:latin typeface="+mn-lt"/>
                <a:ea typeface="+mn-ea"/>
                <a:cs typeface="+mn-cs"/>
              </a:rPr>
              <a:t>p42</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Theme Continuity and progression in learning</a:t>
            </a:r>
          </a:p>
          <a:p>
            <a:endParaRPr lang="en-GB" sz="1200" b="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We understand the need to have continuity and progression in learning across the curriculum and the sharing of information between </a:t>
            </a:r>
            <a:r>
              <a:rPr lang="en-GB" sz="1200" i="1" kern="1200" dirty="0" err="1" smtClean="0">
                <a:solidFill>
                  <a:schemeClr val="tx1"/>
                </a:solidFill>
                <a:effectLst/>
                <a:latin typeface="+mn-lt"/>
                <a:ea typeface="+mn-ea"/>
                <a:cs typeface="+mn-cs"/>
              </a:rPr>
              <a:t>ELC</a:t>
            </a:r>
            <a:r>
              <a:rPr lang="en-GB" sz="1200" i="1" kern="1200" dirty="0" smtClean="0">
                <a:solidFill>
                  <a:schemeClr val="tx1"/>
                </a:solidFill>
                <a:effectLst/>
                <a:latin typeface="+mn-lt"/>
                <a:ea typeface="+mn-ea"/>
                <a:cs typeface="+mn-cs"/>
              </a:rPr>
              <a:t> and P1.  Planned opportunities for children to build on their knowledge, skills and attributes and maintain an appropriate pace of progress will be considered and put in place.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503746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Culture:</a:t>
            </a:r>
            <a:r>
              <a:rPr lang="en-US" b="1" baseline="0" dirty="0"/>
              <a:t> </a:t>
            </a:r>
            <a:r>
              <a:rPr lang="en-GB" b="1" dirty="0"/>
              <a:t>empowering you to support children and families in transition in a world of uncertainty</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Many families will be struggling to cope in a dramatically different culture. A culture shift that will be phasing many who do not have the cultural</a:t>
            </a:r>
            <a:r>
              <a:rPr lang="en-GB" baseline="0" dirty="0">
                <a:solidFill>
                  <a:schemeClr val="tx1"/>
                </a:solidFill>
              </a:rPr>
              <a:t> capital to draw on, to help them remain resilient to the toxic stress they face.</a:t>
            </a: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Too many parents will be experiencing unemployment and as a result, will be facing the challenge of keeping food on the table. The thought of their child transitioning from home to </a:t>
            </a:r>
            <a:r>
              <a:rPr lang="en-GB" dirty="0" err="1">
                <a:solidFill>
                  <a:schemeClr val="tx1"/>
                </a:solidFill>
              </a:rPr>
              <a:t>ELC</a:t>
            </a:r>
            <a:r>
              <a:rPr lang="en-GB" dirty="0">
                <a:solidFill>
                  <a:schemeClr val="tx1"/>
                </a:solidFill>
              </a:rPr>
              <a:t> and to school while living with stress, wellbeing issues, bereavement and anxiety. All of this is actually adding to the culture of uncertainty that is gripping our country. Recent media coverage shows there is a reluctance for settings and schools to reopen.</a:t>
            </a:r>
          </a:p>
          <a:p>
            <a:endParaRPr lang="en-US" dirty="0"/>
          </a:p>
        </p:txBody>
      </p:sp>
    </p:spTree>
    <p:extLst>
      <p:ext uri="{BB962C8B-B14F-4D97-AF65-F5344CB8AC3E}">
        <p14:creationId xmlns:p14="http://schemas.microsoft.com/office/powerpoint/2010/main" val="164333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rPr>
              <a:t>Supporting children’s multiple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We can begin by reflecting on our own policies and practice. How relevant</a:t>
            </a:r>
            <a:r>
              <a:rPr lang="en-GB" sz="1200" baseline="0" dirty="0" smtClean="0">
                <a:solidFill>
                  <a:schemeClr val="tx1"/>
                </a:solidFill>
              </a:rPr>
              <a:t> are they now? How will you redesign curriculum programmes. This is especially important for  P1 teachers who may want to reconsider the content of their early level programmes of study. There is surely an opportunity here to reflect with </a:t>
            </a:r>
            <a:r>
              <a:rPr lang="en-GB" sz="1200" baseline="0" dirty="0" err="1" smtClean="0">
                <a:solidFill>
                  <a:schemeClr val="tx1"/>
                </a:solidFill>
              </a:rPr>
              <a:t>ELC</a:t>
            </a:r>
            <a:r>
              <a:rPr lang="en-GB" sz="1200" baseline="0" dirty="0" smtClean="0">
                <a:solidFill>
                  <a:schemeClr val="tx1"/>
                </a:solidFill>
              </a:rPr>
              <a:t> colleagues on curriculum continuity and progression in learning across the early level. </a:t>
            </a: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We advise a strong focus on promoting nurturing relationships by considering the</a:t>
            </a:r>
            <a:r>
              <a:rPr lang="en-GB" sz="1200" baseline="0" dirty="0" smtClean="0">
                <a:solidFill>
                  <a:schemeClr val="tx1"/>
                </a:solidFill>
              </a:rPr>
              <a:t> type of</a:t>
            </a:r>
            <a:r>
              <a:rPr lang="en-GB" sz="1200" dirty="0" smtClean="0">
                <a:solidFill>
                  <a:schemeClr val="tx1"/>
                </a:solidFill>
              </a:rPr>
              <a:t> interactions, experiences and spaces that</a:t>
            </a:r>
            <a:r>
              <a:rPr lang="en-GB" sz="1200" baseline="0" dirty="0" smtClean="0">
                <a:solidFill>
                  <a:schemeClr val="tx1"/>
                </a:solidFill>
              </a:rPr>
              <a:t> children will encounter as they transition </a:t>
            </a:r>
            <a:r>
              <a:rPr lang="en-GB" sz="1200" b="1" baseline="0" dirty="0" smtClean="0">
                <a:solidFill>
                  <a:schemeClr val="tx1"/>
                </a:solidFill>
              </a:rPr>
              <a:t>vertically</a:t>
            </a:r>
            <a:r>
              <a:rPr lang="en-GB" sz="1200" baseline="0" dirty="0" smtClean="0">
                <a:solidFill>
                  <a:schemeClr val="tx1"/>
                </a:solidFill>
              </a:rPr>
              <a:t> from home learning to </a:t>
            </a:r>
            <a:r>
              <a:rPr lang="en-GB" sz="1200" baseline="0" dirty="0" err="1" smtClean="0">
                <a:solidFill>
                  <a:schemeClr val="tx1"/>
                </a:solidFill>
              </a:rPr>
              <a:t>ELC</a:t>
            </a:r>
            <a:r>
              <a:rPr lang="en-GB" sz="1200" baseline="0" dirty="0" smtClean="0">
                <a:solidFill>
                  <a:schemeClr val="tx1"/>
                </a:solidFill>
              </a:rPr>
              <a:t> and from </a:t>
            </a:r>
            <a:r>
              <a:rPr lang="en-GB" sz="1200" baseline="0" dirty="0" err="1" smtClean="0">
                <a:solidFill>
                  <a:schemeClr val="tx1"/>
                </a:solidFill>
              </a:rPr>
              <a:t>ELC</a:t>
            </a:r>
            <a:r>
              <a:rPr lang="en-GB" sz="1200" baseline="0" dirty="0" smtClean="0">
                <a:solidFill>
                  <a:schemeClr val="tx1"/>
                </a:solidFill>
              </a:rPr>
              <a:t> to P1. And </a:t>
            </a:r>
            <a:r>
              <a:rPr lang="en-GB" sz="1200" b="1" baseline="0" dirty="0" smtClean="0">
                <a:solidFill>
                  <a:schemeClr val="tx1"/>
                </a:solidFill>
              </a:rPr>
              <a:t>horizontally </a:t>
            </a:r>
            <a:r>
              <a:rPr lang="en-GB" sz="1200" baseline="0" dirty="0" smtClean="0">
                <a:solidFill>
                  <a:schemeClr val="tx1"/>
                </a:solidFill>
              </a:rPr>
              <a:t>at different times in their day: the small routines such as handwashing and mealtimes. (see also </a:t>
            </a:r>
            <a:r>
              <a:rPr lang="en-GB" sz="1200" baseline="0" dirty="0" err="1" smtClean="0">
                <a:solidFill>
                  <a:schemeClr val="tx1"/>
                </a:solidFill>
              </a:rPr>
              <a:t>RTA</a:t>
            </a:r>
            <a:r>
              <a:rPr lang="en-GB" sz="1200" baseline="0" dirty="0" smtClean="0">
                <a:solidFill>
                  <a:schemeClr val="tx1"/>
                </a:solidFill>
              </a:rPr>
              <a:t>, pages 89 and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The next three slides offer some advice, some of it is applicable to vertical and horizontal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154993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Advice and reflective questions: transition from home to </a:t>
            </a:r>
            <a:r>
              <a:rPr lang="en-GB" b="1" dirty="0" err="1" smtClean="0"/>
              <a:t>ELC</a:t>
            </a:r>
            <a:r>
              <a:rPr lang="en-GB" b="1" dirty="0" smtClean="0"/>
              <a:t>- a vertical transition</a:t>
            </a:r>
          </a:p>
          <a:p>
            <a:endParaRPr lang="en-GB" dirty="0" smtClean="0"/>
          </a:p>
          <a:p>
            <a:r>
              <a:rPr lang="en-GB" dirty="0" smtClean="0"/>
              <a:t>The next three</a:t>
            </a:r>
            <a:r>
              <a:rPr lang="en-GB" baseline="0" dirty="0" smtClean="0"/>
              <a:t> slides outlines specific advice which relates to both horizontal and vertical transitions.  Some of this advice may apply to each transition. </a:t>
            </a:r>
          </a:p>
          <a:p>
            <a:endParaRPr lang="en-GB" baseline="0" dirty="0" smtClean="0"/>
          </a:p>
          <a:p>
            <a:r>
              <a:rPr lang="en-GB" baseline="0" dirty="0" smtClean="0"/>
              <a:t>For more detail see </a:t>
            </a:r>
            <a:r>
              <a:rPr lang="en-GB" baseline="0" dirty="0" err="1" smtClean="0"/>
              <a:t>RTA</a:t>
            </a:r>
            <a:r>
              <a:rPr lang="en-GB" baseline="0" dirty="0" smtClean="0"/>
              <a:t> </a:t>
            </a:r>
            <a:r>
              <a:rPr lang="en-GB" baseline="0" dirty="0" err="1" smtClean="0"/>
              <a:t>p89</a:t>
            </a:r>
            <a:r>
              <a:rPr lang="en-GB" baseline="0" dirty="0" smtClean="0"/>
              <a:t>- 90</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13991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Advice and reflective questions: transitions within and across </a:t>
            </a:r>
            <a:r>
              <a:rPr lang="en-GB" b="1" dirty="0" err="1" smtClean="0"/>
              <a:t>ELC</a:t>
            </a:r>
            <a:r>
              <a:rPr lang="en-GB" b="1" dirty="0" smtClean="0"/>
              <a:t>- a horizontal transition</a:t>
            </a:r>
          </a:p>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69274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Advice </a:t>
            </a:r>
            <a:r>
              <a:rPr lang="en-GB" b="1" dirty="0"/>
              <a:t>and reflective questions from </a:t>
            </a:r>
            <a:r>
              <a:rPr lang="en-GB" b="1" dirty="0" err="1"/>
              <a:t>ELC</a:t>
            </a:r>
            <a:r>
              <a:rPr lang="en-GB" b="1" dirty="0"/>
              <a:t> to P1 </a:t>
            </a:r>
            <a:r>
              <a:rPr lang="en-GB" b="1" dirty="0" smtClean="0"/>
              <a:t>– a vertical</a:t>
            </a:r>
            <a:r>
              <a:rPr lang="en-GB" b="1" baseline="0" dirty="0" smtClean="0"/>
              <a:t> transition</a:t>
            </a:r>
            <a:endParaRPr lang="en-GB" b="1" dirty="0"/>
          </a:p>
          <a:p>
            <a:endParaRPr lang="en-GB" dirty="0"/>
          </a:p>
          <a:p>
            <a:r>
              <a:rPr lang="en-GB" dirty="0"/>
              <a:t>Advice on making a memory</a:t>
            </a:r>
            <a:r>
              <a:rPr lang="en-GB" baseline="0" dirty="0"/>
              <a:t> box from Midlothian -Rannoch </a:t>
            </a:r>
            <a:r>
              <a:rPr lang="en-GB" baseline="0" dirty="0" err="1"/>
              <a:t>ELC</a:t>
            </a:r>
            <a:endParaRPr lang="en-GB" dirty="0"/>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drive.google.com/file/d/</a:t>
            </a:r>
            <a:r>
              <a:rPr lang="en-GB" sz="1200" u="sng" kern="1200" dirty="0" err="1">
                <a:solidFill>
                  <a:schemeClr val="tx1"/>
                </a:solidFill>
                <a:effectLst/>
                <a:latin typeface="+mn-lt"/>
                <a:ea typeface="+mn-ea"/>
                <a:cs typeface="+mn-cs"/>
                <a:hlinkClick r:id="rId3"/>
              </a:rPr>
              <a:t>1R8_61Q</a:t>
            </a:r>
            <a:r>
              <a:rPr lang="en-GB" sz="1200" u="sng" kern="1200" dirty="0">
                <a:solidFill>
                  <a:schemeClr val="tx1"/>
                </a:solidFill>
                <a:effectLst/>
                <a:latin typeface="+mn-lt"/>
                <a:ea typeface="+mn-ea"/>
                <a:cs typeface="+mn-cs"/>
                <a:hlinkClick r:id="rId3"/>
              </a:rPr>
              <a:t>…</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06057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diagram shows how this advice links</a:t>
            </a:r>
            <a:r>
              <a:rPr lang="en-GB" b="1" baseline="0" dirty="0" smtClean="0"/>
              <a:t> to the generic principles for supporting children’s transitions in the new context and the cross cutting themes in </a:t>
            </a:r>
            <a:r>
              <a:rPr lang="en-US" b="1" dirty="0" err="1" smtClean="0"/>
              <a:t>COVID</a:t>
            </a:r>
            <a:r>
              <a:rPr lang="en-US" b="1" dirty="0" smtClean="0"/>
              <a:t> – 19 – a framework for decision making </a:t>
            </a:r>
          </a:p>
          <a:p>
            <a:r>
              <a:rPr lang="en-US" b="1" dirty="0" smtClean="0"/>
              <a:t>Scottish Government:  April 2020</a:t>
            </a:r>
          </a:p>
          <a:p>
            <a:endParaRPr lang="en-US" b="1" dirty="0" smtClean="0"/>
          </a:p>
          <a:p>
            <a:r>
              <a:rPr lang="en-US" b="1" dirty="0" smtClean="0"/>
              <a:t>The cross cutting themes are: situational poverty and stress, building</a:t>
            </a:r>
            <a:r>
              <a:rPr lang="en-US" b="1" baseline="0" dirty="0" smtClean="0"/>
              <a:t> understanding of trauma, interrupted learning, supporting parents, </a:t>
            </a:r>
            <a:r>
              <a:rPr lang="en-US" b="1" baseline="0" dirty="0" err="1" smtClean="0"/>
              <a:t>ASN</a:t>
            </a:r>
            <a:r>
              <a:rPr lang="en-US" b="1" baseline="0" dirty="0" smtClean="0"/>
              <a:t>, vulnerable children and families and the longer term consequences.</a:t>
            </a:r>
            <a:endParaRPr lang="en-US" b="1"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82748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links and resources</a:t>
            </a: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16257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Education Scotland intends to offer the best practical transitions advice and support to staff in ELC settings and primary schools in planning children’s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The emergence of the COVID-19 virus quickly changed our Scottish education system in an unexpected and unprecedented way. The impact on every child has been profound. Every life has been affected. For many this has meant real and possibly long-lasting difficulties.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It is clear we cannot expect to return to how things were such a short time ago. The task before us is not straightforward.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whole education system will clearly have to </a:t>
            </a:r>
            <a:r>
              <a:rPr lang="en-GB" sz="1200" b="1" kern="1200" dirty="0">
                <a:solidFill>
                  <a:schemeClr val="tx1"/>
                </a:solidFill>
                <a:effectLst/>
                <a:latin typeface="+mn-lt"/>
                <a:ea typeface="+mn-ea"/>
                <a:cs typeface="+mn-cs"/>
              </a:rPr>
              <a:t>engage</a:t>
            </a:r>
            <a:r>
              <a:rPr lang="en-GB" sz="1200" kern="1200" dirty="0">
                <a:solidFill>
                  <a:schemeClr val="tx1"/>
                </a:solidFill>
                <a:effectLst/>
                <a:latin typeface="+mn-lt"/>
                <a:ea typeface="+mn-ea"/>
                <a:cs typeface="+mn-cs"/>
              </a:rPr>
              <a:t> and respond </a:t>
            </a:r>
            <a:r>
              <a:rPr lang="en-GB" sz="1200" b="1" kern="1200" dirty="0">
                <a:solidFill>
                  <a:schemeClr val="tx1"/>
                </a:solidFill>
                <a:effectLst/>
                <a:latin typeface="+mn-lt"/>
                <a:ea typeface="+mn-ea"/>
                <a:cs typeface="+mn-cs"/>
              </a:rPr>
              <a:t>openly, collegiately, flexibly</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transparently</a:t>
            </a:r>
            <a:r>
              <a:rPr lang="en-GB" sz="1200" kern="1200" dirty="0">
                <a:solidFill>
                  <a:schemeClr val="tx1"/>
                </a:solidFill>
                <a:effectLst/>
                <a:latin typeface="+mn-lt"/>
                <a:ea typeface="+mn-ea"/>
                <a:cs typeface="+mn-cs"/>
              </a:rPr>
              <a:t> in supporting all the transitions being made by our children and young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children move from their homes; some probably to a new environment, they will experience changes in their daily routines.  They will be required to re-establish relationships and forge new ones with their peers and the adults who look after and educate them. To start the next part of their learning journey, periods of adjustment will be required, and </a:t>
            </a:r>
            <a:r>
              <a:rPr lang="en-GB" sz="1200" b="1" kern="1200" dirty="0">
                <a:solidFill>
                  <a:schemeClr val="tx1"/>
                </a:solidFill>
                <a:effectLst/>
                <a:latin typeface="+mn-lt"/>
                <a:ea typeface="+mn-ea"/>
                <a:cs typeface="+mn-cs"/>
              </a:rPr>
              <a:t>planned for</a:t>
            </a:r>
            <a:r>
              <a:rPr lang="en-GB" sz="1200" kern="1200" dirty="0">
                <a:solidFill>
                  <a:schemeClr val="tx1"/>
                </a:solidFill>
                <a:effectLst/>
                <a:latin typeface="+mn-lt"/>
                <a:ea typeface="+mn-ea"/>
                <a:cs typeface="+mn-cs"/>
              </a:rPr>
              <a:t> in the short and longer term.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advice in this</a:t>
            </a:r>
            <a:r>
              <a:rPr lang="en-GB" sz="1200" kern="1200" dirty="0">
                <a:solidFill>
                  <a:schemeClr val="tx1"/>
                </a:solidFill>
                <a:effectLst/>
                <a:latin typeface="+mn-lt"/>
                <a:ea typeface="+mn-ea"/>
                <a:cs typeface="+mn-cs"/>
              </a:rPr>
              <a:t> presentation offers</a:t>
            </a:r>
            <a:r>
              <a:rPr lang="en-GB" sz="1200" kern="1200" baseline="0" dirty="0">
                <a:solidFill>
                  <a:schemeClr val="tx1"/>
                </a:solidFill>
                <a:effectLst/>
                <a:latin typeface="+mn-lt"/>
                <a:ea typeface="+mn-ea"/>
                <a:cs typeface="+mn-cs"/>
              </a:rPr>
              <a:t> practitioners, teachers, senior leaders and others a starting point for discussions. Discussions that will require us to work together to intentionally plan for children’s transitions from home to ELC, within ELC ,and from ELC to starting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We are living in uncertain times, where significant concerns are rightly being expressed by parents, by policy makers, senior leaders, others, staff and children themselves, about how we can safely plan for transitions. By being solutions-focussed and responsive to the changes yet to come, transitions will be more effective if we adopt a </a:t>
            </a:r>
            <a:r>
              <a:rPr lang="en-GB" sz="1200" b="1" kern="1200" baseline="0" dirty="0">
                <a:solidFill>
                  <a:schemeClr val="tx1"/>
                </a:solidFill>
                <a:effectLst/>
                <a:latin typeface="+mn-lt"/>
                <a:ea typeface="+mn-ea"/>
                <a:cs typeface="+mn-cs"/>
              </a:rPr>
              <a:t>child-centred approach.</a:t>
            </a:r>
            <a:endParaRPr lang="en-US" b="1" dirty="0"/>
          </a:p>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5144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links and resources</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119316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Child-centred transitions in the new context</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Why is this</a:t>
            </a:r>
            <a:r>
              <a:rPr lang="en-GB" sz="1200" b="1" kern="1200" baseline="0" dirty="0">
                <a:solidFill>
                  <a:schemeClr val="tx1"/>
                </a:solidFill>
                <a:effectLst/>
                <a:latin typeface="+mn-lt"/>
                <a:ea typeface="+mn-ea"/>
                <a:cs typeface="+mn-cs"/>
              </a:rPr>
              <a:t> advice needed?</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20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March children and young people across Scotland left their familiar educational settings facing a period of significant change and uncertainty that </a:t>
            </a:r>
            <a:r>
              <a:rPr lang="en-GB" sz="1200" kern="1200" dirty="0" smtClean="0">
                <a:solidFill>
                  <a:schemeClr val="tx1"/>
                </a:solidFill>
                <a:effectLst/>
                <a:latin typeface="+mn-lt"/>
                <a:ea typeface="+mn-ea"/>
                <a:cs typeface="+mn-cs"/>
              </a:rPr>
              <a:t>may have </a:t>
            </a:r>
            <a:r>
              <a:rPr lang="en-GB" sz="1200" kern="1200" dirty="0">
                <a:solidFill>
                  <a:schemeClr val="tx1"/>
                </a:solidFill>
                <a:effectLst/>
                <a:latin typeface="+mn-lt"/>
                <a:ea typeface="+mn-ea"/>
                <a:cs typeface="+mn-cs"/>
              </a:rPr>
              <a:t>a lasting effect on their future lives. The full impact of these system-wide changes on the</a:t>
            </a:r>
            <a:r>
              <a:rPr lang="en-GB" sz="1200" kern="1200" baseline="0" dirty="0">
                <a:solidFill>
                  <a:schemeClr val="tx1"/>
                </a:solidFill>
                <a:effectLst/>
                <a:latin typeface="+mn-lt"/>
                <a:ea typeface="+mn-ea"/>
                <a:cs typeface="+mn-cs"/>
              </a:rPr>
              <a:t> wellbeing</a:t>
            </a:r>
            <a:r>
              <a:rPr lang="en-GB" sz="1200" kern="1200" dirty="0">
                <a:solidFill>
                  <a:schemeClr val="tx1"/>
                </a:solidFill>
                <a:effectLst/>
                <a:latin typeface="+mn-lt"/>
                <a:ea typeface="+mn-ea"/>
                <a:cs typeface="+mn-cs"/>
              </a:rPr>
              <a:t> of children, families and their communities, is as yet, unknown.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Transition is a complex and dynamic process. To better understand this complexity, particularly in the current climate, we need to be aware of the shifting social and cultural </a:t>
            </a:r>
            <a:r>
              <a:rPr lang="en-GB" sz="1200" kern="1200" dirty="0" smtClean="0">
                <a:solidFill>
                  <a:schemeClr val="tx1"/>
                </a:solidFill>
                <a:effectLst/>
                <a:latin typeface="+mn-lt"/>
                <a:ea typeface="+mn-ea"/>
                <a:cs typeface="+mn-cs"/>
              </a:rPr>
              <a:t>contexts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kern="1200" dirty="0">
                <a:solidFill>
                  <a:schemeClr val="tx1"/>
                </a:solidFill>
                <a:effectLst/>
                <a:latin typeface="+mn-lt"/>
                <a:ea typeface="+mn-ea"/>
                <a:cs typeface="+mn-cs"/>
              </a:rPr>
              <a:t>are a reality for our children, young people and their families. More specifically, being responsive through intentional</a:t>
            </a:r>
            <a:r>
              <a:rPr lang="en-GB" sz="1200" kern="1200" baseline="0" dirty="0">
                <a:solidFill>
                  <a:schemeClr val="tx1"/>
                </a:solidFill>
                <a:effectLst/>
                <a:latin typeface="+mn-lt"/>
                <a:ea typeface="+mn-ea"/>
                <a:cs typeface="+mn-cs"/>
              </a:rPr>
              <a:t> transition </a:t>
            </a:r>
            <a:r>
              <a:rPr lang="en-GB" sz="1200" kern="1200" dirty="0">
                <a:solidFill>
                  <a:schemeClr val="tx1"/>
                </a:solidFill>
                <a:effectLst/>
                <a:latin typeface="+mn-lt"/>
                <a:ea typeface="+mn-ea"/>
                <a:cs typeface="+mn-cs"/>
              </a:rPr>
              <a:t>planning for the needs of those most at risk, and who may show symptoms of traumatic stress.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Reassurance is needed</a:t>
            </a:r>
            <a:r>
              <a:rPr lang="en-GB" sz="1200" kern="1200" baseline="0" dirty="0">
                <a:solidFill>
                  <a:schemeClr val="tx1"/>
                </a:solidFill>
                <a:effectLst/>
                <a:latin typeface="+mn-lt"/>
                <a:ea typeface="+mn-ea"/>
                <a:cs typeface="+mn-cs"/>
              </a:rPr>
              <a:t> in these challenging times.  Advice that is practical, flexible and achievable is offered here.  We offer advice that is </a:t>
            </a:r>
            <a:r>
              <a:rPr lang="en-GB" sz="1200" kern="1200" baseline="0" dirty="0" smtClean="0">
                <a:solidFill>
                  <a:schemeClr val="tx1"/>
                </a:solidFill>
                <a:effectLst/>
                <a:latin typeface="+mn-lt"/>
                <a:ea typeface="+mn-ea"/>
                <a:cs typeface="+mn-cs"/>
              </a:rPr>
              <a:t>considered, reasonable</a:t>
            </a:r>
            <a:r>
              <a:rPr lang="en-GB" sz="1200" kern="1200" baseline="0" dirty="0">
                <a:solidFill>
                  <a:schemeClr val="tx1"/>
                </a:solidFill>
                <a:effectLst/>
                <a:latin typeface="+mn-lt"/>
                <a:ea typeface="+mn-ea"/>
                <a:cs typeface="+mn-cs"/>
              </a:rPr>
              <a:t>, fair and equitable.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Much of the advice applies generically to transitions in and across </a:t>
            </a:r>
            <a:r>
              <a:rPr lang="en-GB" sz="1200" kern="1200" baseline="0" dirty="0" err="1">
                <a:solidFill>
                  <a:schemeClr val="tx1"/>
                </a:solidFill>
                <a:effectLst/>
                <a:latin typeface="+mn-lt"/>
                <a:ea typeface="+mn-ea"/>
                <a:cs typeface="+mn-cs"/>
              </a:rPr>
              <a:t>ELC</a:t>
            </a:r>
            <a:r>
              <a:rPr lang="en-GB" sz="1200" kern="1200" baseline="0" dirty="0">
                <a:solidFill>
                  <a:schemeClr val="tx1"/>
                </a:solidFill>
                <a:effectLst/>
                <a:latin typeface="+mn-lt"/>
                <a:ea typeface="+mn-ea"/>
                <a:cs typeface="+mn-cs"/>
              </a:rPr>
              <a:t> and early primary. Where it is useful to do so specific advice is outlined in later slides.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 advice will be updated </a:t>
            </a:r>
            <a:r>
              <a:rPr lang="en-GB" sz="1200" kern="1200" baseline="0" dirty="0" smtClean="0">
                <a:solidFill>
                  <a:schemeClr val="tx1"/>
                </a:solidFill>
                <a:effectLst/>
                <a:latin typeface="+mn-lt"/>
                <a:ea typeface="+mn-ea"/>
                <a:cs typeface="+mn-cs"/>
              </a:rPr>
              <a:t>and extended to </a:t>
            </a:r>
            <a:r>
              <a:rPr lang="en-GB" sz="1200" kern="1200" baseline="0" dirty="0">
                <a:solidFill>
                  <a:schemeClr val="tx1"/>
                </a:solidFill>
                <a:effectLst/>
                <a:latin typeface="+mn-lt"/>
                <a:ea typeface="+mn-ea"/>
                <a:cs typeface="+mn-cs"/>
              </a:rPr>
              <a:t>reflect emerging scientific data and changes to the lockdown and social distancing arrangements as set out by SG to tackle the impact of COVID-19 on our children and families.</a:t>
            </a:r>
          </a:p>
          <a:p>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9031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kern="1200" baseline="0" dirty="0" smtClean="0">
                <a:solidFill>
                  <a:schemeClr val="tx1"/>
                </a:solidFill>
                <a:effectLst/>
                <a:latin typeface="+mn-lt"/>
                <a:ea typeface="+mn-ea"/>
                <a:cs typeface="+mn-cs"/>
              </a:rPr>
              <a:t>Why is play pedagogy so important?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When we welcome </a:t>
            </a:r>
            <a:r>
              <a:rPr lang="en-GB" sz="1200" kern="1200" baseline="0" dirty="0">
                <a:solidFill>
                  <a:schemeClr val="tx1"/>
                </a:solidFill>
                <a:effectLst/>
                <a:latin typeface="+mn-lt"/>
                <a:ea typeface="+mn-ea"/>
                <a:cs typeface="+mn-cs"/>
              </a:rPr>
              <a:t>our children into settings and schools it will be important for children to have opportunities to play.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‘Play is an intrinsic part of human development. Through play a child develops their cognitive, social, emotional and physical capacities’ </a:t>
            </a:r>
            <a:r>
              <a:rPr lang="en-GB" sz="1200" kern="1200" baseline="0" dirty="0" smtClean="0">
                <a:solidFill>
                  <a:schemeClr val="tx1"/>
                </a:solidFill>
                <a:effectLst/>
                <a:latin typeface="+mn-lt"/>
                <a:ea typeface="+mn-ea"/>
                <a:cs typeface="+mn-cs"/>
              </a:rPr>
              <a:t>Realising the Ambition (</a:t>
            </a:r>
            <a:r>
              <a:rPr lang="en-GB" sz="1200" kern="1200" baseline="0" dirty="0" err="1" smtClean="0">
                <a:solidFill>
                  <a:schemeClr val="tx1"/>
                </a:solidFill>
                <a:effectLst/>
                <a:latin typeface="+mn-lt"/>
                <a:ea typeface="+mn-ea"/>
                <a:cs typeface="+mn-cs"/>
              </a:rPr>
              <a:t>RTA</a:t>
            </a:r>
            <a:r>
              <a:rPr lang="en-GB" sz="1200" kern="1200" baseline="0" dirty="0" smtClean="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p44.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Through play children can act out real life experiences. Play offers a space for children to cope with matters that may impinge on their lives and now more than ever we need to be minded of the value of play.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Playing in spaces that offer similarities, that connect them to home and with their peers will mend broken bridges and pave the way for new beginnings. ‘Curriculum for Excellence (2007) gives prominence to play, particularly across the early level and the transition between ELC and primary school. </a:t>
            </a:r>
            <a:r>
              <a:rPr lang="en-GB" sz="1200" b="1" kern="1200" baseline="0" dirty="0">
                <a:solidFill>
                  <a:schemeClr val="tx1"/>
                </a:solidFill>
                <a:effectLst/>
                <a:latin typeface="+mn-lt"/>
                <a:ea typeface="+mn-ea"/>
                <a:cs typeface="+mn-cs"/>
              </a:rPr>
              <a:t>This transition will likely be smoother for the child if the play remains and continues as the main vehicle for their early learning in P1 and beyond</a:t>
            </a:r>
            <a:r>
              <a:rPr lang="en-GB" sz="1200" kern="1200" baseline="0" dirty="0">
                <a:solidFill>
                  <a:schemeClr val="tx1"/>
                </a:solidFill>
                <a:effectLst/>
                <a:latin typeface="+mn-lt"/>
                <a:ea typeface="+mn-ea"/>
                <a:cs typeface="+mn-cs"/>
              </a:rPr>
              <a:t>’ RTA p45</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We don’t have all the answers, but we can take comfort from our own instincts, we know children should be at the centre of everything we do, whether at home or in settings and schools. We can find solutions and be responsive to the changing transitions landscape.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21202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Child-centred transitions in the new context</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Realising </a:t>
            </a:r>
            <a:r>
              <a:rPr lang="en-GB" sz="1200" b="1" kern="1200" dirty="0">
                <a:solidFill>
                  <a:schemeClr val="tx1"/>
                </a:solidFill>
                <a:effectLst/>
                <a:latin typeface="+mn-lt"/>
                <a:ea typeface="+mn-ea"/>
                <a:cs typeface="+mn-cs"/>
              </a:rPr>
              <a:t>the Ambition: Being Me</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 can we </a:t>
            </a:r>
            <a:r>
              <a:rPr lang="en-GB" sz="1200" b="1" kern="1200" dirty="0" smtClean="0">
                <a:solidFill>
                  <a:schemeClr val="tx1"/>
                </a:solidFill>
                <a:effectLst/>
                <a:latin typeface="+mn-lt"/>
                <a:ea typeface="+mn-ea"/>
                <a:cs typeface="+mn-cs"/>
              </a:rPr>
              <a:t>be child-centred?</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a:buClr>
                <a:srgbClr val="00ABB5"/>
              </a:buClr>
            </a:pPr>
            <a:r>
              <a:rPr lang="en-GB" sz="1200" dirty="0">
                <a:solidFill>
                  <a:schemeClr val="tx1"/>
                </a:solidFill>
              </a:rPr>
              <a:t>We</a:t>
            </a:r>
            <a:r>
              <a:rPr lang="en-GB" sz="1200" baseline="0" dirty="0">
                <a:solidFill>
                  <a:schemeClr val="tx1"/>
                </a:solidFill>
              </a:rPr>
              <a:t> can do this by referring to </a:t>
            </a:r>
            <a:r>
              <a:rPr lang="en-GB" sz="1200" i="1" dirty="0">
                <a:solidFill>
                  <a:schemeClr val="tx1"/>
                </a:solidFill>
              </a:rPr>
              <a:t>Realising the Ambition: Being Me </a:t>
            </a:r>
            <a:r>
              <a:rPr lang="en-GB" sz="1200" i="1" baseline="0" dirty="0">
                <a:solidFill>
                  <a:schemeClr val="tx1"/>
                </a:solidFill>
              </a:rPr>
              <a:t> </a:t>
            </a:r>
            <a:r>
              <a:rPr lang="en-GB" sz="1200" baseline="0" dirty="0">
                <a:solidFill>
                  <a:schemeClr val="tx1"/>
                </a:solidFill>
              </a:rPr>
              <a:t>the </a:t>
            </a:r>
            <a:r>
              <a:rPr lang="en-GB" sz="1200" dirty="0">
                <a:solidFill>
                  <a:schemeClr val="tx1"/>
                </a:solidFill>
              </a:rPr>
              <a:t>National practice guidance for early years in Scotland https://</a:t>
            </a:r>
            <a:r>
              <a:rPr lang="en-GB" sz="1200" dirty="0" smtClean="0">
                <a:solidFill>
                  <a:schemeClr val="tx1"/>
                </a:solidFill>
              </a:rPr>
              <a:t>education.gov.scot/improvement/learning-resources/realising-the-ambition/</a:t>
            </a:r>
            <a:r>
              <a:rPr lang="en-GB" sz="1200" baseline="0" dirty="0" smtClean="0">
                <a:solidFill>
                  <a:schemeClr val="tx1"/>
                </a:solidFill>
              </a:rPr>
              <a:t>national </a:t>
            </a:r>
            <a:r>
              <a:rPr lang="en-GB" sz="1200" baseline="0" dirty="0">
                <a:solidFill>
                  <a:schemeClr val="tx1"/>
                </a:solidFill>
              </a:rPr>
              <a:t>practice guidance </a:t>
            </a:r>
            <a:r>
              <a:rPr lang="en-GB" sz="1200" baseline="0" dirty="0" smtClean="0">
                <a:solidFill>
                  <a:schemeClr val="tx1"/>
                </a:solidFill>
              </a:rPr>
              <a:t>provides </a:t>
            </a:r>
            <a:r>
              <a:rPr lang="en-GB" sz="1200" baseline="0" dirty="0">
                <a:solidFill>
                  <a:schemeClr val="tx1"/>
                </a:solidFill>
              </a:rPr>
              <a:t>a very </a:t>
            </a:r>
            <a:r>
              <a:rPr lang="en-GB" sz="1200" dirty="0">
                <a:solidFill>
                  <a:schemeClr val="tx1"/>
                </a:solidFill>
              </a:rPr>
              <a:t>useful starting point for discussions and signposts to additional information.</a:t>
            </a:r>
            <a:r>
              <a:rPr lang="en-GB" sz="1200" baseline="0" dirty="0">
                <a:solidFill>
                  <a:schemeClr val="tx1"/>
                </a:solidFill>
              </a:rPr>
              <a:t> </a:t>
            </a:r>
            <a:r>
              <a:rPr lang="en-GB" sz="1200" dirty="0">
                <a:solidFill>
                  <a:schemeClr val="tx1"/>
                </a:solidFill>
              </a:rPr>
              <a:t>Section 8 in particular, contains</a:t>
            </a:r>
            <a:r>
              <a:rPr lang="en-GB" sz="1200" baseline="0" dirty="0">
                <a:solidFill>
                  <a:schemeClr val="tx1"/>
                </a:solidFill>
              </a:rPr>
              <a:t> specific </a:t>
            </a:r>
            <a:r>
              <a:rPr lang="en-GB" sz="1200" dirty="0">
                <a:solidFill>
                  <a:schemeClr val="tx1"/>
                </a:solidFill>
              </a:rPr>
              <a:t>guidance on transitions.</a:t>
            </a:r>
          </a:p>
          <a:p>
            <a:pPr>
              <a:buClr>
                <a:srgbClr val="00ABB5"/>
              </a:buClr>
            </a:pPr>
            <a:endParaRPr lang="en-GB" sz="1200" dirty="0">
              <a:solidFill>
                <a:schemeClr val="tx1"/>
              </a:solidFill>
            </a:endParaRPr>
          </a:p>
          <a:p>
            <a:pPr>
              <a:buClr>
                <a:srgbClr val="00ABB5"/>
              </a:buClr>
            </a:pPr>
            <a:r>
              <a:rPr lang="en-GB" sz="1200" dirty="0">
                <a:solidFill>
                  <a:schemeClr val="tx1"/>
                </a:solidFill>
              </a:rPr>
              <a:t>Take a look at </a:t>
            </a:r>
            <a:r>
              <a:rPr lang="en-GB" sz="1200" dirty="0" err="1">
                <a:solidFill>
                  <a:schemeClr val="tx1"/>
                </a:solidFill>
              </a:rPr>
              <a:t>P96</a:t>
            </a:r>
            <a:r>
              <a:rPr lang="en-GB" sz="1200" dirty="0">
                <a:solidFill>
                  <a:schemeClr val="tx1"/>
                </a:solidFill>
              </a:rPr>
              <a:t> , the five ‘c’s structure can be adapted to suit the uniqueness of each setting and school environment. </a:t>
            </a:r>
          </a:p>
          <a:p>
            <a:pPr>
              <a:buClr>
                <a:srgbClr val="00ABB5"/>
              </a:buClr>
            </a:pPr>
            <a:endParaRPr lang="en-GB" sz="1200" dirty="0">
              <a:solidFill>
                <a:schemeClr val="tx1"/>
              </a:solidFill>
            </a:endParaRPr>
          </a:p>
          <a:p>
            <a:pPr>
              <a:buClr>
                <a:srgbClr val="00ABB5"/>
              </a:buClr>
            </a:pPr>
            <a:r>
              <a:rPr lang="en-GB" sz="1200" dirty="0">
                <a:solidFill>
                  <a:schemeClr val="tx1"/>
                </a:solidFill>
              </a:rPr>
              <a:t>Use the five ‘c’s as the basis for intentionally planning your transition programme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1379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marR="0" lvl="1" indent="-342900" algn="l" defTabSz="914400" rtl="0" eaLnBrk="1" fontAlgn="auto" latinLnBrk="0" hangingPunct="1">
              <a:lnSpc>
                <a:spcPct val="100000"/>
              </a:lnSpc>
              <a:spcBef>
                <a:spcPts val="0"/>
              </a:spcBef>
              <a:spcAft>
                <a:spcPts val="0"/>
              </a:spcAft>
              <a:buClrTx/>
              <a:buSzTx/>
              <a:buFontTx/>
              <a:buNone/>
              <a:tabLst/>
              <a:defRPr/>
            </a:pPr>
            <a:endParaRPr lang="en-GB" u="sng" dirty="0">
              <a:hlinkClick r:id="rId3"/>
            </a:endParaRPr>
          </a:p>
          <a:p>
            <a:pPr marL="1085850" marR="0" lvl="1" indent="-342900" algn="l" defTabSz="914400" rtl="0" eaLnBrk="1" fontAlgn="auto" latinLnBrk="0" hangingPunct="1">
              <a:lnSpc>
                <a:spcPct val="100000"/>
              </a:lnSpc>
              <a:spcBef>
                <a:spcPts val="0"/>
              </a:spcBef>
              <a:spcAft>
                <a:spcPts val="0"/>
              </a:spcAft>
              <a:buClrTx/>
              <a:buSzTx/>
              <a:buFontTx/>
              <a:buNone/>
              <a:tabLst/>
              <a:defRPr/>
            </a:pPr>
            <a:r>
              <a:rPr lang="en-GB" u="sng" dirty="0">
                <a:hlinkClick r:id="rId3"/>
              </a:rPr>
              <a:t>https://www.epinsight.com/post/supporting-post-lockdown-education-using-the-6-principles-of-nurture</a:t>
            </a:r>
            <a:endParaRPr lang="en-GB" dirty="0"/>
          </a:p>
          <a:p>
            <a:pPr marL="1085850" lvl="1" indent="-342900"/>
            <a:endParaRPr lang="en-GB" dirty="0"/>
          </a:p>
          <a:p>
            <a:pPr marL="1085850" lvl="1" indent="-342900"/>
            <a:r>
              <a:rPr lang="en-GB" b="1" dirty="0"/>
              <a:t>Child-centred: transitions matter-</a:t>
            </a:r>
            <a:r>
              <a:rPr lang="en-GB" b="1" baseline="0" dirty="0"/>
              <a:t> to me</a:t>
            </a:r>
            <a:endParaRPr lang="en-GB" b="1" dirty="0"/>
          </a:p>
          <a:p>
            <a:pPr marL="1085850" lvl="1" indent="-342900"/>
            <a:endParaRPr lang="en-GB" dirty="0"/>
          </a:p>
          <a:p>
            <a:pPr marL="1085850" lvl="1" indent="-342900"/>
            <a:r>
              <a:rPr lang="en-GB" dirty="0"/>
              <a:t>Learning is understood developmentally-any notions of filling gaps</a:t>
            </a:r>
            <a:r>
              <a:rPr lang="en-GB" baseline="0" dirty="0"/>
              <a:t> or catching up are unhelpful. Early learning </a:t>
            </a:r>
            <a:r>
              <a:rPr lang="en-GB" baseline="0" dirty="0" smtClean="0"/>
              <a:t>and</a:t>
            </a:r>
          </a:p>
          <a:p>
            <a:pPr marL="1085850" lvl="1" indent="-342900"/>
            <a:r>
              <a:rPr lang="en-GB" baseline="0" dirty="0" smtClean="0"/>
              <a:t>childcare </a:t>
            </a:r>
            <a:r>
              <a:rPr lang="en-GB" baseline="0" dirty="0"/>
              <a:t>practitioners understand the value of observation to determine how well children are doing </a:t>
            </a:r>
            <a:r>
              <a:rPr lang="en-GB" baseline="0" dirty="0" smtClean="0"/>
              <a:t>socially</a:t>
            </a:r>
          </a:p>
          <a:p>
            <a:pPr marL="1085850" lvl="1" indent="-342900"/>
            <a:r>
              <a:rPr lang="en-GB" baseline="0" dirty="0" smtClean="0"/>
              <a:t>emotionally </a:t>
            </a:r>
            <a:r>
              <a:rPr lang="en-GB" baseline="0" dirty="0"/>
              <a:t>and cognitively. </a:t>
            </a:r>
          </a:p>
          <a:p>
            <a:pPr marL="1085850" lvl="1" indent="-342900"/>
            <a:endParaRPr lang="en-GB" baseline="0" dirty="0"/>
          </a:p>
          <a:p>
            <a:pPr marL="1085850" lvl="1" indent="-342900"/>
            <a:r>
              <a:rPr lang="en-GB" baseline="0" dirty="0"/>
              <a:t>The way ahead is taking a strengths-based perspective. </a:t>
            </a:r>
          </a:p>
          <a:p>
            <a:pPr marL="1085850" lvl="1" indent="-342900"/>
            <a:endParaRPr lang="en-GB" baseline="0" dirty="0"/>
          </a:p>
          <a:p>
            <a:pPr marL="1085850" lvl="1" indent="-342900"/>
            <a:r>
              <a:rPr lang="en-GB" baseline="0" dirty="0"/>
              <a:t>The way ahead is to resist pressures to cover the </a:t>
            </a:r>
            <a:r>
              <a:rPr lang="en-GB" baseline="0" dirty="0" smtClean="0"/>
              <a:t>curriculum. We need </a:t>
            </a:r>
            <a:r>
              <a:rPr lang="en-GB" baseline="0" dirty="0"/>
              <a:t>to fulfil children’s need to play, to engage </a:t>
            </a:r>
            <a:r>
              <a:rPr lang="en-GB" baseline="0" dirty="0" smtClean="0"/>
              <a:t>with</a:t>
            </a:r>
          </a:p>
          <a:p>
            <a:pPr marL="1085850" lvl="1" indent="-342900"/>
            <a:r>
              <a:rPr lang="en-GB" baseline="0" dirty="0" smtClean="0"/>
              <a:t>meaningful provocations </a:t>
            </a:r>
            <a:r>
              <a:rPr lang="en-GB" baseline="0" dirty="0"/>
              <a:t>that </a:t>
            </a:r>
            <a:r>
              <a:rPr lang="en-GB" baseline="0" dirty="0" smtClean="0"/>
              <a:t>may help </a:t>
            </a:r>
            <a:r>
              <a:rPr lang="en-GB" baseline="0" dirty="0"/>
              <a:t>them </a:t>
            </a:r>
            <a:r>
              <a:rPr lang="en-GB" baseline="0" dirty="0" smtClean="0"/>
              <a:t>adjust, </a:t>
            </a:r>
            <a:r>
              <a:rPr lang="en-GB" baseline="0" dirty="0"/>
              <a:t>to </a:t>
            </a:r>
            <a:r>
              <a:rPr lang="en-GB" baseline="0" dirty="0" smtClean="0"/>
              <a:t>allay their fears, </a:t>
            </a:r>
            <a:r>
              <a:rPr lang="en-GB" baseline="0" dirty="0"/>
              <a:t>and </a:t>
            </a:r>
            <a:r>
              <a:rPr lang="en-GB" baseline="0" dirty="0" smtClean="0"/>
              <a:t>address the anxieties </a:t>
            </a:r>
            <a:r>
              <a:rPr lang="en-GB" baseline="0" dirty="0"/>
              <a:t>they may hold </a:t>
            </a:r>
            <a:r>
              <a:rPr lang="en-GB" baseline="0" dirty="0" smtClean="0"/>
              <a:t>about</a:t>
            </a:r>
          </a:p>
          <a:p>
            <a:pPr marL="1085850" lvl="1" indent="-342900"/>
            <a:r>
              <a:rPr lang="en-GB" baseline="0" dirty="0" smtClean="0"/>
              <a:t>being separated from parents </a:t>
            </a:r>
            <a:r>
              <a:rPr lang="en-GB" baseline="0" dirty="0"/>
              <a:t>and their </a:t>
            </a:r>
            <a:r>
              <a:rPr lang="en-GB" baseline="0" dirty="0" smtClean="0"/>
              <a:t>siblings.  </a:t>
            </a:r>
            <a:endParaRPr lang="en-GB" baseline="0" dirty="0"/>
          </a:p>
          <a:p>
            <a:pPr marL="1085850" lvl="1" indent="-342900"/>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085850" lvl="1" indent="-342900"/>
            <a:r>
              <a:rPr lang="en-GB" b="1" baseline="0" dirty="0" smtClean="0"/>
              <a:t>Things to think about…</a:t>
            </a:r>
          </a:p>
          <a:p>
            <a:pPr marL="1085850" lvl="1" indent="-342900"/>
            <a:endParaRPr lang="en-GB" baseline="0" dirty="0" smtClean="0"/>
          </a:p>
          <a:p>
            <a:pPr marL="1085850" lvl="1" indent="-342900"/>
            <a:r>
              <a:rPr lang="en-GB" baseline="0" dirty="0" smtClean="0"/>
              <a:t>We </a:t>
            </a:r>
            <a:r>
              <a:rPr lang="en-GB" baseline="0" dirty="0"/>
              <a:t>can ease children into settings and classrooms by carefully considering the spaces available. How </a:t>
            </a:r>
            <a:r>
              <a:rPr lang="en-GB" baseline="0" dirty="0" smtClean="0"/>
              <a:t>do these spaces</a:t>
            </a:r>
          </a:p>
          <a:p>
            <a:pPr marL="1085850" lvl="1" indent="-342900"/>
            <a:r>
              <a:rPr lang="en-GB" baseline="0" dirty="0" smtClean="0"/>
              <a:t>invite children </a:t>
            </a:r>
            <a:r>
              <a:rPr lang="en-GB" baseline="0" dirty="0"/>
              <a:t>in?  How can they reflect a nurturing and homelike environment to help children make the transition </a:t>
            </a:r>
            <a:r>
              <a:rPr lang="en-GB" baseline="0" dirty="0" smtClean="0"/>
              <a:t>from</a:t>
            </a:r>
          </a:p>
          <a:p>
            <a:pPr marL="1085850" lvl="1" indent="-342900"/>
            <a:r>
              <a:rPr lang="en-GB" baseline="0" dirty="0" smtClean="0"/>
              <a:t>their home</a:t>
            </a:r>
            <a:r>
              <a:rPr lang="en-GB" baseline="0" dirty="0"/>
              <a:t>? </a:t>
            </a:r>
          </a:p>
          <a:p>
            <a:pPr marL="1085850" lvl="1" indent="-342900"/>
            <a:endParaRPr lang="en-GB" baseline="0" dirty="0"/>
          </a:p>
          <a:p>
            <a:pPr marL="1085850" lvl="1" indent="-342900"/>
            <a:r>
              <a:rPr lang="en-GB" baseline="0" dirty="0"/>
              <a:t>What interesting play experiences can be safely offered?  </a:t>
            </a:r>
          </a:p>
          <a:p>
            <a:pPr marL="1085850" lvl="1" indent="-342900"/>
            <a:endParaRPr lang="en-GB" baseline="0" dirty="0"/>
          </a:p>
          <a:p>
            <a:pPr marL="1085850" lvl="1" indent="-342900"/>
            <a:r>
              <a:rPr lang="en-GB" baseline="0" dirty="0" smtClean="0"/>
              <a:t>You </a:t>
            </a:r>
            <a:r>
              <a:rPr lang="en-GB" baseline="0" dirty="0"/>
              <a:t>may think about having displays of family photographs and other transitional objects </a:t>
            </a:r>
            <a:r>
              <a:rPr lang="en-GB" baseline="0" dirty="0" smtClean="0"/>
              <a:t>(a favourite toy or significant</a:t>
            </a:r>
          </a:p>
          <a:p>
            <a:pPr marL="1085850" lvl="1" indent="-342900"/>
            <a:r>
              <a:rPr lang="en-GB" baseline="0" dirty="0" smtClean="0"/>
              <a:t>object from home) that </a:t>
            </a:r>
            <a:r>
              <a:rPr lang="en-GB" baseline="0" dirty="0"/>
              <a:t>don’t compromise infection control measures or social distancing.</a:t>
            </a:r>
          </a:p>
          <a:p>
            <a:pPr marL="1085850" lvl="1" indent="-342900"/>
            <a:endParaRPr lang="en-GB" baseline="0" dirty="0"/>
          </a:p>
          <a:p>
            <a:pPr marL="1085850" lvl="1" indent="-342900"/>
            <a:r>
              <a:rPr lang="en-GB" baseline="0" dirty="0"/>
              <a:t>Additional advice can be found in </a:t>
            </a:r>
            <a:r>
              <a:rPr lang="en-GB" baseline="0" dirty="0" err="1"/>
              <a:t>RTA</a:t>
            </a:r>
            <a:r>
              <a:rPr lang="en-GB" baseline="0" dirty="0"/>
              <a:t> section 4 Child’s work: the importance of play and the </a:t>
            </a:r>
            <a:r>
              <a:rPr lang="en-GB" baseline="0" dirty="0" err="1"/>
              <a:t>UNCRC</a:t>
            </a:r>
            <a:r>
              <a:rPr lang="en-GB" baseline="0" dirty="0"/>
              <a:t> article 31 The </a:t>
            </a:r>
            <a:r>
              <a:rPr lang="en-GB" baseline="0" dirty="0" smtClean="0"/>
              <a:t>right</a:t>
            </a:r>
          </a:p>
          <a:p>
            <a:pPr marL="1085850" lvl="1" indent="-342900"/>
            <a:r>
              <a:rPr lang="en-GB" baseline="0" dirty="0" smtClean="0"/>
              <a:t>to </a:t>
            </a:r>
            <a:r>
              <a:rPr lang="en-GB" baseline="0" dirty="0"/>
              <a:t>play.</a:t>
            </a:r>
          </a:p>
          <a:p>
            <a:pPr marL="1085850" lvl="1" indent="-342900"/>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64074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Child-centred: Transitions matter -to me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 good is our</a:t>
            </a:r>
            <a:r>
              <a:rPr lang="en-GB" sz="1200" b="1" kern="1200" baseline="0" dirty="0">
                <a:solidFill>
                  <a:schemeClr val="tx1"/>
                </a:solidFill>
                <a:effectLst/>
                <a:latin typeface="+mn-lt"/>
                <a:ea typeface="+mn-ea"/>
                <a:cs typeface="+mn-cs"/>
              </a:rPr>
              <a:t> early learning and childcare? QI 2.6 Transitions </a:t>
            </a:r>
            <a:r>
              <a:rPr lang="en-GB" sz="1200" b="1" kern="1200" baseline="0" dirty="0" err="1">
                <a:solidFill>
                  <a:schemeClr val="tx1"/>
                </a:solidFill>
                <a:effectLst/>
                <a:latin typeface="+mn-lt"/>
                <a:ea typeface="+mn-ea"/>
                <a:cs typeface="+mn-cs"/>
              </a:rPr>
              <a:t>p35</a:t>
            </a:r>
            <a:endParaRPr lang="en-GB" sz="1200" b="1"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Theme: Quality of support for children and their families</a:t>
            </a:r>
          </a:p>
          <a:p>
            <a:endParaRPr lang="en-GB" sz="1200" kern="1200" baseline="0" dirty="0">
              <a:solidFill>
                <a:schemeClr val="tx1"/>
              </a:solidFill>
              <a:effectLst/>
              <a:latin typeface="+mn-lt"/>
              <a:ea typeface="+mn-ea"/>
              <a:cs typeface="+mn-cs"/>
            </a:endParaRPr>
          </a:p>
          <a:p>
            <a:r>
              <a:rPr lang="en-GB" sz="1200" i="1" kern="1200" baseline="0" dirty="0">
                <a:solidFill>
                  <a:schemeClr val="tx1"/>
                </a:solidFill>
                <a:effectLst/>
                <a:latin typeface="+mn-lt"/>
                <a:ea typeface="+mn-ea"/>
                <a:cs typeface="+mn-cs"/>
              </a:rPr>
              <a:t>We understand the importance of building relationships and developing secure attachments.</a:t>
            </a:r>
          </a:p>
          <a:p>
            <a:endParaRPr lang="en-GB" sz="1200" i="1" kern="1200" baseline="0" dirty="0">
              <a:solidFill>
                <a:schemeClr val="tx1"/>
              </a:solidFill>
              <a:effectLst/>
              <a:latin typeface="+mn-lt"/>
              <a:ea typeface="+mn-ea"/>
              <a:cs typeface="+mn-cs"/>
            </a:endParaRPr>
          </a:p>
          <a:p>
            <a:r>
              <a:rPr lang="en-GB" sz="1200" i="1" kern="1200" baseline="0" dirty="0">
                <a:solidFill>
                  <a:schemeClr val="tx1"/>
                </a:solidFill>
                <a:effectLst/>
                <a:latin typeface="+mn-lt"/>
                <a:ea typeface="+mn-ea"/>
                <a:cs typeface="+mn-cs"/>
              </a:rPr>
              <a:t>We acknowledge the impact of life events and provide effective support to help with these times making adjustments as necessary to ensure equity for each child when attending the setting/school and when moving to another setting/school</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HGIOS 4 QI 2.6 Transitions, </a:t>
            </a:r>
            <a:r>
              <a:rPr lang="en-GB" sz="1200" b="1" kern="1200" dirty="0" err="1" smtClean="0">
                <a:solidFill>
                  <a:schemeClr val="tx1"/>
                </a:solidFill>
                <a:effectLst/>
                <a:latin typeface="+mn-lt"/>
                <a:ea typeface="+mn-ea"/>
                <a:cs typeface="+mn-cs"/>
              </a:rPr>
              <a:t>p42</a:t>
            </a:r>
            <a:r>
              <a:rPr lang="en-GB" sz="1200" b="1"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Theme Arrangements to support learners and their families</a:t>
            </a:r>
          </a:p>
          <a:p>
            <a:endParaRPr lang="en-GB" sz="1200" b="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We understand there is a need to focus on supporting children as they move from </a:t>
            </a:r>
            <a:r>
              <a:rPr lang="en-GB" sz="1200" i="1" kern="1200" dirty="0" err="1" smtClean="0">
                <a:solidFill>
                  <a:schemeClr val="tx1"/>
                </a:solidFill>
                <a:effectLst/>
                <a:latin typeface="+mn-lt"/>
                <a:ea typeface="+mn-ea"/>
                <a:cs typeface="+mn-cs"/>
              </a:rPr>
              <a:t>ELC</a:t>
            </a:r>
            <a:r>
              <a:rPr lang="en-GB" sz="1200" i="1" kern="1200" dirty="0" smtClean="0">
                <a:solidFill>
                  <a:schemeClr val="tx1"/>
                </a:solidFill>
                <a:effectLst/>
                <a:latin typeface="+mn-lt"/>
                <a:ea typeface="+mn-ea"/>
                <a:cs typeface="+mn-cs"/>
              </a:rPr>
              <a:t> to school and that continuity is crucial to maximising children’s successes.</a:t>
            </a:r>
            <a:endParaRPr lang="en-GB" sz="1200" kern="1200" dirty="0" smtClean="0">
              <a:solidFill>
                <a:schemeClr val="tx1"/>
              </a:solidFill>
              <a:effectLst/>
              <a:latin typeface="+mn-lt"/>
              <a:ea typeface="+mn-ea"/>
              <a:cs typeface="+mn-cs"/>
            </a:endParaRPr>
          </a:p>
          <a:p>
            <a:endParaRPr lang="en-GB"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endParaRPr lang="en-GB"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Communication: making digital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We </a:t>
            </a:r>
            <a:r>
              <a:rPr lang="en-GB" dirty="0">
                <a:solidFill>
                  <a:schemeClr val="tx1"/>
                </a:solidFill>
              </a:rPr>
              <a:t>live in a digital world and the use of technologies to keep in touch during lockdown has expanded significantly and creatively. Children have been keeping in touch with family and friends using various IT related platforms and hardware. Some practitioners and teachers are creating virtual tours of their settings/school as part of their transitions arrangements</a:t>
            </a:r>
            <a:r>
              <a:rPr lang="en-GB"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Virtual tours are being created in an effort to familiarise children starting nursery and school with settings and classrooms. Children and families can benefit from entering settings remotely. Children are offered a glimpse of the spaces they left behind and settings or classrooms they do not yet know with any deep understanding of what it feels like to be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Consider</a:t>
            </a:r>
            <a:r>
              <a:rPr lang="en-GB" baseline="0" dirty="0" smtClean="0">
                <a:solidFill>
                  <a:schemeClr val="tx1"/>
                </a:solidFill>
              </a:rPr>
              <a:t> how accurately the visual images represent the environment, would the child interpret the space differently? Might you offer a virtual tour that is for the child and not the adult and vice versa?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Reflect on the messages you convey. </a:t>
            </a:r>
            <a:endParaRPr lang="en-GB"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good is our</a:t>
            </a:r>
            <a:r>
              <a:rPr lang="en-GB" sz="1200" b="1" kern="1200" baseline="0" dirty="0">
                <a:solidFill>
                  <a:schemeClr val="tx1"/>
                </a:solidFill>
                <a:effectLst/>
                <a:latin typeface="+mn-lt"/>
                <a:ea typeface="+mn-ea"/>
                <a:cs typeface="+mn-cs"/>
              </a:rPr>
              <a:t> early learning and childcare? QI 2.6 Transitions </a:t>
            </a:r>
            <a:r>
              <a:rPr lang="en-GB" sz="1200" b="1" kern="1200" baseline="0" dirty="0" err="1">
                <a:solidFill>
                  <a:schemeClr val="tx1"/>
                </a:solidFill>
                <a:effectLst/>
                <a:latin typeface="+mn-lt"/>
                <a:ea typeface="+mn-ea"/>
                <a:cs typeface="+mn-cs"/>
              </a:rPr>
              <a:t>p35</a:t>
            </a:r>
            <a:endParaRPr lang="en-GB" sz="1200" b="1" kern="1200" baseline="0" dirty="0">
              <a:solidFill>
                <a:schemeClr val="tx1"/>
              </a:solidFill>
              <a:effectLst/>
              <a:latin typeface="+mn-lt"/>
              <a:ea typeface="+mn-ea"/>
              <a:cs typeface="+mn-cs"/>
            </a:endParaRPr>
          </a:p>
          <a:p>
            <a:endParaRPr lang="en-GB" sz="1200" b="1" i="0" kern="1200" baseline="0" dirty="0">
              <a:solidFill>
                <a:schemeClr val="tx1"/>
              </a:solidFill>
              <a:effectLst/>
              <a:latin typeface="+mn-lt"/>
              <a:ea typeface="+mn-ea"/>
              <a:cs typeface="+mn-cs"/>
            </a:endParaRPr>
          </a:p>
          <a:p>
            <a:r>
              <a:rPr lang="en-GB" sz="1200" b="1" i="0" kern="1200" baseline="0" dirty="0">
                <a:solidFill>
                  <a:schemeClr val="tx1"/>
                </a:solidFill>
                <a:effectLst/>
                <a:latin typeface="+mn-lt"/>
                <a:ea typeface="+mn-ea"/>
                <a:cs typeface="+mn-cs"/>
              </a:rPr>
              <a:t>Theme: Collaborative planning and delivery</a:t>
            </a:r>
            <a:endParaRPr lang="en-GB" sz="1200" b="1"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Our arrangements</a:t>
            </a:r>
            <a:r>
              <a:rPr lang="en-GB" sz="1200" i="1" kern="1200" baseline="0" dirty="0">
                <a:solidFill>
                  <a:schemeClr val="tx1"/>
                </a:solidFill>
                <a:effectLst/>
                <a:latin typeface="+mn-lt"/>
                <a:ea typeface="+mn-ea"/>
                <a:cs typeface="+mn-cs"/>
              </a:rPr>
              <a:t> for passing over information ensure continuity of learning and we have agreed shared approaches for record keeping </a:t>
            </a:r>
            <a:r>
              <a:rPr lang="en-GB" sz="1200" kern="1200" baseline="0" dirty="0">
                <a:solidFill>
                  <a:schemeClr val="tx1"/>
                </a:solidFill>
                <a:effectLst/>
                <a:latin typeface="+mn-lt"/>
                <a:ea typeface="+mn-ea"/>
                <a:cs typeface="+mn-cs"/>
              </a:rPr>
              <a:t>[information sharing]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r>
              <a:rPr lang="en-GB" sz="1200" b="1" kern="1200" dirty="0" smtClean="0">
                <a:solidFill>
                  <a:schemeClr val="tx1"/>
                </a:solidFill>
                <a:effectLst/>
                <a:latin typeface="+mn-lt"/>
                <a:ea typeface="+mn-ea"/>
                <a:cs typeface="+mn-cs"/>
              </a:rPr>
              <a:t>HGIOS 4 QI 2.6 Transitions, </a:t>
            </a:r>
            <a:r>
              <a:rPr lang="en-GB" sz="1200" b="1" kern="1200" dirty="0" err="1" smtClean="0">
                <a:solidFill>
                  <a:schemeClr val="tx1"/>
                </a:solidFill>
                <a:effectLst/>
                <a:latin typeface="+mn-lt"/>
                <a:ea typeface="+mn-ea"/>
                <a:cs typeface="+mn-cs"/>
              </a:rPr>
              <a:t>p42</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Theme Collaborative planning and delivery</a:t>
            </a:r>
          </a:p>
          <a:p>
            <a:endParaRPr lang="en-GB" sz="1200" b="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We understand that continuity is crucial to maximising children’s successes and that sharing of information concerning learner’s progress and needs is important.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89469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2" y="6307284"/>
            <a:ext cx="6221624" cy="276999"/>
          </a:xfrm>
          <a:prstGeom prst="rect">
            <a:avLst/>
          </a:prstGeom>
          <a:noFill/>
        </p:spPr>
        <p:txBody>
          <a:bodyPr wrap="square" rtlCol="0">
            <a:spAutoFit/>
          </a:bodyPr>
          <a:lstStyle/>
          <a:p>
            <a:r>
              <a:rPr lang="en-GB" sz="1200" dirty="0">
                <a:solidFill>
                  <a:schemeClr val="bg1">
                    <a:lumMod val="50000"/>
                  </a:schemeClr>
                </a:solidFill>
                <a:latin typeface="+mn-lt"/>
              </a:rPr>
              <a:t>COVID-19 - Supporting  young children at points of transition </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0708" y="203273"/>
            <a:ext cx="9144003" cy="4574383"/>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21110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gov.scot/improvement/learning-resources/engaging-parents-and-families-a-toolkit-for-practitioner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earlyexcellence.com/latest-news/press-articles/transient-art-and-loose-parts-play/" TargetMode="External"/><Relationship Id="rId3" Type="http://schemas.openxmlformats.org/officeDocument/2006/relationships/hyperlink" Target="https://famly.co/blog/covid-19/denmark-reopening-child-care-corona/" TargetMode="External"/><Relationship Id="rId7" Type="http://schemas.openxmlformats.org/officeDocument/2006/relationships/hyperlink" Target="https://t.co/vhzLzHDqN4"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earlyexcellence.com/latest-news/press-articles/what-comes-next-key-issues-for-the-eyfs-and-key-stage-one-after-lockdown/" TargetMode="External"/><Relationship Id="rId5" Type="http://schemas.openxmlformats.org/officeDocument/2006/relationships/hyperlink" Target="https://evidenceforlearning.us20.list-manage.com/track/click?u=3a802c80375ad4f1f26370e4e&amp;id=58caae57d3&amp;e=84948f6ffc" TargetMode="External"/><Relationship Id="rId4" Type="http://schemas.openxmlformats.org/officeDocument/2006/relationships/hyperlink" Target="https://www.epinsight.com/post/supporting-post-lockdown-education-using-the-6-principles-of-nurtu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schudio.tv/courses/preparing-autistic-send-children-for-going-back-to-school" TargetMode="External"/><Relationship Id="rId3" Type="http://schemas.openxmlformats.org/officeDocument/2006/relationships/hyperlink" Target="https://earlyexcellence.com/latest-news/press-articles/transient-art-and-loose-parts-play/" TargetMode="External"/><Relationship Id="rId7" Type="http://schemas.openxmlformats.org/officeDocument/2006/relationships/hyperlink" Target="http://www.oecd-forum.org/users/396106-tracey-burns/posts/responding-to-coronavirus-back-to-schoo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t.co/78047hp787" TargetMode="External"/><Relationship Id="rId5" Type="http://schemas.openxmlformats.org/officeDocument/2006/relationships/hyperlink" Target="https://www.theguardian.com/education/2020/may/07/prioritise-play-when-schools-reopen-say-mental-health-experts-coronavirus-lockdown" TargetMode="External"/><Relationship Id="rId10" Type="http://schemas.openxmlformats.org/officeDocument/2006/relationships/hyperlink" Target="https://www.theguardian.com/uk-news/2020/may/10/scotland-eyes-outdoor-learning-as-model-for-reopening-of-schools" TargetMode="External"/><Relationship Id="rId4" Type="http://schemas.openxmlformats.org/officeDocument/2006/relationships/hyperlink" Target="https://earlyexcellence.com/latest-news/press-articles/change-isnt-always-for-the-better/" TargetMode="External"/><Relationship Id="rId9" Type="http://schemas.openxmlformats.org/officeDocument/2006/relationships/hyperlink" Target="https://www.early-education.org.uk/news/guest-blog-time-key-stage-1-developmentally-appropriate-julie-fish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CaFTeam/status/126196726554261094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0"/>
            <a:ext cx="9965305" cy="954107"/>
          </a:xfrm>
          <a:prstGeom prst="rect">
            <a:avLst/>
          </a:prstGeom>
        </p:spPr>
        <p:txBody>
          <a:bodyPr wrap="square">
            <a:spAutoFit/>
          </a:bodyPr>
          <a:lstStyle/>
          <a:p>
            <a:r>
              <a:rPr lang="en-GB" sz="2800" b="1" dirty="0"/>
              <a:t>Coronavirus (COVID-19) </a:t>
            </a:r>
          </a:p>
          <a:p>
            <a:r>
              <a:rPr lang="en-GB" sz="2800" b="1" dirty="0"/>
              <a:t>Supporting young children at points of transition</a:t>
            </a:r>
            <a:endParaRPr lang="en-US" sz="2800" dirty="0"/>
          </a:p>
        </p:txBody>
      </p:sp>
      <p:sp>
        <p:nvSpPr>
          <p:cNvPr id="8" name="Rectangle 7"/>
          <p:cNvSpPr/>
          <p:nvPr/>
        </p:nvSpPr>
        <p:spPr>
          <a:xfrm>
            <a:off x="658157" y="3361541"/>
            <a:ext cx="10641632" cy="400110"/>
          </a:xfrm>
          <a:prstGeom prst="rect">
            <a:avLst/>
          </a:prstGeom>
        </p:spPr>
        <p:txBody>
          <a:bodyPr wrap="square">
            <a:spAutoFit/>
          </a:bodyPr>
          <a:lstStyle/>
          <a:p>
            <a:r>
              <a:rPr lang="en-GB" sz="2000" b="1" dirty="0">
                <a:solidFill>
                  <a:srgbClr val="B3D236"/>
                </a:solidFill>
              </a:rPr>
              <a:t>Advice for early learning and childcare (ELC) and early primary colleagues</a:t>
            </a:r>
            <a:endParaRPr lang="en-US" sz="2000" b="1" dirty="0">
              <a:solidFill>
                <a:srgbClr val="B3D236"/>
              </a:solidFill>
            </a:endParaRPr>
          </a:p>
        </p:txBody>
      </p:sp>
      <p:pic>
        <p:nvPicPr>
          <p:cNvPr id="12" name="Picture 11" descr="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9" name="Picture 8" descr="A picture containing food, ball&#10;&#10;Description automatically generated">
            <a:extLst>
              <a:ext uri="{FF2B5EF4-FFF2-40B4-BE49-F238E27FC236}">
                <a16:creationId xmlns:a16="http://schemas.microsoft.com/office/drawing/2014/main" id="{551EBEFD-EC1B-F841-B4AE-51F8E5A3F00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73493" y="409841"/>
            <a:ext cx="2526296" cy="2402830"/>
          </a:xfrm>
          <a:prstGeom prst="rect">
            <a:avLst/>
          </a:prstGeom>
        </p:spPr>
      </p:pic>
    </p:spTree>
    <p:extLst>
      <p:ext uri="{BB962C8B-B14F-4D97-AF65-F5344CB8AC3E}">
        <p14:creationId xmlns:p14="http://schemas.microsoft.com/office/powerpoint/2010/main" val="17174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8" y="175099"/>
            <a:ext cx="11328625" cy="875489"/>
          </a:xfrm>
        </p:spPr>
        <p:txBody>
          <a:bodyPr/>
          <a:lstStyle/>
          <a:p>
            <a:r>
              <a:rPr lang="en-GB" sz="3600" dirty="0"/>
              <a:t>Communication</a:t>
            </a:r>
            <a:r>
              <a:rPr lang="en-GB" dirty="0"/>
              <a:t>: connecting and reconnecting</a:t>
            </a:r>
          </a:p>
        </p:txBody>
      </p:sp>
      <p:sp>
        <p:nvSpPr>
          <p:cNvPr id="3" name="Content Placeholder 2"/>
          <p:cNvSpPr>
            <a:spLocks noGrp="1"/>
          </p:cNvSpPr>
          <p:nvPr>
            <p:ph idx="1"/>
          </p:nvPr>
        </p:nvSpPr>
        <p:spPr>
          <a:xfrm>
            <a:off x="311285" y="1050588"/>
            <a:ext cx="7425946" cy="5525310"/>
          </a:xfrm>
        </p:spPr>
        <p:txBody>
          <a:bodyPr/>
          <a:lstStyle/>
          <a:p>
            <a:r>
              <a:rPr lang="en-GB" sz="1800" dirty="0">
                <a:solidFill>
                  <a:schemeClr val="tx1"/>
                </a:solidFill>
              </a:rPr>
              <a:t>Communicating visually through digital technology offers children and families an immediate connection. </a:t>
            </a:r>
          </a:p>
          <a:p>
            <a:endParaRPr lang="en-GB" sz="1800" dirty="0">
              <a:solidFill>
                <a:schemeClr val="tx1"/>
              </a:solidFill>
            </a:endParaRPr>
          </a:p>
          <a:p>
            <a:r>
              <a:rPr lang="en-GB" sz="1800" dirty="0">
                <a:solidFill>
                  <a:schemeClr val="tx1"/>
                </a:solidFill>
              </a:rPr>
              <a:t>Staying connected and making connections at times of transition can promote children’s confidence and self esteem. Children will be curious to ask questions of what they see, to find out if they will have the same key worker, teacher, friends…we need to listen to their voices. How do we create a </a:t>
            </a:r>
            <a:r>
              <a:rPr lang="en-GB" sz="1800" i="1" dirty="0">
                <a:solidFill>
                  <a:schemeClr val="tx1"/>
                </a:solidFill>
              </a:rPr>
              <a:t>pedagogy of dialogue </a:t>
            </a:r>
            <a:r>
              <a:rPr lang="en-GB" sz="1800" dirty="0">
                <a:solidFill>
                  <a:schemeClr val="tx1"/>
                </a:solidFill>
              </a:rPr>
              <a:t>(</a:t>
            </a:r>
            <a:r>
              <a:rPr lang="en-GB" sz="1800" dirty="0" err="1">
                <a:solidFill>
                  <a:schemeClr val="tx1"/>
                </a:solidFill>
              </a:rPr>
              <a:t>Malaguzzi</a:t>
            </a:r>
            <a:r>
              <a:rPr lang="en-GB" sz="1800" dirty="0">
                <a:solidFill>
                  <a:schemeClr val="tx1"/>
                </a:solidFill>
              </a:rPr>
              <a:t>) that includes the voice of the child?</a:t>
            </a:r>
          </a:p>
          <a:p>
            <a:endParaRPr lang="en-GB" sz="1800" dirty="0">
              <a:solidFill>
                <a:schemeClr val="tx1"/>
              </a:solidFill>
            </a:endParaRPr>
          </a:p>
          <a:p>
            <a:r>
              <a:rPr lang="en-GB" sz="1800" b="1" dirty="0">
                <a:solidFill>
                  <a:schemeClr val="tx1"/>
                </a:solidFill>
              </a:rPr>
              <a:t>Things to think about</a:t>
            </a:r>
          </a:p>
          <a:p>
            <a:endParaRPr lang="en-GB" sz="1800" dirty="0">
              <a:solidFill>
                <a:schemeClr val="tx1"/>
              </a:solidFill>
            </a:endParaRPr>
          </a:p>
          <a:p>
            <a:r>
              <a:rPr lang="en-GB" sz="1800" dirty="0">
                <a:solidFill>
                  <a:schemeClr val="tx1"/>
                </a:solidFill>
              </a:rPr>
              <a:t>Not all of our families will have Wi-Fi and the necessary hardware to keep up in touch with practitioners and teachers.  </a:t>
            </a:r>
          </a:p>
          <a:p>
            <a:endParaRPr lang="en-GB" sz="1800" dirty="0">
              <a:solidFill>
                <a:schemeClr val="tx1"/>
              </a:solidFill>
            </a:endParaRPr>
          </a:p>
          <a:p>
            <a:r>
              <a:rPr lang="en-GB" sz="1800" dirty="0">
                <a:solidFill>
                  <a:schemeClr val="tx1"/>
                </a:solidFill>
              </a:rPr>
              <a:t>How can social stories be used to connect and reconnect previously established communication networks?</a:t>
            </a:r>
          </a:p>
          <a:p>
            <a:endParaRPr lang="en-GB" dirty="0"/>
          </a:p>
        </p:txBody>
      </p:sp>
      <p:pic>
        <p:nvPicPr>
          <p:cNvPr id="5" name="Picture 4" descr="A picture containing person, indoor, sitting, man&#10;&#10;Description automatically generated">
            <a:extLst>
              <a:ext uri="{FF2B5EF4-FFF2-40B4-BE49-F238E27FC236}">
                <a16:creationId xmlns:a16="http://schemas.microsoft.com/office/drawing/2014/main" id="{3BE97BEC-5E0C-344D-B44E-55A3D1C91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0430" y="1050588"/>
            <a:ext cx="3633293" cy="5038554"/>
          </a:xfrm>
          <a:prstGeom prst="rect">
            <a:avLst/>
          </a:prstGeom>
        </p:spPr>
      </p:pic>
    </p:spTree>
    <p:extLst>
      <p:ext uri="{BB962C8B-B14F-4D97-AF65-F5344CB8AC3E}">
        <p14:creationId xmlns:p14="http://schemas.microsoft.com/office/powerpoint/2010/main" val="64941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6" y="194553"/>
            <a:ext cx="11192437" cy="661482"/>
          </a:xfrm>
        </p:spPr>
        <p:txBody>
          <a:bodyPr/>
          <a:lstStyle/>
          <a:p>
            <a:r>
              <a:rPr lang="en-GB" sz="3600" dirty="0"/>
              <a:t>Collaboration</a:t>
            </a:r>
            <a:r>
              <a:rPr lang="en-GB" dirty="0"/>
              <a:t>: spaces that support transitions</a:t>
            </a:r>
          </a:p>
        </p:txBody>
      </p:sp>
      <p:sp>
        <p:nvSpPr>
          <p:cNvPr id="3" name="Content Placeholder 2"/>
          <p:cNvSpPr>
            <a:spLocks noGrp="1"/>
          </p:cNvSpPr>
          <p:nvPr>
            <p:ph idx="1"/>
          </p:nvPr>
        </p:nvSpPr>
        <p:spPr>
          <a:xfrm>
            <a:off x="4402016" y="856035"/>
            <a:ext cx="7654545" cy="5544765"/>
          </a:xfrm>
        </p:spPr>
        <p:txBody>
          <a:bodyPr/>
          <a:lstStyle/>
          <a:p>
            <a:r>
              <a:rPr lang="en-GB" sz="1600" b="1" dirty="0">
                <a:solidFill>
                  <a:schemeClr val="tx1"/>
                </a:solidFill>
              </a:rPr>
              <a:t>In these challenging times we will need to think creatively in our teams and across sectors. </a:t>
            </a:r>
          </a:p>
          <a:p>
            <a:endParaRPr lang="en-GB" sz="1600" b="1" dirty="0">
              <a:solidFill>
                <a:schemeClr val="tx1"/>
              </a:solidFill>
            </a:endParaRPr>
          </a:p>
          <a:p>
            <a:r>
              <a:rPr lang="en-GB" sz="1600" dirty="0">
                <a:solidFill>
                  <a:schemeClr val="tx1"/>
                </a:solidFill>
              </a:rPr>
              <a:t>We need to explore possibilities for the design and layout of environments </a:t>
            </a:r>
            <a:r>
              <a:rPr lang="en-GB" sz="1600" dirty="0" smtClean="0">
                <a:solidFill>
                  <a:schemeClr val="tx1"/>
                </a:solidFill>
              </a:rPr>
              <a:t>in ways we </a:t>
            </a:r>
            <a:r>
              <a:rPr lang="en-GB" sz="1600" dirty="0">
                <a:solidFill>
                  <a:schemeClr val="tx1"/>
                </a:solidFill>
              </a:rPr>
              <a:t>never could have imagined.</a:t>
            </a:r>
          </a:p>
          <a:p>
            <a:endParaRPr lang="en-GB" sz="1600" dirty="0">
              <a:solidFill>
                <a:schemeClr val="tx1"/>
              </a:solidFill>
            </a:endParaRPr>
          </a:p>
          <a:p>
            <a:r>
              <a:rPr lang="en-GB" sz="1600" dirty="0">
                <a:solidFill>
                  <a:schemeClr val="tx1"/>
                </a:solidFill>
              </a:rPr>
              <a:t>Finding safe solutions together to physical distancing will challenge even the most creative thinkers and problem solvers.</a:t>
            </a:r>
          </a:p>
          <a:p>
            <a:endParaRPr lang="en-GB" sz="1600" dirty="0">
              <a:solidFill>
                <a:schemeClr val="tx1"/>
              </a:solidFill>
            </a:endParaRPr>
          </a:p>
          <a:p>
            <a:r>
              <a:rPr lang="en-GB" sz="1600" b="1" dirty="0">
                <a:solidFill>
                  <a:schemeClr val="tx1"/>
                </a:solidFill>
              </a:rPr>
              <a:t>Things to think about</a:t>
            </a:r>
          </a:p>
          <a:p>
            <a:endParaRPr lang="en-GB" sz="1600" dirty="0">
              <a:solidFill>
                <a:schemeClr val="tx1"/>
              </a:solidFill>
            </a:endParaRPr>
          </a:p>
          <a:p>
            <a:r>
              <a:rPr lang="en-GB" sz="1600" dirty="0">
                <a:solidFill>
                  <a:schemeClr val="tx1"/>
                </a:solidFill>
              </a:rPr>
              <a:t>Outdoors spaces can offer some solutions, or at least things to consider. </a:t>
            </a:r>
          </a:p>
          <a:p>
            <a:endParaRPr lang="en-GB" sz="1600" b="1" dirty="0">
              <a:solidFill>
                <a:schemeClr val="tx1"/>
              </a:solidFill>
            </a:endParaRPr>
          </a:p>
          <a:p>
            <a:r>
              <a:rPr lang="en-GB" sz="1600" dirty="0">
                <a:solidFill>
                  <a:schemeClr val="tx1"/>
                </a:solidFill>
              </a:rPr>
              <a:t>Can you create designated spaces for smaller groups of children?</a:t>
            </a:r>
          </a:p>
          <a:p>
            <a:endParaRPr lang="en-GB" sz="1600" dirty="0">
              <a:solidFill>
                <a:schemeClr val="tx1"/>
              </a:solidFill>
            </a:endParaRPr>
          </a:p>
          <a:p>
            <a:r>
              <a:rPr lang="en-GB" sz="1600" dirty="0" err="1">
                <a:solidFill>
                  <a:schemeClr val="tx1"/>
                </a:solidFill>
              </a:rPr>
              <a:t>RTA</a:t>
            </a:r>
            <a:r>
              <a:rPr lang="en-GB" sz="1600" dirty="0">
                <a:solidFill>
                  <a:schemeClr val="tx1"/>
                </a:solidFill>
              </a:rPr>
              <a:t> section 5.3 offers practical advice on the unique role of outdoor play.</a:t>
            </a:r>
          </a:p>
        </p:txBody>
      </p:sp>
      <p:pic>
        <p:nvPicPr>
          <p:cNvPr id="4" name="Picture 3" descr="A picture containing indoor, table, sitting, small&#10;&#10;Description automatically generated">
            <a:extLst>
              <a:ext uri="{FF2B5EF4-FFF2-40B4-BE49-F238E27FC236}">
                <a16:creationId xmlns:a16="http://schemas.microsoft.com/office/drawing/2014/main" id="{FFACCCA1-D79B-EC45-BE31-98F32937C4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277" y="853587"/>
            <a:ext cx="1963878" cy="2577861"/>
          </a:xfrm>
          <a:prstGeom prst="rect">
            <a:avLst/>
          </a:prstGeom>
        </p:spPr>
      </p:pic>
      <p:pic>
        <p:nvPicPr>
          <p:cNvPr id="6" name="Picture 5" descr="A yard with grass and trees&#10;&#10;Description automatically generated">
            <a:extLst>
              <a:ext uri="{FF2B5EF4-FFF2-40B4-BE49-F238E27FC236}">
                <a16:creationId xmlns:a16="http://schemas.microsoft.com/office/drawing/2014/main" id="{391EEBBB-6251-8F44-AD4C-FD50E98860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6912" y="3200400"/>
            <a:ext cx="1804468" cy="2572327"/>
          </a:xfrm>
          <a:prstGeom prst="rect">
            <a:avLst/>
          </a:prstGeom>
        </p:spPr>
      </p:pic>
      <p:pic>
        <p:nvPicPr>
          <p:cNvPr id="7" name="Picture 6" descr="A picture containing food, ball&#10;&#10;Description automatically generated">
            <a:extLst>
              <a:ext uri="{FF2B5EF4-FFF2-40B4-BE49-F238E27FC236}">
                <a16:creationId xmlns:a16="http://schemas.microsoft.com/office/drawing/2014/main" id="{168BA53C-D4D8-DC40-9C19-B46EA6DDCD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032" y="4090482"/>
            <a:ext cx="1372422" cy="1305349"/>
          </a:xfrm>
          <a:prstGeom prst="rect">
            <a:avLst/>
          </a:prstGeom>
        </p:spPr>
      </p:pic>
    </p:spTree>
    <p:extLst>
      <p:ext uri="{BB962C8B-B14F-4D97-AF65-F5344CB8AC3E}">
        <p14:creationId xmlns:p14="http://schemas.microsoft.com/office/powerpoint/2010/main" val="5063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6751" y="830263"/>
            <a:ext cx="10836972" cy="711200"/>
          </a:xfrm>
        </p:spPr>
        <p:txBody>
          <a:bodyPr wrap="square" anchor="ctr">
            <a:normAutofit/>
          </a:bodyPr>
          <a:lstStyle/>
          <a:p>
            <a:r>
              <a:rPr lang="en-GB" sz="2800"/>
              <a:t>Consistency: </a:t>
            </a:r>
            <a:r>
              <a:rPr lang="en-GB" sz="2800" dirty="0"/>
              <a:t>doing the right thing for every child and family</a:t>
            </a:r>
          </a:p>
        </p:txBody>
      </p:sp>
      <p:pic>
        <p:nvPicPr>
          <p:cNvPr id="7" name="Picture 6" descr="A picture containing sitting, table, fire, red&#10;&#10;Description automatically generated">
            <a:extLst>
              <a:ext uri="{FF2B5EF4-FFF2-40B4-BE49-F238E27FC236}">
                <a16:creationId xmlns:a16="http://schemas.microsoft.com/office/drawing/2014/main" id="{8EFD778D-072E-9449-B815-C4A3E1B4FD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887538"/>
            <a:ext cx="5384800" cy="3702050"/>
          </a:xfrm>
          <a:prstGeom prst="rect">
            <a:avLst/>
          </a:prstGeom>
          <a:noFill/>
        </p:spPr>
      </p:pic>
      <p:sp>
        <p:nvSpPr>
          <p:cNvPr id="5" name="Content Placeholder 4"/>
          <p:cNvSpPr>
            <a:spLocks noGrp="1"/>
          </p:cNvSpPr>
          <p:nvPr>
            <p:ph sz="half" idx="2"/>
          </p:nvPr>
        </p:nvSpPr>
        <p:spPr>
          <a:xfrm>
            <a:off x="6273800" y="1887538"/>
            <a:ext cx="5384800" cy="3702050"/>
          </a:xfrm>
        </p:spPr>
        <p:txBody>
          <a:bodyPr wrap="square" anchor="t">
            <a:normAutofit/>
          </a:bodyPr>
          <a:lstStyle/>
          <a:p>
            <a:pPr>
              <a:lnSpc>
                <a:spcPct val="90000"/>
              </a:lnSpc>
            </a:pPr>
            <a:r>
              <a:rPr lang="en-GB" sz="1500"/>
              <a:t>The guidance contained in Realising the Ambition: Being me conveys a consistent message.</a:t>
            </a:r>
          </a:p>
          <a:p>
            <a:pPr>
              <a:lnSpc>
                <a:spcPct val="90000"/>
              </a:lnSpc>
            </a:pPr>
            <a:endParaRPr lang="en-GB" sz="1500"/>
          </a:p>
          <a:p>
            <a:pPr>
              <a:lnSpc>
                <a:spcPct val="90000"/>
              </a:lnSpc>
            </a:pPr>
            <a:r>
              <a:rPr lang="en-GB" sz="1500" b="1"/>
              <a:t>We will be doing the right thing if we start with the child when planning for transitions in the new context. </a:t>
            </a:r>
          </a:p>
          <a:p>
            <a:pPr>
              <a:lnSpc>
                <a:spcPct val="90000"/>
              </a:lnSpc>
            </a:pPr>
            <a:endParaRPr lang="en-GB" sz="1500"/>
          </a:p>
          <a:p>
            <a:pPr>
              <a:lnSpc>
                <a:spcPct val="90000"/>
              </a:lnSpc>
            </a:pPr>
            <a:r>
              <a:rPr lang="en-GB" sz="1500"/>
              <a:t>‘Consistency does not mean doing the same thing, it means being responsive to individual needs, and preventing any needs, risks or concerns getting any worse.’ (RTA:38)</a:t>
            </a:r>
          </a:p>
          <a:p>
            <a:pPr>
              <a:lnSpc>
                <a:spcPct val="90000"/>
              </a:lnSpc>
            </a:pPr>
            <a:endParaRPr lang="en-GB" sz="1500"/>
          </a:p>
          <a:p>
            <a:pPr>
              <a:lnSpc>
                <a:spcPct val="90000"/>
              </a:lnSpc>
            </a:pPr>
            <a:r>
              <a:rPr lang="en-GB" sz="1500"/>
              <a:t>‘Getting it right for every child (GIRFEC) recognises that children and young people will have different experiences in their lives, but that every child and young person has the right to expect appropriate support from adults to allow them to grow and develop’ (RTA: 37)</a:t>
            </a:r>
          </a:p>
        </p:txBody>
      </p:sp>
    </p:spTree>
    <p:extLst>
      <p:ext uri="{BB962C8B-B14F-4D97-AF65-F5344CB8AC3E}">
        <p14:creationId xmlns:p14="http://schemas.microsoft.com/office/powerpoint/2010/main" val="367622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830263"/>
            <a:ext cx="10836972" cy="711200"/>
          </a:xfrm>
        </p:spPr>
        <p:txBody>
          <a:bodyPr wrap="square" anchor="ctr">
            <a:normAutofit/>
          </a:bodyPr>
          <a:lstStyle/>
          <a:p>
            <a:pPr>
              <a:lnSpc>
                <a:spcPct val="90000"/>
              </a:lnSpc>
            </a:pPr>
            <a:r>
              <a:rPr lang="en-GB" sz="2100"/>
              <a:t>Culture: empowering you to support children and families in transition in a world of uncertainty</a:t>
            </a:r>
          </a:p>
        </p:txBody>
      </p:sp>
      <p:sp>
        <p:nvSpPr>
          <p:cNvPr id="4" name="Content Placeholder 3"/>
          <p:cNvSpPr>
            <a:spLocks noGrp="1"/>
          </p:cNvSpPr>
          <p:nvPr>
            <p:ph sz="half" idx="1"/>
          </p:nvPr>
        </p:nvSpPr>
        <p:spPr>
          <a:xfrm>
            <a:off x="666751" y="1541463"/>
            <a:ext cx="5403849" cy="4332410"/>
          </a:xfrm>
        </p:spPr>
        <p:txBody>
          <a:bodyPr wrap="square" anchor="t">
            <a:normAutofit fontScale="85000" lnSpcReduction="20000"/>
          </a:bodyPr>
          <a:lstStyle/>
          <a:p>
            <a:pPr>
              <a:lnSpc>
                <a:spcPct val="90000"/>
              </a:lnSpc>
            </a:pPr>
            <a:endParaRPr lang="en-GB" sz="2000" b="1" dirty="0"/>
          </a:p>
          <a:p>
            <a:pPr>
              <a:lnSpc>
                <a:spcPct val="90000"/>
              </a:lnSpc>
            </a:pPr>
            <a:r>
              <a:rPr lang="en-GB" sz="2000" b="1" dirty="0"/>
              <a:t>As children and families across Scotland live with the restrictions placed on their daily lives by Covid-19, clarity from you as practitioners and teachers on </a:t>
            </a:r>
            <a:r>
              <a:rPr lang="en-GB" sz="2000" b="1" dirty="0" smtClean="0"/>
              <a:t>what </a:t>
            </a:r>
            <a:r>
              <a:rPr lang="en-GB" sz="2000" b="1" dirty="0"/>
              <a:t>and </a:t>
            </a:r>
            <a:r>
              <a:rPr lang="en-GB" sz="2000" b="1" dirty="0" smtClean="0"/>
              <a:t>how </a:t>
            </a:r>
            <a:r>
              <a:rPr lang="en-GB" sz="2000" b="1" dirty="0"/>
              <a:t>you are </a:t>
            </a:r>
            <a:r>
              <a:rPr lang="en-GB" sz="2000" b="1" dirty="0" smtClean="0"/>
              <a:t>going </a:t>
            </a:r>
            <a:r>
              <a:rPr lang="en-GB" sz="2000" b="1" dirty="0"/>
              <a:t>to support the transition from home learning to ELC settings, and to school will be welcomed. </a:t>
            </a:r>
          </a:p>
          <a:p>
            <a:pPr>
              <a:lnSpc>
                <a:spcPct val="90000"/>
              </a:lnSpc>
            </a:pPr>
            <a:endParaRPr lang="en-GB" sz="2000" dirty="0"/>
          </a:p>
          <a:p>
            <a:pPr>
              <a:lnSpc>
                <a:spcPct val="90000"/>
              </a:lnSpc>
            </a:pPr>
            <a:r>
              <a:rPr lang="en-GB" sz="2000" b="1" dirty="0"/>
              <a:t>The advice in this presentation intends to empower you to plan for these transitions.</a:t>
            </a:r>
          </a:p>
          <a:p>
            <a:pPr>
              <a:lnSpc>
                <a:spcPct val="90000"/>
              </a:lnSpc>
            </a:pPr>
            <a:endParaRPr lang="en-GB" sz="2000" b="1" dirty="0"/>
          </a:p>
          <a:p>
            <a:pPr>
              <a:lnSpc>
                <a:spcPct val="90000"/>
              </a:lnSpc>
            </a:pPr>
            <a:r>
              <a:rPr lang="en-GB" sz="2000" dirty="0"/>
              <a:t>The latest government information suggests that settings and schools are unlikely to open again this session. This gives us more time to shift the pervading culture of fear and uncertainly to one that exudes, hope, safety and renewal.</a:t>
            </a:r>
          </a:p>
          <a:p>
            <a:pPr>
              <a:lnSpc>
                <a:spcPct val="90000"/>
              </a:lnSpc>
            </a:pPr>
            <a:endParaRPr lang="en-GB" sz="2000" b="1" dirty="0"/>
          </a:p>
          <a:p>
            <a:pPr>
              <a:lnSpc>
                <a:spcPct val="90000"/>
              </a:lnSpc>
            </a:pPr>
            <a:endParaRPr lang="en-GB" sz="1100" dirty="0"/>
          </a:p>
          <a:p>
            <a:pPr>
              <a:lnSpc>
                <a:spcPct val="90000"/>
              </a:lnSpc>
            </a:pPr>
            <a:endParaRPr lang="en-GB" sz="1100" dirty="0"/>
          </a:p>
          <a:p>
            <a:pPr>
              <a:lnSpc>
                <a:spcPct val="90000"/>
              </a:lnSpc>
            </a:pPr>
            <a:r>
              <a:rPr lang="en-GB" sz="1100" dirty="0"/>
              <a:t> </a:t>
            </a:r>
          </a:p>
        </p:txBody>
      </p:sp>
      <p:pic>
        <p:nvPicPr>
          <p:cNvPr id="18" name="Content Placeholder 17" descr="A screenshot of a computer screen&#10;&#10;Description automatically generated">
            <a:extLst>
              <a:ext uri="{FF2B5EF4-FFF2-40B4-BE49-F238E27FC236}">
                <a16:creationId xmlns:a16="http://schemas.microsoft.com/office/drawing/2014/main" id="{19B8A484-D5BC-1B40-82C5-BE4B9061BDA5}"/>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552467" y="1541463"/>
            <a:ext cx="4332410" cy="4332410"/>
          </a:xfrm>
        </p:spPr>
      </p:pic>
    </p:spTree>
    <p:extLst>
      <p:ext uri="{BB962C8B-B14F-4D97-AF65-F5344CB8AC3E}">
        <p14:creationId xmlns:p14="http://schemas.microsoft.com/office/powerpoint/2010/main" val="21172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3" y="432263"/>
            <a:ext cx="6384174" cy="1109200"/>
          </a:xfrm>
        </p:spPr>
        <p:txBody>
          <a:bodyPr/>
          <a:lstStyle/>
          <a:p>
            <a:r>
              <a:rPr lang="en-GB" dirty="0" smtClean="0"/>
              <a:t>Supporting children’s multiple transitions</a:t>
            </a:r>
            <a:endParaRPr lang="en-GB" dirty="0"/>
          </a:p>
        </p:txBody>
      </p:sp>
      <p:pic>
        <p:nvPicPr>
          <p:cNvPr id="4" name="Content Placeholder 3" descr="A close up of a piece of paper&#10;&#10;Description automatically generated"/>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3724102" y="1541462"/>
            <a:ext cx="4189614" cy="4310697"/>
          </a:xfrm>
          <a:prstGeom prst="rect">
            <a:avLst/>
          </a:prstGeom>
        </p:spPr>
      </p:pic>
      <p:sp>
        <p:nvSpPr>
          <p:cNvPr id="5" name="TextBox 4"/>
          <p:cNvSpPr txBox="1"/>
          <p:nvPr/>
        </p:nvSpPr>
        <p:spPr>
          <a:xfrm>
            <a:off x="465513" y="1662544"/>
            <a:ext cx="3258589" cy="4708981"/>
          </a:xfrm>
          <a:prstGeom prst="rect">
            <a:avLst/>
          </a:prstGeom>
          <a:noFill/>
        </p:spPr>
        <p:txBody>
          <a:bodyPr wrap="square" rtlCol="0">
            <a:spAutoFit/>
          </a:bodyPr>
          <a:lstStyle/>
          <a:p>
            <a:r>
              <a:rPr lang="en-GB" sz="2000" dirty="0"/>
              <a:t>C</a:t>
            </a:r>
            <a:r>
              <a:rPr lang="en-GB" sz="2000" dirty="0" smtClean="0"/>
              <a:t>hildren may experience more than one </a:t>
            </a:r>
            <a:r>
              <a:rPr lang="en-GB" sz="2000" b="1" dirty="0" smtClean="0"/>
              <a:t>horizontal</a:t>
            </a:r>
            <a:r>
              <a:rPr lang="en-GB" sz="2000" dirty="0" smtClean="0"/>
              <a:t> transition in the course of their day-these transitions are part of everyday life. From home to childminder for example, then to a setting or school. Moving within a setting/school, stopping to have a meal, before going to grandparents after nursery or school.</a:t>
            </a:r>
          </a:p>
          <a:p>
            <a:endParaRPr lang="en-GB" sz="2000" dirty="0"/>
          </a:p>
          <a:p>
            <a:endParaRPr lang="en-GB" sz="2000" dirty="0"/>
          </a:p>
        </p:txBody>
      </p:sp>
      <p:sp>
        <p:nvSpPr>
          <p:cNvPr id="6" name="TextBox 5"/>
          <p:cNvSpPr txBox="1"/>
          <p:nvPr/>
        </p:nvSpPr>
        <p:spPr>
          <a:xfrm>
            <a:off x="8046720" y="830264"/>
            <a:ext cx="2826327" cy="1477328"/>
          </a:xfrm>
          <a:prstGeom prst="rect">
            <a:avLst/>
          </a:prstGeom>
          <a:noFill/>
        </p:spPr>
        <p:txBody>
          <a:bodyPr wrap="square" rtlCol="0">
            <a:spAutoFit/>
          </a:bodyPr>
          <a:lstStyle/>
          <a:p>
            <a:r>
              <a:rPr lang="en-GB" dirty="0" smtClean="0"/>
              <a:t>As children move from home to </a:t>
            </a:r>
            <a:r>
              <a:rPr lang="en-GB" dirty="0" err="1" smtClean="0"/>
              <a:t>ELC</a:t>
            </a:r>
            <a:r>
              <a:rPr lang="en-GB" dirty="0" smtClean="0"/>
              <a:t> or from </a:t>
            </a:r>
            <a:r>
              <a:rPr lang="en-GB" dirty="0" err="1" smtClean="0"/>
              <a:t>ELC</a:t>
            </a:r>
            <a:r>
              <a:rPr lang="en-GB" dirty="0" smtClean="0"/>
              <a:t> to starting school this is considered a major </a:t>
            </a:r>
            <a:r>
              <a:rPr lang="en-GB" b="1" dirty="0" smtClean="0"/>
              <a:t>vertical</a:t>
            </a:r>
            <a:r>
              <a:rPr lang="en-GB" dirty="0" smtClean="0"/>
              <a:t> transition. </a:t>
            </a:r>
            <a:endParaRPr lang="en-GB" dirty="0"/>
          </a:p>
        </p:txBody>
      </p:sp>
      <p:sp>
        <p:nvSpPr>
          <p:cNvPr id="7" name="TextBox 6"/>
          <p:cNvSpPr txBox="1"/>
          <p:nvPr/>
        </p:nvSpPr>
        <p:spPr>
          <a:xfrm>
            <a:off x="8046720" y="3125585"/>
            <a:ext cx="2826327" cy="2308324"/>
          </a:xfrm>
          <a:prstGeom prst="rect">
            <a:avLst/>
          </a:prstGeom>
          <a:noFill/>
        </p:spPr>
        <p:txBody>
          <a:bodyPr wrap="square" rtlCol="0">
            <a:spAutoFit/>
          </a:bodyPr>
          <a:lstStyle/>
          <a:p>
            <a:r>
              <a:rPr lang="en-GB" dirty="0" smtClean="0"/>
              <a:t>In these challenging times we need to consider how best to support children’s horizontal and vertical transitions. The next three slides offer some advice and a set of reflective questions.  </a:t>
            </a:r>
            <a:endParaRPr lang="en-GB" dirty="0"/>
          </a:p>
        </p:txBody>
      </p:sp>
    </p:spTree>
    <p:extLst>
      <p:ext uri="{BB962C8B-B14F-4D97-AF65-F5344CB8AC3E}">
        <p14:creationId xmlns:p14="http://schemas.microsoft.com/office/powerpoint/2010/main" val="2550423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03200"/>
            <a:ext cx="11198923" cy="810953"/>
          </a:xfrm>
        </p:spPr>
        <p:txBody>
          <a:bodyPr/>
          <a:lstStyle/>
          <a:p>
            <a:r>
              <a:rPr lang="en-GB" dirty="0"/>
              <a:t>Advice and reflective questions: transition from home to </a:t>
            </a:r>
            <a:r>
              <a:rPr lang="en-GB" dirty="0" err="1" smtClean="0"/>
              <a:t>ELC</a:t>
            </a:r>
            <a:r>
              <a:rPr lang="en-GB" dirty="0" smtClean="0"/>
              <a:t>- a vertical transition</a:t>
            </a:r>
            <a:endParaRPr lang="en-GB" dirty="0"/>
          </a:p>
        </p:txBody>
      </p:sp>
      <p:sp>
        <p:nvSpPr>
          <p:cNvPr id="2" name="Content Placeholder 1"/>
          <p:cNvSpPr>
            <a:spLocks noGrp="1"/>
          </p:cNvSpPr>
          <p:nvPr>
            <p:ph sz="half" idx="1"/>
          </p:nvPr>
        </p:nvSpPr>
        <p:spPr>
          <a:xfrm>
            <a:off x="133004" y="1197033"/>
            <a:ext cx="5519651" cy="4865100"/>
          </a:xfrm>
        </p:spPr>
        <p:txBody>
          <a:bodyPr/>
          <a:lstStyle/>
          <a:p>
            <a:r>
              <a:rPr lang="en-GB" b="1" dirty="0"/>
              <a:t>Advice</a:t>
            </a:r>
          </a:p>
          <a:p>
            <a:r>
              <a:rPr lang="en-GB" sz="2000" dirty="0">
                <a:solidFill>
                  <a:schemeClr val="tx1"/>
                </a:solidFill>
              </a:rPr>
              <a:t>Early </a:t>
            </a:r>
            <a:r>
              <a:rPr lang="en-GB" sz="2000" b="1" dirty="0">
                <a:solidFill>
                  <a:schemeClr val="tx1"/>
                </a:solidFill>
              </a:rPr>
              <a:t>communication</a:t>
            </a:r>
            <a:r>
              <a:rPr lang="en-GB" sz="2000" dirty="0">
                <a:solidFill>
                  <a:schemeClr val="tx1"/>
                </a:solidFill>
              </a:rPr>
              <a:t> with parents by phone, email, face to face using digital media.</a:t>
            </a:r>
          </a:p>
          <a:p>
            <a:r>
              <a:rPr lang="en-GB" sz="2000" b="1" dirty="0">
                <a:solidFill>
                  <a:schemeClr val="tx1"/>
                </a:solidFill>
              </a:rPr>
              <a:t>Involvement-</a:t>
            </a:r>
            <a:r>
              <a:rPr lang="en-GB" sz="2000" dirty="0">
                <a:solidFill>
                  <a:schemeClr val="tx1"/>
                </a:solidFill>
              </a:rPr>
              <a:t>include parents in any arrangements-seek their views and use these to shape revised transition programmes.</a:t>
            </a:r>
          </a:p>
          <a:p>
            <a:r>
              <a:rPr lang="en-GB" sz="2000" b="1" dirty="0">
                <a:solidFill>
                  <a:schemeClr val="tx1"/>
                </a:solidFill>
              </a:rPr>
              <a:t>Planning </a:t>
            </a:r>
            <a:r>
              <a:rPr lang="en-GB" sz="2000" dirty="0">
                <a:solidFill>
                  <a:schemeClr val="tx1"/>
                </a:solidFill>
              </a:rPr>
              <a:t>ahead, be transparent about the need to change arrangements.</a:t>
            </a:r>
          </a:p>
          <a:p>
            <a:r>
              <a:rPr lang="en-GB" sz="2000" b="1" dirty="0">
                <a:solidFill>
                  <a:schemeClr val="tx1"/>
                </a:solidFill>
              </a:rPr>
              <a:t>Respond </a:t>
            </a:r>
            <a:r>
              <a:rPr lang="en-GB" sz="2000" dirty="0">
                <a:solidFill>
                  <a:schemeClr val="tx1"/>
                </a:solidFill>
              </a:rPr>
              <a:t>to concerns and acknowledge you don’t have all the answers, </a:t>
            </a:r>
          </a:p>
          <a:p>
            <a:r>
              <a:rPr lang="en-GB" sz="2000" dirty="0">
                <a:solidFill>
                  <a:schemeClr val="tx1"/>
                </a:solidFill>
              </a:rPr>
              <a:t>Be </a:t>
            </a:r>
            <a:r>
              <a:rPr lang="en-GB" sz="2000" b="1" dirty="0">
                <a:solidFill>
                  <a:schemeClr val="tx1"/>
                </a:solidFill>
              </a:rPr>
              <a:t>transparent</a:t>
            </a:r>
            <a:r>
              <a:rPr lang="en-GB" sz="2000" dirty="0">
                <a:solidFill>
                  <a:schemeClr val="tx1"/>
                </a:solidFill>
              </a:rPr>
              <a:t> about what can and cannot be done safely to environments</a:t>
            </a:r>
          </a:p>
          <a:p>
            <a:endParaRPr lang="en-GB" dirty="0"/>
          </a:p>
        </p:txBody>
      </p:sp>
      <p:sp>
        <p:nvSpPr>
          <p:cNvPr id="3" name="Content Placeholder 2"/>
          <p:cNvSpPr>
            <a:spLocks noGrp="1"/>
          </p:cNvSpPr>
          <p:nvPr>
            <p:ph sz="half" idx="2"/>
          </p:nvPr>
        </p:nvSpPr>
        <p:spPr>
          <a:xfrm>
            <a:off x="5652655" y="1014153"/>
            <a:ext cx="6005946" cy="5314076"/>
          </a:xfrm>
        </p:spPr>
        <p:txBody>
          <a:bodyPr/>
          <a:lstStyle/>
          <a:p>
            <a:r>
              <a:rPr lang="en-GB" b="1" dirty="0"/>
              <a:t>Reflective </a:t>
            </a:r>
            <a:r>
              <a:rPr lang="en-GB" b="1" dirty="0" smtClean="0"/>
              <a:t>questions</a:t>
            </a:r>
          </a:p>
          <a:p>
            <a:r>
              <a:rPr lang="en-GB" sz="1600" dirty="0">
                <a:solidFill>
                  <a:schemeClr val="tx1"/>
                </a:solidFill>
              </a:rPr>
              <a:t>Do you have effective two-way </a:t>
            </a:r>
            <a:r>
              <a:rPr lang="en-GB" sz="1600" b="1" dirty="0">
                <a:solidFill>
                  <a:schemeClr val="tx1"/>
                </a:solidFill>
              </a:rPr>
              <a:t>communication</a:t>
            </a:r>
            <a:r>
              <a:rPr lang="en-GB" sz="1600" dirty="0">
                <a:solidFill>
                  <a:schemeClr val="tx1"/>
                </a:solidFill>
              </a:rPr>
              <a:t> with parents and other adults who are </a:t>
            </a:r>
            <a:r>
              <a:rPr lang="en-GB" sz="1600" b="1" dirty="0">
                <a:solidFill>
                  <a:schemeClr val="tx1"/>
                </a:solidFill>
              </a:rPr>
              <a:t>involved</a:t>
            </a:r>
            <a:r>
              <a:rPr lang="en-GB" sz="1600" dirty="0">
                <a:solidFill>
                  <a:schemeClr val="tx1"/>
                </a:solidFill>
              </a:rPr>
              <a:t> with the baby/child to include regular, face to face meetings, including home visits, and written communications using a variety of appropriate platforms</a:t>
            </a:r>
            <a:r>
              <a:rPr lang="en-GB" sz="1600" dirty="0" smtClean="0">
                <a:solidFill>
                  <a:schemeClr val="tx1"/>
                </a:solidFill>
              </a:rPr>
              <a:t>?</a:t>
            </a:r>
          </a:p>
          <a:p>
            <a:endParaRPr lang="en-GB" sz="1600" dirty="0">
              <a:solidFill>
                <a:schemeClr val="tx1"/>
              </a:solidFill>
            </a:endParaRPr>
          </a:p>
          <a:p>
            <a:r>
              <a:rPr lang="en-GB" sz="1600" dirty="0">
                <a:solidFill>
                  <a:schemeClr val="tx1"/>
                </a:solidFill>
              </a:rPr>
              <a:t>Do you have a family learning strategy? If not or if it needs refreshed, you may wish to work with your current families and partner agencies to do so. Use the link to the </a:t>
            </a:r>
            <a:r>
              <a:rPr lang="en-GB" sz="1600" dirty="0">
                <a:solidFill>
                  <a:schemeClr val="tx1"/>
                </a:solidFill>
                <a:hlinkClick r:id="rId3"/>
              </a:rPr>
              <a:t>Engaging Parents and Families toolkit </a:t>
            </a:r>
            <a:r>
              <a:rPr lang="en-GB" sz="1600" dirty="0">
                <a:solidFill>
                  <a:schemeClr val="tx1"/>
                </a:solidFill>
              </a:rPr>
              <a:t>to help you. </a:t>
            </a:r>
            <a:endParaRPr lang="en-GB" sz="1600" dirty="0" smtClean="0">
              <a:solidFill>
                <a:schemeClr val="tx1"/>
              </a:solidFill>
            </a:endParaRPr>
          </a:p>
          <a:p>
            <a:endParaRPr lang="en-GB" sz="1600" dirty="0">
              <a:solidFill>
                <a:schemeClr val="tx1"/>
              </a:solidFill>
            </a:endParaRPr>
          </a:p>
          <a:p>
            <a:r>
              <a:rPr lang="en-GB" sz="1600" dirty="0">
                <a:solidFill>
                  <a:schemeClr val="tx1"/>
                </a:solidFill>
              </a:rPr>
              <a:t>Do you </a:t>
            </a:r>
            <a:r>
              <a:rPr lang="en-GB" sz="1600" b="1" dirty="0">
                <a:solidFill>
                  <a:schemeClr val="tx1"/>
                </a:solidFill>
              </a:rPr>
              <a:t>plan</a:t>
            </a:r>
            <a:r>
              <a:rPr lang="en-GB" sz="1600" dirty="0">
                <a:solidFill>
                  <a:schemeClr val="tx1"/>
                </a:solidFill>
              </a:rPr>
              <a:t> regular child-centred opportunities for talk and discussion, stories and play, which help babies and children to express their feelings, and  </a:t>
            </a:r>
            <a:r>
              <a:rPr lang="en-GB" sz="1600" b="1" dirty="0">
                <a:solidFill>
                  <a:schemeClr val="tx1"/>
                </a:solidFill>
              </a:rPr>
              <a:t>respond</a:t>
            </a:r>
            <a:r>
              <a:rPr lang="en-GB" sz="1600" dirty="0">
                <a:solidFill>
                  <a:schemeClr val="tx1"/>
                </a:solidFill>
              </a:rPr>
              <a:t> to any anxieties they may have about their new surroundings</a:t>
            </a:r>
            <a:r>
              <a:rPr lang="en-GB" sz="1600" dirty="0" smtClean="0">
                <a:solidFill>
                  <a:schemeClr val="tx1"/>
                </a:solidFill>
              </a:rPr>
              <a:t>?</a:t>
            </a:r>
          </a:p>
          <a:p>
            <a:endParaRPr lang="en-GB" sz="1600" dirty="0">
              <a:solidFill>
                <a:schemeClr val="tx1"/>
              </a:solidFill>
            </a:endParaRPr>
          </a:p>
          <a:p>
            <a:r>
              <a:rPr lang="en-GB" sz="1600" dirty="0">
                <a:solidFill>
                  <a:schemeClr val="tx1"/>
                </a:solidFill>
              </a:rPr>
              <a:t>Do you have protected time for practitioners to collaborate in planning for a holistic transition for individual babies and children?</a:t>
            </a:r>
          </a:p>
          <a:p>
            <a:endParaRPr lang="en-GB" dirty="0"/>
          </a:p>
        </p:txBody>
      </p:sp>
    </p:spTree>
    <p:extLst>
      <p:ext uri="{BB962C8B-B14F-4D97-AF65-F5344CB8AC3E}">
        <p14:creationId xmlns:p14="http://schemas.microsoft.com/office/powerpoint/2010/main" val="3892033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 y="243840"/>
            <a:ext cx="11320843" cy="1297623"/>
          </a:xfrm>
        </p:spPr>
        <p:txBody>
          <a:bodyPr/>
          <a:lstStyle/>
          <a:p>
            <a:r>
              <a:rPr lang="en-GB" dirty="0"/>
              <a:t>Advice and reflective questions: transitions within and across </a:t>
            </a:r>
            <a:r>
              <a:rPr lang="en-GB" dirty="0" err="1" smtClean="0"/>
              <a:t>ELC</a:t>
            </a:r>
            <a:r>
              <a:rPr lang="en-GB" dirty="0" smtClean="0"/>
              <a:t>-a horizontal transition</a:t>
            </a:r>
            <a:endParaRPr lang="en-GB" dirty="0"/>
          </a:p>
        </p:txBody>
      </p:sp>
      <p:sp>
        <p:nvSpPr>
          <p:cNvPr id="2" name="Content Placeholder 1"/>
          <p:cNvSpPr>
            <a:spLocks noGrp="1"/>
          </p:cNvSpPr>
          <p:nvPr>
            <p:ph sz="half" idx="1"/>
          </p:nvPr>
        </p:nvSpPr>
        <p:spPr>
          <a:xfrm>
            <a:off x="182880" y="1541463"/>
            <a:ext cx="5887720" cy="4574857"/>
          </a:xfrm>
        </p:spPr>
        <p:txBody>
          <a:bodyPr/>
          <a:lstStyle/>
          <a:p>
            <a:r>
              <a:rPr lang="en-GB" dirty="0" smtClean="0">
                <a:solidFill>
                  <a:schemeClr val="tx1"/>
                </a:solidFill>
              </a:rPr>
              <a:t>Advice</a:t>
            </a:r>
          </a:p>
          <a:p>
            <a:r>
              <a:rPr lang="en-GB" sz="1600" dirty="0">
                <a:solidFill>
                  <a:schemeClr val="tx1"/>
                </a:solidFill>
              </a:rPr>
              <a:t>Early </a:t>
            </a:r>
            <a:r>
              <a:rPr lang="en-GB" sz="1600" b="1" dirty="0">
                <a:solidFill>
                  <a:schemeClr val="tx1"/>
                </a:solidFill>
              </a:rPr>
              <a:t>communication</a:t>
            </a:r>
            <a:r>
              <a:rPr lang="en-GB" sz="1600" dirty="0">
                <a:solidFill>
                  <a:schemeClr val="tx1"/>
                </a:solidFill>
              </a:rPr>
              <a:t> with parents by phone, email, face to face using digital media. </a:t>
            </a:r>
          </a:p>
          <a:p>
            <a:r>
              <a:rPr lang="en-GB" sz="1600" b="1" dirty="0">
                <a:solidFill>
                  <a:schemeClr val="tx1"/>
                </a:solidFill>
              </a:rPr>
              <a:t>Involvement-</a:t>
            </a:r>
            <a:r>
              <a:rPr lang="en-GB" sz="1600" dirty="0">
                <a:solidFill>
                  <a:schemeClr val="tx1"/>
                </a:solidFill>
              </a:rPr>
              <a:t>include parents in any arrangements-seek their views and use these to shape revised transition programmes. Memory boxes can be made by children and their parents. Filled with reminders of being in a setting.</a:t>
            </a:r>
          </a:p>
          <a:p>
            <a:r>
              <a:rPr lang="en-GB" sz="1600" b="1" dirty="0">
                <a:solidFill>
                  <a:schemeClr val="tx1"/>
                </a:solidFill>
              </a:rPr>
              <a:t>Planning </a:t>
            </a:r>
            <a:r>
              <a:rPr lang="en-GB" sz="1600" dirty="0">
                <a:solidFill>
                  <a:schemeClr val="tx1"/>
                </a:solidFill>
              </a:rPr>
              <a:t>ahead, be transparent about the need to change arrangements. </a:t>
            </a:r>
          </a:p>
          <a:p>
            <a:r>
              <a:rPr lang="en-GB" sz="1600" b="1" dirty="0">
                <a:solidFill>
                  <a:schemeClr val="tx1"/>
                </a:solidFill>
              </a:rPr>
              <a:t>Respond </a:t>
            </a:r>
            <a:r>
              <a:rPr lang="en-GB" sz="1600" dirty="0">
                <a:solidFill>
                  <a:schemeClr val="tx1"/>
                </a:solidFill>
              </a:rPr>
              <a:t>to concerns and acknowledge you don’t have all the answers, </a:t>
            </a:r>
          </a:p>
          <a:p>
            <a:r>
              <a:rPr lang="en-GB" sz="1600" dirty="0">
                <a:solidFill>
                  <a:schemeClr val="tx1"/>
                </a:solidFill>
              </a:rPr>
              <a:t>Be </a:t>
            </a:r>
            <a:r>
              <a:rPr lang="en-GB" sz="1600" b="1" dirty="0">
                <a:solidFill>
                  <a:schemeClr val="tx1"/>
                </a:solidFill>
              </a:rPr>
              <a:t>transparent</a:t>
            </a:r>
            <a:r>
              <a:rPr lang="en-GB" sz="1600" dirty="0">
                <a:solidFill>
                  <a:schemeClr val="tx1"/>
                </a:solidFill>
              </a:rPr>
              <a:t> about what can and cannot be done safely to the environments (inside and outside) children will access-strive for </a:t>
            </a:r>
            <a:r>
              <a:rPr lang="en-GB" sz="1600" b="1" dirty="0">
                <a:solidFill>
                  <a:schemeClr val="tx1"/>
                </a:solidFill>
              </a:rPr>
              <a:t>consistency</a:t>
            </a:r>
            <a:r>
              <a:rPr lang="en-GB" sz="1600" dirty="0">
                <a:solidFill>
                  <a:schemeClr val="tx1"/>
                </a:solidFill>
              </a:rPr>
              <a:t> of approach with the needs of the individual in mind.</a:t>
            </a:r>
          </a:p>
          <a:p>
            <a:endParaRPr lang="en-GB" dirty="0"/>
          </a:p>
        </p:txBody>
      </p:sp>
      <p:sp>
        <p:nvSpPr>
          <p:cNvPr id="3" name="Content Placeholder 2"/>
          <p:cNvSpPr>
            <a:spLocks noGrp="1"/>
          </p:cNvSpPr>
          <p:nvPr>
            <p:ph sz="half" idx="2"/>
          </p:nvPr>
        </p:nvSpPr>
        <p:spPr>
          <a:xfrm>
            <a:off x="6070600" y="1541462"/>
            <a:ext cx="5588000" cy="4574857"/>
          </a:xfrm>
        </p:spPr>
        <p:txBody>
          <a:bodyPr/>
          <a:lstStyle/>
          <a:p>
            <a:r>
              <a:rPr lang="en-GB" dirty="0">
                <a:solidFill>
                  <a:schemeClr val="tx1"/>
                </a:solidFill>
              </a:rPr>
              <a:t>Reflective </a:t>
            </a:r>
            <a:r>
              <a:rPr lang="en-GB" dirty="0" smtClean="0">
                <a:solidFill>
                  <a:schemeClr val="tx1"/>
                </a:solidFill>
              </a:rPr>
              <a:t>questions</a:t>
            </a:r>
          </a:p>
          <a:p>
            <a:r>
              <a:rPr lang="en-GB" sz="1600" dirty="0">
                <a:solidFill>
                  <a:schemeClr val="tx1"/>
                </a:solidFill>
              </a:rPr>
              <a:t>Are there </a:t>
            </a:r>
            <a:r>
              <a:rPr lang="en-GB" sz="1600" b="1" dirty="0">
                <a:solidFill>
                  <a:schemeClr val="tx1"/>
                </a:solidFill>
              </a:rPr>
              <a:t>communication</a:t>
            </a:r>
            <a:r>
              <a:rPr lang="en-GB" sz="1600" dirty="0">
                <a:solidFill>
                  <a:schemeClr val="tx1"/>
                </a:solidFill>
              </a:rPr>
              <a:t> systems that keep parents well informed about when and why a move to a new playroom for their child is likely</a:t>
            </a:r>
            <a:r>
              <a:rPr lang="en-GB" sz="1600" dirty="0" smtClean="0">
                <a:solidFill>
                  <a:schemeClr val="tx1"/>
                </a:solidFill>
              </a:rPr>
              <a:t>?</a:t>
            </a:r>
          </a:p>
          <a:p>
            <a:endParaRPr lang="en-GB" sz="1600" dirty="0">
              <a:solidFill>
                <a:schemeClr val="tx1"/>
              </a:solidFill>
            </a:endParaRPr>
          </a:p>
          <a:p>
            <a:r>
              <a:rPr lang="en-GB" sz="1600" dirty="0">
                <a:solidFill>
                  <a:schemeClr val="tx1"/>
                </a:solidFill>
              </a:rPr>
              <a:t>How will you adjust induction programmes to include </a:t>
            </a:r>
            <a:r>
              <a:rPr lang="en-GB" sz="1600" b="1" dirty="0" smtClean="0">
                <a:solidFill>
                  <a:schemeClr val="tx1"/>
                </a:solidFill>
              </a:rPr>
              <a:t>involvement</a:t>
            </a:r>
            <a:r>
              <a:rPr lang="en-GB" sz="1600" dirty="0" smtClean="0">
                <a:solidFill>
                  <a:schemeClr val="tx1"/>
                </a:solidFill>
              </a:rPr>
              <a:t> </a:t>
            </a:r>
            <a:r>
              <a:rPr lang="en-GB" sz="1600" dirty="0">
                <a:solidFill>
                  <a:schemeClr val="tx1"/>
                </a:solidFill>
              </a:rPr>
              <a:t>from parents, relevant health care specialists and others who can provide targeted and universal support for parents of children with additional support needs, with </a:t>
            </a:r>
            <a:r>
              <a:rPr lang="en-GB" sz="1600" dirty="0" err="1">
                <a:solidFill>
                  <a:schemeClr val="tx1"/>
                </a:solidFill>
              </a:rPr>
              <a:t>EAL</a:t>
            </a:r>
            <a:r>
              <a:rPr lang="en-GB" sz="1600" dirty="0">
                <a:solidFill>
                  <a:schemeClr val="tx1"/>
                </a:solidFill>
              </a:rPr>
              <a:t>, and for families facing multiple barriers including poverty related challenges linked to </a:t>
            </a:r>
            <a:r>
              <a:rPr lang="en-GB" sz="1600" dirty="0" err="1">
                <a:solidFill>
                  <a:schemeClr val="tx1"/>
                </a:solidFill>
              </a:rPr>
              <a:t>Covid</a:t>
            </a:r>
            <a:r>
              <a:rPr lang="en-GB" sz="1600" dirty="0">
                <a:solidFill>
                  <a:schemeClr val="tx1"/>
                </a:solidFill>
              </a:rPr>
              <a:t>-19?</a:t>
            </a:r>
          </a:p>
          <a:p>
            <a:endParaRPr lang="en-GB" sz="1600" dirty="0">
              <a:solidFill>
                <a:schemeClr val="tx1"/>
              </a:solidFill>
            </a:endParaRPr>
          </a:p>
          <a:p>
            <a:r>
              <a:rPr lang="en-GB" sz="1600" dirty="0">
                <a:solidFill>
                  <a:schemeClr val="tx1"/>
                </a:solidFill>
              </a:rPr>
              <a:t>Critically reflect on your outdoor learning provision. Can it be adapted </a:t>
            </a:r>
            <a:r>
              <a:rPr lang="en-GB" sz="1600" dirty="0" smtClean="0">
                <a:solidFill>
                  <a:schemeClr val="tx1"/>
                </a:solidFill>
              </a:rPr>
              <a:t>? </a:t>
            </a:r>
            <a:r>
              <a:rPr lang="en-GB" sz="1600" dirty="0">
                <a:solidFill>
                  <a:schemeClr val="tx1"/>
                </a:solidFill>
              </a:rPr>
              <a:t>What can you do to extend outdoor play? What are the values of outdoor learning you can use in your play rationale to support transition?</a:t>
            </a:r>
          </a:p>
          <a:p>
            <a:endParaRPr lang="en-GB" dirty="0"/>
          </a:p>
        </p:txBody>
      </p:sp>
    </p:spTree>
    <p:extLst>
      <p:ext uri="{BB962C8B-B14F-4D97-AF65-F5344CB8AC3E}">
        <p14:creationId xmlns:p14="http://schemas.microsoft.com/office/powerpoint/2010/main" val="3532792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 y="389107"/>
            <a:ext cx="11259883" cy="565934"/>
          </a:xfrm>
        </p:spPr>
        <p:txBody>
          <a:bodyPr/>
          <a:lstStyle/>
          <a:p>
            <a:r>
              <a:rPr lang="en-GB" dirty="0"/>
              <a:t>Advice and reflective questions: transitions from </a:t>
            </a:r>
            <a:r>
              <a:rPr lang="en-GB" dirty="0" err="1"/>
              <a:t>ELC</a:t>
            </a:r>
            <a:r>
              <a:rPr lang="en-GB" dirty="0"/>
              <a:t> to </a:t>
            </a:r>
            <a:r>
              <a:rPr lang="en-GB" dirty="0" smtClean="0"/>
              <a:t>P1- a vertical transition</a:t>
            </a:r>
            <a:endParaRPr lang="en-GB" dirty="0"/>
          </a:p>
        </p:txBody>
      </p:sp>
      <p:sp>
        <p:nvSpPr>
          <p:cNvPr id="2" name="Content Placeholder 1"/>
          <p:cNvSpPr>
            <a:spLocks noGrp="1"/>
          </p:cNvSpPr>
          <p:nvPr>
            <p:ph sz="half" idx="1"/>
          </p:nvPr>
        </p:nvSpPr>
        <p:spPr>
          <a:xfrm>
            <a:off x="243840" y="1178560"/>
            <a:ext cx="5826760" cy="5019039"/>
          </a:xfrm>
        </p:spPr>
        <p:txBody>
          <a:bodyPr/>
          <a:lstStyle/>
          <a:p>
            <a:r>
              <a:rPr lang="en-GB" dirty="0" smtClean="0">
                <a:solidFill>
                  <a:schemeClr val="tx1"/>
                </a:solidFill>
              </a:rPr>
              <a:t>Advice</a:t>
            </a:r>
          </a:p>
          <a:p>
            <a:r>
              <a:rPr lang="en-GB" sz="1600" dirty="0">
                <a:solidFill>
                  <a:schemeClr val="tx1"/>
                </a:solidFill>
              </a:rPr>
              <a:t>Early </a:t>
            </a:r>
            <a:r>
              <a:rPr lang="en-GB" sz="1600" b="1" dirty="0">
                <a:solidFill>
                  <a:schemeClr val="tx1"/>
                </a:solidFill>
              </a:rPr>
              <a:t>communication</a:t>
            </a:r>
            <a:r>
              <a:rPr lang="en-GB" sz="1600" dirty="0">
                <a:solidFill>
                  <a:schemeClr val="tx1"/>
                </a:solidFill>
              </a:rPr>
              <a:t> with parents by phone, email, face to face using digital media. Regular check-ins with families to share concerns, issues etc.</a:t>
            </a:r>
          </a:p>
          <a:p>
            <a:r>
              <a:rPr lang="en-GB" sz="1600" dirty="0">
                <a:solidFill>
                  <a:schemeClr val="tx1"/>
                </a:solidFill>
              </a:rPr>
              <a:t>Develop a communications plan across clusters, agree a </a:t>
            </a:r>
            <a:r>
              <a:rPr lang="en-GB" sz="1600" b="1" dirty="0">
                <a:solidFill>
                  <a:schemeClr val="tx1"/>
                </a:solidFill>
              </a:rPr>
              <a:t>consistent</a:t>
            </a:r>
            <a:r>
              <a:rPr lang="en-GB" sz="1600" dirty="0">
                <a:solidFill>
                  <a:schemeClr val="tx1"/>
                </a:solidFill>
              </a:rPr>
              <a:t> message and </a:t>
            </a:r>
            <a:r>
              <a:rPr lang="en-GB" sz="1600" b="1" dirty="0">
                <a:solidFill>
                  <a:schemeClr val="tx1"/>
                </a:solidFill>
              </a:rPr>
              <a:t>protocols for sharing information-collaborate </a:t>
            </a:r>
            <a:r>
              <a:rPr lang="en-GB" sz="1600" dirty="0">
                <a:solidFill>
                  <a:schemeClr val="tx1"/>
                </a:solidFill>
              </a:rPr>
              <a:t>with key players and agencies.</a:t>
            </a:r>
          </a:p>
          <a:p>
            <a:r>
              <a:rPr lang="en-GB" sz="1600" b="1" dirty="0">
                <a:solidFill>
                  <a:schemeClr val="tx1"/>
                </a:solidFill>
              </a:rPr>
              <a:t>Involvement-</a:t>
            </a:r>
            <a:r>
              <a:rPr lang="en-GB" sz="1600" dirty="0">
                <a:solidFill>
                  <a:schemeClr val="tx1"/>
                </a:solidFill>
              </a:rPr>
              <a:t>include parents in any arrangements-seek their views and use these to shape revised transition programmes.</a:t>
            </a:r>
          </a:p>
          <a:p>
            <a:r>
              <a:rPr lang="en-GB" sz="1600" b="1" dirty="0">
                <a:solidFill>
                  <a:schemeClr val="tx1"/>
                </a:solidFill>
              </a:rPr>
              <a:t>Planning </a:t>
            </a:r>
            <a:r>
              <a:rPr lang="en-GB" sz="1600" dirty="0">
                <a:solidFill>
                  <a:schemeClr val="tx1"/>
                </a:solidFill>
              </a:rPr>
              <a:t>ahead, be transparent about the need to change arrangements, responsive and intentional plans.</a:t>
            </a:r>
          </a:p>
          <a:p>
            <a:r>
              <a:rPr lang="en-GB" sz="1600" b="1" dirty="0">
                <a:solidFill>
                  <a:schemeClr val="tx1"/>
                </a:solidFill>
              </a:rPr>
              <a:t>Respond </a:t>
            </a:r>
            <a:r>
              <a:rPr lang="en-GB" sz="1600" dirty="0">
                <a:solidFill>
                  <a:schemeClr val="tx1"/>
                </a:solidFill>
              </a:rPr>
              <a:t>to concerns and acknowledge you don’t have all the answers, </a:t>
            </a:r>
          </a:p>
          <a:p>
            <a:r>
              <a:rPr lang="en-GB" sz="1600" dirty="0">
                <a:solidFill>
                  <a:schemeClr val="tx1"/>
                </a:solidFill>
              </a:rPr>
              <a:t>Be </a:t>
            </a:r>
            <a:r>
              <a:rPr lang="en-GB" sz="1600" b="1" dirty="0">
                <a:solidFill>
                  <a:schemeClr val="tx1"/>
                </a:solidFill>
              </a:rPr>
              <a:t>transparent</a:t>
            </a:r>
            <a:r>
              <a:rPr lang="en-GB" sz="1600" dirty="0">
                <a:solidFill>
                  <a:schemeClr val="tx1"/>
                </a:solidFill>
              </a:rPr>
              <a:t> about what can and cannot be done safely to environments</a:t>
            </a:r>
          </a:p>
          <a:p>
            <a:r>
              <a:rPr lang="en-GB" sz="1600" b="1" dirty="0">
                <a:solidFill>
                  <a:schemeClr val="tx1"/>
                </a:solidFill>
              </a:rPr>
              <a:t>Adjust</a:t>
            </a:r>
            <a:r>
              <a:rPr lang="en-GB" sz="1600" dirty="0">
                <a:solidFill>
                  <a:schemeClr val="tx1"/>
                </a:solidFill>
              </a:rPr>
              <a:t> </a:t>
            </a:r>
            <a:r>
              <a:rPr lang="en-GB" sz="1600" dirty="0" smtClean="0">
                <a:solidFill>
                  <a:schemeClr val="tx1"/>
                </a:solidFill>
              </a:rPr>
              <a:t>early level curriculum </a:t>
            </a:r>
            <a:r>
              <a:rPr lang="en-GB" sz="1600" dirty="0">
                <a:solidFill>
                  <a:schemeClr val="tx1"/>
                </a:solidFill>
              </a:rPr>
              <a:t>programmes to ensure they allow children to play for extended periods of time.</a:t>
            </a:r>
          </a:p>
          <a:p>
            <a:endParaRPr lang="en-GB" dirty="0"/>
          </a:p>
          <a:p>
            <a:endParaRPr lang="en-GB" dirty="0"/>
          </a:p>
        </p:txBody>
      </p:sp>
      <p:sp>
        <p:nvSpPr>
          <p:cNvPr id="3" name="Content Placeholder 2"/>
          <p:cNvSpPr>
            <a:spLocks noGrp="1"/>
          </p:cNvSpPr>
          <p:nvPr>
            <p:ph sz="half" idx="2"/>
          </p:nvPr>
        </p:nvSpPr>
        <p:spPr>
          <a:xfrm>
            <a:off x="6070600" y="1178559"/>
            <a:ext cx="5588000" cy="5019039"/>
          </a:xfrm>
        </p:spPr>
        <p:txBody>
          <a:bodyPr/>
          <a:lstStyle/>
          <a:p>
            <a:r>
              <a:rPr lang="en-GB" dirty="0">
                <a:solidFill>
                  <a:schemeClr val="tx1"/>
                </a:solidFill>
              </a:rPr>
              <a:t>Reflective </a:t>
            </a:r>
            <a:r>
              <a:rPr lang="en-GB" dirty="0" smtClean="0">
                <a:solidFill>
                  <a:schemeClr val="tx1"/>
                </a:solidFill>
              </a:rPr>
              <a:t>questions</a:t>
            </a:r>
          </a:p>
          <a:p>
            <a:r>
              <a:rPr lang="en-GB" sz="1600" dirty="0">
                <a:solidFill>
                  <a:schemeClr val="tx1"/>
                </a:solidFill>
              </a:rPr>
              <a:t>How do you provide opportunities for children to talk about </a:t>
            </a:r>
            <a:r>
              <a:rPr lang="en-GB" sz="1600" b="1" dirty="0">
                <a:solidFill>
                  <a:schemeClr val="tx1"/>
                </a:solidFill>
              </a:rPr>
              <a:t>communicate</a:t>
            </a:r>
            <a:r>
              <a:rPr lang="en-GB" sz="1600" dirty="0">
                <a:solidFill>
                  <a:schemeClr val="tx1"/>
                </a:solidFill>
              </a:rPr>
              <a:t> their feelings and needs? What changes to practice in your situation do you need to make to ensure that children/parents are well supported </a:t>
            </a:r>
            <a:r>
              <a:rPr lang="en-GB" sz="1600" dirty="0" smtClean="0">
                <a:solidFill>
                  <a:schemeClr val="tx1"/>
                </a:solidFill>
              </a:rPr>
              <a:t>?</a:t>
            </a:r>
          </a:p>
          <a:p>
            <a:endParaRPr lang="en-GB" sz="1600" dirty="0">
              <a:solidFill>
                <a:schemeClr val="tx1"/>
              </a:solidFill>
            </a:endParaRPr>
          </a:p>
          <a:p>
            <a:r>
              <a:rPr lang="en-GB" sz="1600" dirty="0">
                <a:solidFill>
                  <a:schemeClr val="tx1"/>
                </a:solidFill>
              </a:rPr>
              <a:t>How are you </a:t>
            </a:r>
            <a:r>
              <a:rPr lang="en-GB" sz="1600" b="1" dirty="0">
                <a:solidFill>
                  <a:schemeClr val="tx1"/>
                </a:solidFill>
              </a:rPr>
              <a:t>involving</a:t>
            </a:r>
            <a:r>
              <a:rPr lang="en-GB" sz="1600" dirty="0">
                <a:solidFill>
                  <a:schemeClr val="tx1"/>
                </a:solidFill>
              </a:rPr>
              <a:t> parents in determining reasonable adjustments to the physical environment to ensure children are able to adhere to physical distancing and can still access resources inside and outdoors? </a:t>
            </a:r>
            <a:endParaRPr lang="en-GB" sz="1600" dirty="0" smtClean="0">
              <a:solidFill>
                <a:schemeClr val="tx1"/>
              </a:solidFill>
            </a:endParaRPr>
          </a:p>
          <a:p>
            <a:endParaRPr lang="en-GB" sz="1600" dirty="0">
              <a:solidFill>
                <a:schemeClr val="tx1"/>
              </a:solidFill>
            </a:endParaRPr>
          </a:p>
          <a:p>
            <a:r>
              <a:rPr lang="en-GB" sz="1600" dirty="0">
                <a:solidFill>
                  <a:schemeClr val="tx1"/>
                </a:solidFill>
              </a:rPr>
              <a:t>To what extent is there </a:t>
            </a:r>
            <a:r>
              <a:rPr lang="en-GB" sz="1600" b="1" dirty="0">
                <a:solidFill>
                  <a:schemeClr val="tx1"/>
                </a:solidFill>
              </a:rPr>
              <a:t>collaboration</a:t>
            </a:r>
            <a:r>
              <a:rPr lang="en-GB" sz="1600" dirty="0">
                <a:solidFill>
                  <a:schemeClr val="tx1"/>
                </a:solidFill>
              </a:rPr>
              <a:t> between practitioners and teachers which is focused on </a:t>
            </a:r>
            <a:r>
              <a:rPr lang="en-GB" sz="1600" b="1" dirty="0">
                <a:solidFill>
                  <a:schemeClr val="tx1"/>
                </a:solidFill>
              </a:rPr>
              <a:t>planning</a:t>
            </a:r>
            <a:r>
              <a:rPr lang="en-GB" sz="1600" dirty="0">
                <a:solidFill>
                  <a:schemeClr val="tx1"/>
                </a:solidFill>
              </a:rPr>
              <a:t> a continuous ‘early level’ curriculum experience</a:t>
            </a:r>
            <a:r>
              <a:rPr lang="en-GB" sz="1600" dirty="0" smtClean="0">
                <a:solidFill>
                  <a:schemeClr val="tx1"/>
                </a:solidFill>
              </a:rPr>
              <a:t>.</a:t>
            </a:r>
          </a:p>
          <a:p>
            <a:endParaRPr lang="en-GB" sz="1600" dirty="0">
              <a:solidFill>
                <a:schemeClr val="tx1"/>
              </a:solidFill>
            </a:endParaRPr>
          </a:p>
          <a:p>
            <a:r>
              <a:rPr lang="en-GB" sz="1600" dirty="0">
                <a:solidFill>
                  <a:schemeClr val="tx1"/>
                </a:solidFill>
              </a:rPr>
              <a:t>Have you </a:t>
            </a:r>
            <a:r>
              <a:rPr lang="en-GB" sz="1600" b="1" dirty="0">
                <a:solidFill>
                  <a:schemeClr val="tx1"/>
                </a:solidFill>
              </a:rPr>
              <a:t>adjusted</a:t>
            </a:r>
            <a:r>
              <a:rPr lang="en-GB" sz="1600" dirty="0">
                <a:solidFill>
                  <a:schemeClr val="tx1"/>
                </a:solidFill>
              </a:rPr>
              <a:t> the early level planners to ensure children have increased possibilities to talk, to play outside more often </a:t>
            </a:r>
            <a:r>
              <a:rPr lang="en-GB" sz="1600" dirty="0" smtClean="0">
                <a:solidFill>
                  <a:schemeClr val="tx1"/>
                </a:solidFill>
              </a:rPr>
              <a:t>than </a:t>
            </a:r>
            <a:r>
              <a:rPr lang="en-GB" sz="1600" dirty="0">
                <a:solidFill>
                  <a:schemeClr val="tx1"/>
                </a:solidFill>
              </a:rPr>
              <a:t>inside?</a:t>
            </a:r>
          </a:p>
          <a:p>
            <a:endParaRPr lang="en-GB" dirty="0"/>
          </a:p>
        </p:txBody>
      </p:sp>
    </p:spTree>
    <p:extLst>
      <p:ext uri="{BB962C8B-B14F-4D97-AF65-F5344CB8AC3E}">
        <p14:creationId xmlns:p14="http://schemas.microsoft.com/office/powerpoint/2010/main" val="157096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automatically generated"/>
          <p:cNvPicPr/>
          <p:nvPr/>
        </p:nvPicPr>
        <p:blipFill>
          <a:blip r:embed="rId3" cstate="email">
            <a:extLst>
              <a:ext uri="{28A0092B-C50C-407E-A947-70E740481C1C}">
                <a14:useLocalDpi xmlns:a14="http://schemas.microsoft.com/office/drawing/2010/main"/>
              </a:ext>
            </a:extLst>
          </a:blip>
          <a:stretch>
            <a:fillRect/>
          </a:stretch>
        </p:blipFill>
        <p:spPr>
          <a:xfrm>
            <a:off x="1786270" y="1063257"/>
            <a:ext cx="8952614" cy="4869710"/>
          </a:xfrm>
          <a:prstGeom prst="rect">
            <a:avLst/>
          </a:prstGeom>
        </p:spPr>
      </p:pic>
    </p:spTree>
    <p:extLst>
      <p:ext uri="{BB962C8B-B14F-4D97-AF65-F5344CB8AC3E}">
        <p14:creationId xmlns:p14="http://schemas.microsoft.com/office/powerpoint/2010/main" val="2685480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20133"/>
            <a:ext cx="11283590" cy="575734"/>
          </a:xfrm>
        </p:spPr>
        <p:txBody>
          <a:bodyPr/>
          <a:lstStyle/>
          <a:p>
            <a:r>
              <a:rPr lang="en-GB" dirty="0"/>
              <a:t>Useful links and resources</a:t>
            </a:r>
          </a:p>
        </p:txBody>
      </p:sp>
      <p:sp>
        <p:nvSpPr>
          <p:cNvPr id="3" name="Content Placeholder 2"/>
          <p:cNvSpPr>
            <a:spLocks noGrp="1"/>
          </p:cNvSpPr>
          <p:nvPr>
            <p:ph idx="1"/>
          </p:nvPr>
        </p:nvSpPr>
        <p:spPr>
          <a:xfrm>
            <a:off x="220134" y="795867"/>
            <a:ext cx="11283589" cy="5418666"/>
          </a:xfrm>
        </p:spPr>
        <p:txBody>
          <a:bodyPr/>
          <a:lstStyle/>
          <a:p>
            <a:r>
              <a:rPr lang="en-GB" sz="1600" u="sng" dirty="0">
                <a:hlinkClick r:id="rId3"/>
              </a:rPr>
              <a:t>https://famly.co/blog/covid-19/denmark-reopening-child-care-corona/</a:t>
            </a:r>
            <a:endParaRPr lang="en-GB" sz="1600" u="sng" dirty="0"/>
          </a:p>
          <a:p>
            <a:endParaRPr lang="en-GB" sz="1600" u="sng" dirty="0"/>
          </a:p>
          <a:p>
            <a:r>
              <a:rPr lang="en-GB" sz="1600" u="sng" dirty="0">
                <a:hlinkClick r:id="rId4"/>
              </a:rPr>
              <a:t>https://www.epinsight.com/post/supporting-post-lockdown-education-using-the-6-principles-of-nurture</a:t>
            </a:r>
            <a:endParaRPr lang="en-GB" sz="1600" u="sng" dirty="0"/>
          </a:p>
          <a:p>
            <a:endParaRPr lang="en-GB" sz="1600" u="sng" dirty="0">
              <a:hlinkClick r:id="rId5"/>
            </a:endParaRPr>
          </a:p>
          <a:p>
            <a:r>
              <a:rPr lang="en-GB" sz="1600" u="sng" dirty="0">
                <a:hlinkClick r:id="rId5"/>
              </a:rPr>
              <a:t>www.recoverycurriculum.org</a:t>
            </a:r>
            <a:endParaRPr lang="en-GB" sz="1600" u="sng" dirty="0">
              <a:hlinkClick r:id="rId6"/>
            </a:endParaRPr>
          </a:p>
          <a:p>
            <a:endParaRPr lang="en-GB" sz="1600" u="sng" dirty="0">
              <a:hlinkClick r:id="rId6"/>
            </a:endParaRPr>
          </a:p>
          <a:p>
            <a:r>
              <a:rPr lang="en-GB" sz="1600" u="sng" dirty="0">
                <a:hlinkClick r:id="rId6"/>
              </a:rPr>
              <a:t>https://earlyexcellence.com/latest-news/press-articles/what-comes-next-key-issues-for-the-eyfs-and-key-stage-one-after-lockdown/</a:t>
            </a:r>
            <a:endParaRPr lang="en-GB" sz="1600" u="sng" dirty="0"/>
          </a:p>
          <a:p>
            <a:endParaRPr lang="en-GB" sz="1600" u="sng" dirty="0"/>
          </a:p>
          <a:p>
            <a:r>
              <a:rPr lang="en-GB" sz="1600" u="sng" dirty="0">
                <a:hlinkClick r:id="rId7"/>
              </a:rPr>
              <a:t>ipaworld.org/</a:t>
            </a:r>
            <a:r>
              <a:rPr lang="en-GB" sz="1600" u="sng" dirty="0" err="1">
                <a:hlinkClick r:id="rId7"/>
              </a:rPr>
              <a:t>wp</a:t>
            </a:r>
            <a:r>
              <a:rPr lang="en-GB" sz="1600" u="sng" dirty="0">
                <a:hlinkClick r:id="rId7"/>
              </a:rPr>
              <a:t>-content/</a:t>
            </a:r>
            <a:r>
              <a:rPr lang="en-GB" sz="1600" u="sng" dirty="0" err="1">
                <a:hlinkClick r:id="rId7"/>
              </a:rPr>
              <a:t>upl</a:t>
            </a:r>
            <a:r>
              <a:rPr lang="en-GB" sz="1600" u="sng" dirty="0">
                <a:hlinkClick r:id="rId7"/>
              </a:rPr>
              <a:t>…</a:t>
            </a:r>
            <a:endParaRPr lang="en-GB" sz="1600" u="sng" dirty="0"/>
          </a:p>
          <a:p>
            <a:endParaRPr lang="en-GB" sz="1600" u="sng" dirty="0"/>
          </a:p>
          <a:p>
            <a:r>
              <a:rPr lang="en-GB" sz="1600" u="sng" dirty="0">
                <a:hlinkClick r:id="rId8"/>
              </a:rPr>
              <a:t>https://earlyexcellence.com/latest-news/press-articles/transient-art-and-loose-parts-play/</a:t>
            </a:r>
            <a:endParaRPr lang="en-GB" u="sng" dirty="0"/>
          </a:p>
          <a:p>
            <a:endParaRPr lang="en-GB" u="sng" dirty="0"/>
          </a:p>
          <a:p>
            <a:endParaRPr lang="en-GB" u="sng" dirty="0"/>
          </a:p>
          <a:p>
            <a:endParaRPr lang="en-GB" dirty="0"/>
          </a:p>
        </p:txBody>
      </p:sp>
    </p:spTree>
    <p:extLst>
      <p:ext uri="{BB962C8B-B14F-4D97-AF65-F5344CB8AC3E}">
        <p14:creationId xmlns:p14="http://schemas.microsoft.com/office/powerpoint/2010/main" val="416777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Box 9">
            <a:extLst>
              <a:ext uri="{FF2B5EF4-FFF2-40B4-BE49-F238E27FC236}">
                <a16:creationId xmlns:a16="http://schemas.microsoft.com/office/drawing/2014/main" id="{6109EC77-71E2-794E-A55E-D8AC4DC2AB64}"/>
              </a:ext>
            </a:extLst>
          </p:cNvPr>
          <p:cNvSpPr txBox="1"/>
          <p:nvPr/>
        </p:nvSpPr>
        <p:spPr>
          <a:xfrm>
            <a:off x="6104692" y="5119421"/>
            <a:ext cx="5381202" cy="646331"/>
          </a:xfrm>
          <a:prstGeom prst="rect">
            <a:avLst/>
          </a:prstGeom>
          <a:noFill/>
        </p:spPr>
        <p:txBody>
          <a:bodyPr wrap="square" rtlCol="0">
            <a:spAutoFit/>
          </a:bodyPr>
          <a:lstStyle/>
          <a:p>
            <a:r>
              <a:rPr lang="en-US" b="1" dirty="0"/>
              <a:t>COVID – 19 – a framework for decision making </a:t>
            </a:r>
          </a:p>
          <a:p>
            <a:r>
              <a:rPr lang="en-US" b="1" dirty="0"/>
              <a:t>Scottish Government:  April 2020</a:t>
            </a:r>
          </a:p>
        </p:txBody>
      </p:sp>
      <p:sp>
        <p:nvSpPr>
          <p:cNvPr id="13" name="TextBox 12">
            <a:extLst>
              <a:ext uri="{FF2B5EF4-FFF2-40B4-BE49-F238E27FC236}">
                <a16:creationId xmlns:a16="http://schemas.microsoft.com/office/drawing/2014/main" id="{53F2DDB6-A66F-A449-8D85-3300FBD4CDC3}"/>
              </a:ext>
            </a:extLst>
          </p:cNvPr>
          <p:cNvSpPr txBox="1"/>
          <p:nvPr/>
        </p:nvSpPr>
        <p:spPr>
          <a:xfrm>
            <a:off x="6104692" y="670792"/>
            <a:ext cx="5518739" cy="4031873"/>
          </a:xfrm>
          <a:prstGeom prst="rect">
            <a:avLst/>
          </a:prstGeom>
          <a:noFill/>
        </p:spPr>
        <p:txBody>
          <a:bodyPr wrap="square" rtlCol="0">
            <a:spAutoFit/>
          </a:bodyPr>
          <a:lstStyle/>
          <a:p>
            <a:r>
              <a:rPr lang="en-US" sz="3200" dirty="0"/>
              <a:t>”The path before us is through uncharted territory and will need careful navigation.</a:t>
            </a:r>
          </a:p>
          <a:p>
            <a:endParaRPr lang="en-US" sz="3200" dirty="0"/>
          </a:p>
          <a:p>
            <a:r>
              <a:rPr lang="en-US" sz="3200" dirty="0"/>
              <a:t>Our guiding values should be kindness, compassion, openness and transparency.”</a:t>
            </a:r>
          </a:p>
        </p:txBody>
      </p:sp>
      <p:pic>
        <p:nvPicPr>
          <p:cNvPr id="15" name="Picture 14" descr="A tree with pink flowers&#10;&#10;Description automatically generated">
            <a:extLst>
              <a:ext uri="{FF2B5EF4-FFF2-40B4-BE49-F238E27FC236}">
                <a16:creationId xmlns:a16="http://schemas.microsoft.com/office/drawing/2014/main" id="{66C6B0CE-E1FA-9447-B17D-A154FB15055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864803" y="873496"/>
            <a:ext cx="6987972" cy="5240979"/>
          </a:xfrm>
          <a:prstGeom prst="rect">
            <a:avLst/>
          </a:prstGeom>
        </p:spPr>
      </p:pic>
    </p:spTree>
    <p:extLst>
      <p:ext uri="{BB962C8B-B14F-4D97-AF65-F5344CB8AC3E}">
        <p14:creationId xmlns:p14="http://schemas.microsoft.com/office/powerpoint/2010/main" val="283327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20133"/>
            <a:ext cx="11283590" cy="575734"/>
          </a:xfrm>
        </p:spPr>
        <p:txBody>
          <a:bodyPr/>
          <a:lstStyle/>
          <a:p>
            <a:r>
              <a:rPr lang="en-GB" dirty="0"/>
              <a:t>Useful links and resources</a:t>
            </a:r>
          </a:p>
        </p:txBody>
      </p:sp>
      <p:sp>
        <p:nvSpPr>
          <p:cNvPr id="3" name="Content Placeholder 2"/>
          <p:cNvSpPr>
            <a:spLocks noGrp="1"/>
          </p:cNvSpPr>
          <p:nvPr>
            <p:ph idx="1"/>
          </p:nvPr>
        </p:nvSpPr>
        <p:spPr>
          <a:xfrm>
            <a:off x="220134" y="795867"/>
            <a:ext cx="11283589" cy="5418666"/>
          </a:xfrm>
        </p:spPr>
        <p:txBody>
          <a:bodyPr/>
          <a:lstStyle/>
          <a:p>
            <a:endParaRPr lang="en-GB" sz="1600" u="sng" dirty="0"/>
          </a:p>
          <a:p>
            <a:r>
              <a:rPr lang="en-GB" sz="1600" u="sng" dirty="0">
                <a:hlinkClick r:id="rId3"/>
              </a:rPr>
              <a:t>https://earlyexcellence.com/latest-news/press-articles/transient-art-and-loose-parts-play/</a:t>
            </a:r>
            <a:endParaRPr lang="en-GB" sz="1600" u="sng" dirty="0"/>
          </a:p>
          <a:p>
            <a:endParaRPr lang="en-GB" sz="1600" u="sng" dirty="0"/>
          </a:p>
          <a:p>
            <a:r>
              <a:rPr lang="en-GB" sz="1600" u="sng" dirty="0">
                <a:hlinkClick r:id="rId4"/>
              </a:rPr>
              <a:t>https://earlyexcellence.com/latest-news/press-articles/change-isnt-always-for-the-better/</a:t>
            </a:r>
            <a:endParaRPr lang="en-GB" sz="1600" u="sng" dirty="0"/>
          </a:p>
          <a:p>
            <a:endParaRPr lang="en-GB" sz="1600" u="sng" dirty="0"/>
          </a:p>
          <a:p>
            <a:r>
              <a:rPr lang="en-GB" sz="1600" u="sng" dirty="0">
                <a:hlinkClick r:id="rId5"/>
              </a:rPr>
              <a:t>https://www.theguardian.com/education/2020/may/07/prioritise-play-when-schools-reopen-say-mental-health-experts-coronavirus-lockdown</a:t>
            </a:r>
            <a:endParaRPr lang="en-GB" sz="1600" u="sng" dirty="0"/>
          </a:p>
          <a:p>
            <a:endParaRPr lang="en-GB" sz="1600" u="sng" dirty="0"/>
          </a:p>
          <a:p>
            <a:r>
              <a:rPr lang="en-GB" sz="1600" u="sng" dirty="0">
                <a:hlinkClick r:id="rId6"/>
              </a:rPr>
              <a:t>bit.ly/</a:t>
            </a:r>
            <a:r>
              <a:rPr lang="en-GB" sz="1600" u="sng" dirty="0" err="1">
                <a:hlinkClick r:id="rId6"/>
              </a:rPr>
              <a:t>2JBeEe8</a:t>
            </a:r>
            <a:endParaRPr lang="en-GB" sz="1600" u="sng" dirty="0"/>
          </a:p>
          <a:p>
            <a:endParaRPr lang="en-GB" sz="1600" u="sng" dirty="0"/>
          </a:p>
          <a:p>
            <a:r>
              <a:rPr lang="en-GB" sz="1600" u="sng" dirty="0">
                <a:hlinkClick r:id="rId7"/>
              </a:rPr>
              <a:t>http://www.oecd-forum.org/users/396106-tracey-burns/posts/responding-to-coronavirus-back-to-school</a:t>
            </a:r>
            <a:endParaRPr lang="en-GB" sz="1600" u="sng" dirty="0"/>
          </a:p>
          <a:p>
            <a:endParaRPr lang="en-GB" sz="1600" u="sng" dirty="0"/>
          </a:p>
          <a:p>
            <a:r>
              <a:rPr lang="en-GB" sz="1600" u="sng" dirty="0">
                <a:hlinkClick r:id="rId8"/>
              </a:rPr>
              <a:t>https://</a:t>
            </a:r>
            <a:r>
              <a:rPr lang="en-GB" sz="1600" u="sng" dirty="0" smtClean="0">
                <a:hlinkClick r:id="rId8"/>
              </a:rPr>
              <a:t>www.schudio.tv/courses/preparing-autistic-send-children-for-going-back-to-school</a:t>
            </a:r>
            <a:endParaRPr lang="en-GB" sz="1600" u="sng" dirty="0" smtClean="0"/>
          </a:p>
          <a:p>
            <a:endParaRPr lang="en-GB" sz="1600" u="sng" dirty="0"/>
          </a:p>
          <a:p>
            <a:r>
              <a:rPr lang="en-GB" sz="1600" u="sng" dirty="0">
                <a:hlinkClick r:id="rId9"/>
              </a:rPr>
              <a:t>https://www.early-education.org.uk/news/guest-blog-time-key-stage-1-developmentally-appropriate-julie-fisher</a:t>
            </a:r>
            <a:endParaRPr lang="en-GB" sz="1600" u="sng" dirty="0"/>
          </a:p>
          <a:p>
            <a:endParaRPr lang="en-GB" sz="1600" u="sng" dirty="0"/>
          </a:p>
          <a:p>
            <a:r>
              <a:rPr lang="en-GB" sz="1600" u="sng" dirty="0">
                <a:hlinkClick r:id="rId10"/>
              </a:rPr>
              <a:t>https://www.theguardian.com/uk-news/2020/may/10/scotland-eyes-outdoor-learning-as-model-for-reopening-of-schools</a:t>
            </a:r>
            <a:endParaRPr lang="en-GB" sz="1600" u="sng" dirty="0"/>
          </a:p>
          <a:p>
            <a:endParaRPr lang="en-GB" u="sng" dirty="0"/>
          </a:p>
          <a:p>
            <a:endParaRPr lang="en-GB" sz="1600" u="sng" dirty="0"/>
          </a:p>
          <a:p>
            <a:endParaRPr lang="en-GB" sz="1600" u="sng" dirty="0"/>
          </a:p>
          <a:p>
            <a:endParaRPr lang="en-GB" u="sng" dirty="0"/>
          </a:p>
          <a:p>
            <a:endParaRPr lang="en-GB" u="sng" dirty="0"/>
          </a:p>
          <a:p>
            <a:endParaRPr lang="en-GB" u="sng" dirty="0"/>
          </a:p>
          <a:p>
            <a:endParaRPr lang="en-GB" dirty="0"/>
          </a:p>
        </p:txBody>
      </p:sp>
    </p:spTree>
    <p:extLst>
      <p:ext uri="{BB962C8B-B14F-4D97-AF65-F5344CB8AC3E}">
        <p14:creationId xmlns:p14="http://schemas.microsoft.com/office/powerpoint/2010/main" val="333024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47" y="233917"/>
            <a:ext cx="11384862" cy="369198"/>
          </a:xfrm>
        </p:spPr>
        <p:txBody>
          <a:bodyPr/>
          <a:lstStyle/>
          <a:p>
            <a:r>
              <a:rPr lang="en-GB" sz="3200" dirty="0"/>
              <a:t>Child-centred transitions in the new context</a:t>
            </a:r>
            <a:endParaRPr lang="en-US" sz="3200" dirty="0"/>
          </a:p>
        </p:txBody>
      </p:sp>
      <p:sp>
        <p:nvSpPr>
          <p:cNvPr id="3" name="Content Placeholder 2"/>
          <p:cNvSpPr>
            <a:spLocks noGrp="1"/>
          </p:cNvSpPr>
          <p:nvPr>
            <p:ph idx="1"/>
          </p:nvPr>
        </p:nvSpPr>
        <p:spPr>
          <a:xfrm>
            <a:off x="276447" y="982119"/>
            <a:ext cx="9319846" cy="5175115"/>
          </a:xfrm>
        </p:spPr>
        <p:txBody>
          <a:bodyPr/>
          <a:lstStyle/>
          <a:p>
            <a:pPr>
              <a:buClr>
                <a:srgbClr val="00ABB5"/>
              </a:buClr>
            </a:pPr>
            <a:r>
              <a:rPr lang="en-GB" sz="2100" b="1" dirty="0">
                <a:solidFill>
                  <a:schemeClr val="tx1"/>
                </a:solidFill>
              </a:rPr>
              <a:t>Why is this advice needed for the </a:t>
            </a:r>
            <a:r>
              <a:rPr lang="en-GB" sz="2100" b="1" dirty="0" err="1">
                <a:solidFill>
                  <a:schemeClr val="tx1"/>
                </a:solidFill>
              </a:rPr>
              <a:t>ELC</a:t>
            </a:r>
            <a:r>
              <a:rPr lang="en-GB" sz="2100" b="1" dirty="0">
                <a:solidFill>
                  <a:schemeClr val="tx1"/>
                </a:solidFill>
              </a:rPr>
              <a:t> sector and early primary stages?</a:t>
            </a:r>
          </a:p>
          <a:p>
            <a:pPr>
              <a:buClr>
                <a:srgbClr val="00ABB5"/>
              </a:buClr>
            </a:pPr>
            <a:endParaRPr lang="en-GB" b="1"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ensure practitioners and teachers have access to </a:t>
            </a:r>
            <a:r>
              <a:rPr lang="en-GB" sz="1900" b="1" dirty="0">
                <a:solidFill>
                  <a:schemeClr val="tx1"/>
                </a:solidFill>
              </a:rPr>
              <a:t>practical advice </a:t>
            </a:r>
            <a:r>
              <a:rPr lang="en-GB" sz="1900" dirty="0">
                <a:solidFill>
                  <a:schemeClr val="tx1"/>
                </a:solidFill>
              </a:rPr>
              <a:t>based on what we currently know about best transitions practice, learning from others, and applying this in a Scottish context,</a:t>
            </a:r>
          </a:p>
          <a:p>
            <a:pPr marL="285750" indent="-285750">
              <a:buClr>
                <a:srgbClr val="00ABB5"/>
              </a:buClr>
              <a:buFont typeface="Arial" panose="020B0604020202020204" pitchFamily="34" charset="0"/>
              <a:buChar char="•"/>
            </a:pPr>
            <a:endParaRPr lang="en-GB" sz="1900"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a:t>
            </a:r>
            <a:r>
              <a:rPr lang="en-GB" sz="1900" b="1" dirty="0">
                <a:solidFill>
                  <a:schemeClr val="tx1"/>
                </a:solidFill>
              </a:rPr>
              <a:t>intentionally plan </a:t>
            </a:r>
            <a:r>
              <a:rPr lang="en-GB" sz="1900" dirty="0">
                <a:solidFill>
                  <a:schemeClr val="tx1"/>
                </a:solidFill>
              </a:rPr>
              <a:t>for a safe transition that builds on the learning children bring with them from home, </a:t>
            </a:r>
          </a:p>
          <a:p>
            <a:pPr marL="285750" indent="-285750">
              <a:buClr>
                <a:srgbClr val="00ABB5"/>
              </a:buClr>
              <a:buFont typeface="Arial" panose="020B0604020202020204" pitchFamily="34" charset="0"/>
              <a:buChar char="•"/>
            </a:pPr>
            <a:endParaRPr lang="en-GB" sz="1900"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a:t>
            </a:r>
            <a:r>
              <a:rPr lang="en-GB" sz="1900" b="1" dirty="0">
                <a:solidFill>
                  <a:schemeClr val="tx1"/>
                </a:solidFill>
              </a:rPr>
              <a:t>provide reassurance </a:t>
            </a:r>
            <a:r>
              <a:rPr lang="en-GB" sz="1900" dirty="0">
                <a:solidFill>
                  <a:schemeClr val="tx1"/>
                </a:solidFill>
              </a:rPr>
              <a:t>that despite the significant impact that Covid-19 is having on all of our lives, we will be doing the right thing for our children if we adopt </a:t>
            </a:r>
            <a:r>
              <a:rPr lang="en-GB" sz="1900" b="1" dirty="0">
                <a:solidFill>
                  <a:schemeClr val="tx1"/>
                </a:solidFill>
              </a:rPr>
              <a:t>child-centred</a:t>
            </a:r>
            <a:r>
              <a:rPr lang="en-GB" sz="1900" dirty="0">
                <a:solidFill>
                  <a:schemeClr val="tx1"/>
                </a:solidFill>
              </a:rPr>
              <a:t> approaches which are grounded in nurturing principles, and, </a:t>
            </a:r>
          </a:p>
          <a:p>
            <a:pPr marL="285750" indent="-285750">
              <a:buClr>
                <a:srgbClr val="00ABB5"/>
              </a:buClr>
              <a:buFont typeface="Arial" panose="020B0604020202020204" pitchFamily="34" charset="0"/>
              <a:buChar char="•"/>
            </a:pPr>
            <a:endParaRPr lang="en-GB" sz="1900" dirty="0">
              <a:solidFill>
                <a:schemeClr val="tx1"/>
              </a:solidFill>
            </a:endParaRPr>
          </a:p>
          <a:p>
            <a:pPr marL="285750" indent="-285750">
              <a:buClr>
                <a:srgbClr val="00ABB5"/>
              </a:buClr>
              <a:buFont typeface="Arial" panose="020B0604020202020204" pitchFamily="34" charset="0"/>
              <a:buChar char="•"/>
            </a:pPr>
            <a:r>
              <a:rPr lang="en-GB" sz="1900" dirty="0">
                <a:solidFill>
                  <a:schemeClr val="tx1"/>
                </a:solidFill>
              </a:rPr>
              <a:t>To empower practitioners and teachers to embrace </a:t>
            </a:r>
            <a:r>
              <a:rPr lang="en-GB" sz="1900" b="1" dirty="0">
                <a:solidFill>
                  <a:schemeClr val="tx1"/>
                </a:solidFill>
              </a:rPr>
              <a:t>play as pedagogy</a:t>
            </a:r>
            <a:r>
              <a:rPr lang="en-GB" sz="1900" dirty="0">
                <a:solidFill>
                  <a:schemeClr val="tx1"/>
                </a:solidFill>
              </a:rPr>
              <a:t>.</a:t>
            </a:r>
          </a:p>
          <a:p>
            <a:pPr>
              <a:buClr>
                <a:srgbClr val="00ABB5"/>
              </a:buClr>
            </a:pPr>
            <a:endParaRPr lang="en-GB" sz="2400" b="1" dirty="0">
              <a:solidFill>
                <a:srgbClr val="FFFF00"/>
              </a:solidFill>
            </a:endParaRPr>
          </a:p>
          <a:p>
            <a:pPr>
              <a:buClr>
                <a:srgbClr val="00ABB5"/>
              </a:buClr>
            </a:pPr>
            <a:endParaRPr lang="en-GB" sz="2400" dirty="0">
              <a:solidFill>
                <a:schemeClr val="tx1"/>
              </a:solidFill>
            </a:endParaRPr>
          </a:p>
          <a:p>
            <a:pPr>
              <a:buClr>
                <a:srgbClr val="00ABB5"/>
              </a:buClr>
            </a:pPr>
            <a:endParaRPr lang="en-GB" sz="2400" dirty="0">
              <a:solidFill>
                <a:schemeClr val="tx1"/>
              </a:solidFill>
            </a:endParaRPr>
          </a:p>
          <a:p>
            <a:pPr>
              <a:buClr>
                <a:srgbClr val="00ABB5"/>
              </a:buClr>
            </a:pPr>
            <a:endParaRPr lang="en-GB" dirty="0"/>
          </a:p>
          <a:p>
            <a:pPr>
              <a:buClr>
                <a:srgbClr val="00ABB5"/>
              </a:buClr>
            </a:pPr>
            <a:r>
              <a:rPr lang="en-GB" dirty="0"/>
              <a:t/>
            </a:r>
            <a:br>
              <a:rPr lang="en-GB" dirty="0"/>
            </a:br>
            <a:endParaRPr lang="en-GB" dirty="0"/>
          </a:p>
          <a:p>
            <a:pPr>
              <a:buClr>
                <a:srgbClr val="00ABB5"/>
              </a:buClr>
            </a:pPr>
            <a:endParaRPr lang="en-GB" b="1" dirty="0"/>
          </a:p>
        </p:txBody>
      </p:sp>
      <p:pic>
        <p:nvPicPr>
          <p:cNvPr id="4" name="Picture 3" descr="A picture containing food, ball&#10;&#10;Description automatically generated">
            <a:extLst>
              <a:ext uri="{FF2B5EF4-FFF2-40B4-BE49-F238E27FC236}">
                <a16:creationId xmlns:a16="http://schemas.microsoft.com/office/drawing/2014/main" id="{7A21CDB3-4EA1-C641-9D86-1AE8245CD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910" y="3948336"/>
            <a:ext cx="2322399" cy="2208898"/>
          </a:xfrm>
          <a:prstGeom prst="rect">
            <a:avLst/>
          </a:prstGeom>
        </p:spPr>
      </p:pic>
    </p:spTree>
    <p:extLst>
      <p:ext uri="{BB962C8B-B14F-4D97-AF65-F5344CB8AC3E}">
        <p14:creationId xmlns:p14="http://schemas.microsoft.com/office/powerpoint/2010/main" val="348687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8" y="155643"/>
            <a:ext cx="11299800" cy="1152526"/>
          </a:xfrm>
        </p:spPr>
        <p:txBody>
          <a:bodyPr/>
          <a:lstStyle/>
          <a:p>
            <a:r>
              <a:rPr lang="en-GB" sz="3200" dirty="0"/>
              <a:t/>
            </a:r>
            <a:br>
              <a:rPr lang="en-GB" sz="3200" dirty="0"/>
            </a:br>
            <a:r>
              <a:rPr lang="en-GB" sz="3200" dirty="0"/>
              <a:t>Why is play pedagogy important?</a:t>
            </a:r>
            <a:br>
              <a:rPr lang="en-GB" sz="3200" dirty="0"/>
            </a:br>
            <a:endParaRPr lang="en-US" sz="3200" dirty="0"/>
          </a:p>
        </p:txBody>
      </p:sp>
      <p:sp>
        <p:nvSpPr>
          <p:cNvPr id="3" name="Content Placeholder 2"/>
          <p:cNvSpPr>
            <a:spLocks noGrp="1"/>
          </p:cNvSpPr>
          <p:nvPr>
            <p:ph idx="1"/>
          </p:nvPr>
        </p:nvSpPr>
        <p:spPr>
          <a:xfrm>
            <a:off x="361508" y="1308169"/>
            <a:ext cx="10292316" cy="850605"/>
          </a:xfrm>
        </p:spPr>
        <p:txBody>
          <a:bodyPr/>
          <a:lstStyle/>
          <a:p>
            <a:pPr>
              <a:buClr>
                <a:srgbClr val="00ABB5"/>
              </a:buClr>
            </a:pPr>
            <a:endParaRPr lang="en-GB" sz="2400" b="1" dirty="0">
              <a:solidFill>
                <a:schemeClr val="tx1"/>
              </a:solidFill>
            </a:endParaRPr>
          </a:p>
          <a:p>
            <a:pPr>
              <a:buClr>
                <a:srgbClr val="00ABB5"/>
              </a:buClr>
            </a:pPr>
            <a:endParaRPr lang="en-GB" sz="2400" dirty="0">
              <a:solidFill>
                <a:schemeClr val="tx1"/>
              </a:solidFill>
            </a:endParaRPr>
          </a:p>
          <a:p>
            <a:pPr>
              <a:buClr>
                <a:srgbClr val="00ABB5"/>
              </a:buClr>
            </a:pPr>
            <a:endParaRPr lang="en-GB" dirty="0"/>
          </a:p>
          <a:p>
            <a:pPr>
              <a:buClr>
                <a:srgbClr val="00ABB5"/>
              </a:buClr>
            </a:pPr>
            <a:r>
              <a:rPr lang="en-GB" dirty="0"/>
              <a:t/>
            </a:r>
            <a:br>
              <a:rPr lang="en-GB" dirty="0"/>
            </a:br>
            <a:endParaRPr lang="en-GB" dirty="0"/>
          </a:p>
          <a:p>
            <a:pPr>
              <a:buClr>
                <a:srgbClr val="00ABB5"/>
              </a:buClr>
            </a:pPr>
            <a:endParaRPr lang="en-GB" b="1" dirty="0"/>
          </a:p>
        </p:txBody>
      </p:sp>
      <p:pic>
        <p:nvPicPr>
          <p:cNvPr id="6" name="IMG_5736.jpeg" descr="IMG_5736.jpeg">
            <a:extLst>
              <a:ext uri="{FF2B5EF4-FFF2-40B4-BE49-F238E27FC236}">
                <a16:creationId xmlns:a16="http://schemas.microsoft.com/office/drawing/2014/main" id="{3A863CE3-E0E4-4247-A95C-966203B45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692" y="1079184"/>
            <a:ext cx="6503154" cy="4979175"/>
          </a:xfrm>
          <a:prstGeom prst="rect">
            <a:avLst/>
          </a:prstGeom>
          <a:ln w="12700">
            <a:miter lim="400000"/>
          </a:ln>
        </p:spPr>
      </p:pic>
      <p:sp>
        <p:nvSpPr>
          <p:cNvPr id="7" name="TextBox 6">
            <a:extLst>
              <a:ext uri="{FF2B5EF4-FFF2-40B4-BE49-F238E27FC236}">
                <a16:creationId xmlns:a16="http://schemas.microsoft.com/office/drawing/2014/main" id="{48C7EA61-7B25-F24F-8793-AAA9560B65ED}"/>
              </a:ext>
            </a:extLst>
          </p:cNvPr>
          <p:cNvSpPr txBox="1"/>
          <p:nvPr/>
        </p:nvSpPr>
        <p:spPr>
          <a:xfrm>
            <a:off x="7203030" y="1079184"/>
            <a:ext cx="4314893" cy="5293757"/>
          </a:xfrm>
          <a:prstGeom prst="rect">
            <a:avLst/>
          </a:prstGeom>
          <a:noFill/>
        </p:spPr>
        <p:txBody>
          <a:bodyPr wrap="square" rtlCol="0">
            <a:spAutoFit/>
          </a:bodyPr>
          <a:lstStyle/>
          <a:p>
            <a:r>
              <a:rPr lang="en-GB" sz="2800" dirty="0"/>
              <a:t>‘Play is an intrinsic part of human development.</a:t>
            </a:r>
          </a:p>
          <a:p>
            <a:endParaRPr lang="en-GB" sz="2800" dirty="0"/>
          </a:p>
          <a:p>
            <a:r>
              <a:rPr lang="en-GB" sz="2800" dirty="0"/>
              <a:t>Through play a child develops their cognitive, social, emotional and physical capacities’ </a:t>
            </a:r>
          </a:p>
          <a:p>
            <a:endParaRPr lang="en-GB" sz="2800" dirty="0"/>
          </a:p>
          <a:p>
            <a:endParaRPr lang="en-US" sz="1600" b="1" dirty="0"/>
          </a:p>
          <a:p>
            <a:endParaRPr lang="en-US" sz="1600" b="1" dirty="0"/>
          </a:p>
          <a:p>
            <a:pPr algn="r"/>
            <a:endParaRPr lang="en-US" b="1" dirty="0"/>
          </a:p>
          <a:p>
            <a:pPr algn="r"/>
            <a:r>
              <a:rPr lang="en-US" sz="1600" b="1" dirty="0" err="1"/>
              <a:t>Realising</a:t>
            </a:r>
            <a:r>
              <a:rPr lang="en-US" sz="1600" b="1" dirty="0"/>
              <a:t> the Ambition: Being Me </a:t>
            </a:r>
          </a:p>
          <a:p>
            <a:pPr algn="r"/>
            <a:r>
              <a:rPr lang="en-US" sz="1600" dirty="0"/>
              <a:t>p44</a:t>
            </a:r>
          </a:p>
          <a:p>
            <a:endParaRPr lang="en-US" sz="2800" dirty="0"/>
          </a:p>
        </p:txBody>
      </p:sp>
    </p:spTree>
    <p:extLst>
      <p:ext uri="{BB962C8B-B14F-4D97-AF65-F5344CB8AC3E}">
        <p14:creationId xmlns:p14="http://schemas.microsoft.com/office/powerpoint/2010/main" val="885665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8" y="155643"/>
            <a:ext cx="11299800" cy="1152526"/>
          </a:xfrm>
        </p:spPr>
        <p:txBody>
          <a:bodyPr/>
          <a:lstStyle/>
          <a:p>
            <a:r>
              <a:rPr lang="en-GB" sz="3200" dirty="0"/>
              <a:t/>
            </a:r>
            <a:br>
              <a:rPr lang="en-GB" sz="3200" dirty="0"/>
            </a:br>
            <a:r>
              <a:rPr lang="en-GB" sz="3200" dirty="0"/>
              <a:t>Child-centred transitions in the new context</a:t>
            </a:r>
            <a:br>
              <a:rPr lang="en-GB" sz="3200" dirty="0"/>
            </a:br>
            <a:r>
              <a:rPr lang="en-GB" sz="3200" dirty="0"/>
              <a:t>Realising the Ambition: Being Me</a:t>
            </a:r>
            <a:br>
              <a:rPr lang="en-GB" sz="3200" dirty="0"/>
            </a:br>
            <a:endParaRPr lang="en-US" sz="3200" dirty="0"/>
          </a:p>
        </p:txBody>
      </p:sp>
      <p:sp>
        <p:nvSpPr>
          <p:cNvPr id="3" name="Content Placeholder 2"/>
          <p:cNvSpPr>
            <a:spLocks noGrp="1"/>
          </p:cNvSpPr>
          <p:nvPr>
            <p:ph idx="1"/>
          </p:nvPr>
        </p:nvSpPr>
        <p:spPr>
          <a:xfrm>
            <a:off x="361508" y="1308169"/>
            <a:ext cx="10292316" cy="850605"/>
          </a:xfrm>
        </p:spPr>
        <p:txBody>
          <a:bodyPr/>
          <a:lstStyle/>
          <a:p>
            <a:pPr>
              <a:buClr>
                <a:srgbClr val="00ABB5"/>
              </a:buClr>
            </a:pPr>
            <a:r>
              <a:rPr lang="en-GB" sz="2400" b="1" dirty="0">
                <a:solidFill>
                  <a:schemeClr val="tx1"/>
                </a:solidFill>
              </a:rPr>
              <a:t>Using the five ‘c’s as the basis for intentionally planning child-centred transitions</a:t>
            </a:r>
          </a:p>
          <a:p>
            <a:pPr>
              <a:buClr>
                <a:srgbClr val="00ABB5"/>
              </a:buClr>
            </a:pPr>
            <a:endParaRPr lang="en-GB" sz="2400" b="1" dirty="0">
              <a:solidFill>
                <a:schemeClr val="tx1"/>
              </a:solidFill>
            </a:endParaRPr>
          </a:p>
          <a:p>
            <a:pPr>
              <a:buClr>
                <a:srgbClr val="00ABB5"/>
              </a:buClr>
            </a:pPr>
            <a:endParaRPr lang="en-GB" sz="2400" dirty="0">
              <a:solidFill>
                <a:schemeClr val="tx1"/>
              </a:solidFill>
            </a:endParaRPr>
          </a:p>
          <a:p>
            <a:pPr>
              <a:buClr>
                <a:srgbClr val="00ABB5"/>
              </a:buClr>
            </a:pPr>
            <a:endParaRPr lang="en-GB" dirty="0"/>
          </a:p>
          <a:p>
            <a:pPr>
              <a:buClr>
                <a:srgbClr val="00ABB5"/>
              </a:buClr>
            </a:pPr>
            <a:r>
              <a:rPr lang="en-GB" dirty="0"/>
              <a:t/>
            </a:r>
            <a:br>
              <a:rPr lang="en-GB" dirty="0"/>
            </a:br>
            <a:endParaRPr lang="en-GB" dirty="0"/>
          </a:p>
          <a:p>
            <a:pPr>
              <a:buClr>
                <a:srgbClr val="00ABB5"/>
              </a:buClr>
            </a:pPr>
            <a:endParaRPr lang="en-GB" b="1" dirty="0"/>
          </a:p>
        </p:txBody>
      </p:sp>
      <p:pic>
        <p:nvPicPr>
          <p:cNvPr id="4" name="Picture 3" descr="A close up of a mans face&#10;&#10;Description automatically generated">
            <a:extLst>
              <a:ext uri="{FF2B5EF4-FFF2-40B4-BE49-F238E27FC236}">
                <a16:creationId xmlns:a16="http://schemas.microsoft.com/office/drawing/2014/main" id="{831B2BB7-866D-A443-84FE-BC50CEBB50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6326" y="2158774"/>
            <a:ext cx="7355705" cy="3992413"/>
          </a:xfrm>
          <a:prstGeom prst="rect">
            <a:avLst/>
          </a:prstGeom>
        </p:spPr>
      </p:pic>
      <p:pic>
        <p:nvPicPr>
          <p:cNvPr id="5" name="Picture 4" descr="A picture containing food, ball&#10;&#10;Description automatically generated">
            <a:extLst>
              <a:ext uri="{FF2B5EF4-FFF2-40B4-BE49-F238E27FC236}">
                <a16:creationId xmlns:a16="http://schemas.microsoft.com/office/drawing/2014/main" id="{DA5D6FFE-49ED-EB40-A095-D15941D0E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92624" y="3942289"/>
            <a:ext cx="2322399" cy="2208898"/>
          </a:xfrm>
          <a:prstGeom prst="rect">
            <a:avLst/>
          </a:prstGeom>
        </p:spPr>
      </p:pic>
    </p:spTree>
    <p:extLst>
      <p:ext uri="{BB962C8B-B14F-4D97-AF65-F5344CB8AC3E}">
        <p14:creationId xmlns:p14="http://schemas.microsoft.com/office/powerpoint/2010/main" val="152433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9651" y="155642"/>
            <a:ext cx="6980718" cy="2060019"/>
          </a:xfrm>
        </p:spPr>
        <p:txBody>
          <a:bodyPr/>
          <a:lstStyle/>
          <a:p>
            <a:r>
              <a:rPr lang="en-GB" sz="3600" dirty="0"/>
              <a:t>Child-centred</a:t>
            </a:r>
            <a:r>
              <a:rPr lang="en-GB" sz="3200" dirty="0"/>
              <a:t>:</a:t>
            </a:r>
            <a:r>
              <a:rPr lang="en-GB" sz="2800" dirty="0"/>
              <a:t> </a:t>
            </a:r>
            <a:br>
              <a:rPr lang="en-GB" sz="2800" dirty="0"/>
            </a:br>
            <a:r>
              <a:rPr lang="en-GB" sz="3200" dirty="0"/>
              <a:t>transitions matter - to me</a:t>
            </a:r>
            <a:endParaRPr lang="en-GB" sz="3200" dirty="0">
              <a:solidFill>
                <a:srgbClr val="00ABB5"/>
              </a:solidFill>
            </a:endParaRPr>
          </a:p>
        </p:txBody>
      </p:sp>
      <p:sp>
        <p:nvSpPr>
          <p:cNvPr id="3" name="Content Placeholder 2"/>
          <p:cNvSpPr>
            <a:spLocks noGrp="1"/>
          </p:cNvSpPr>
          <p:nvPr>
            <p:ph idx="1"/>
          </p:nvPr>
        </p:nvSpPr>
        <p:spPr>
          <a:xfrm>
            <a:off x="398196" y="1931122"/>
            <a:ext cx="6030948" cy="5045984"/>
          </a:xfrm>
        </p:spPr>
        <p:txBody>
          <a:bodyPr/>
          <a:lstStyle/>
          <a:p>
            <a:pPr>
              <a:buClr>
                <a:srgbClr val="00ABB5"/>
              </a:buClr>
            </a:pPr>
            <a:r>
              <a:rPr lang="en-GB" dirty="0">
                <a:solidFill>
                  <a:schemeClr val="tx1"/>
                </a:solidFill>
              </a:rPr>
              <a:t/>
            </a:r>
            <a:br>
              <a:rPr lang="en-GB" dirty="0">
                <a:solidFill>
                  <a:schemeClr val="tx1"/>
                </a:solidFill>
              </a:rPr>
            </a:br>
            <a:r>
              <a:rPr lang="en-GB" b="1" dirty="0">
                <a:solidFill>
                  <a:schemeClr val="tx1"/>
                </a:solidFill>
              </a:rPr>
              <a:t>Transitions do matter to children and families, in the new context they matter even more.</a:t>
            </a:r>
          </a:p>
          <a:p>
            <a:pPr>
              <a:buClr>
                <a:srgbClr val="00ABB5"/>
              </a:buClr>
            </a:pPr>
            <a:endParaRPr lang="en-GB" dirty="0">
              <a:solidFill>
                <a:schemeClr val="tx1"/>
              </a:solidFill>
            </a:endParaRPr>
          </a:p>
          <a:p>
            <a:pPr>
              <a:buClr>
                <a:srgbClr val="00ABB5"/>
              </a:buClr>
            </a:pPr>
            <a:r>
              <a:rPr lang="en-GB" dirty="0">
                <a:solidFill>
                  <a:schemeClr val="tx1"/>
                </a:solidFill>
              </a:rPr>
              <a:t>The traditional induction processes no longer fit with the challenges of Covid-19 but we can still support children’s transition from home to ELC, within ELC and from ELC to P1.</a:t>
            </a:r>
          </a:p>
          <a:p>
            <a:pPr>
              <a:buClr>
                <a:srgbClr val="00ABB5"/>
              </a:buClr>
            </a:pPr>
            <a:endParaRPr lang="en-GB" dirty="0">
              <a:solidFill>
                <a:schemeClr val="tx1"/>
              </a:solidFill>
            </a:endParaRPr>
          </a:p>
          <a:p>
            <a:pPr>
              <a:buClr>
                <a:srgbClr val="00ABB5"/>
              </a:buClr>
            </a:pPr>
            <a:r>
              <a:rPr lang="en-GB" b="1" dirty="0">
                <a:solidFill>
                  <a:schemeClr val="tx1"/>
                </a:solidFill>
              </a:rPr>
              <a:t>We will be doing the right thing for children if nurturing principles permeate all of our transitions planning.</a:t>
            </a:r>
          </a:p>
          <a:p>
            <a:pPr>
              <a:buClr>
                <a:srgbClr val="00ABB5"/>
              </a:buClr>
            </a:pPr>
            <a:endParaRPr lang="en-GB" dirty="0">
              <a:solidFill>
                <a:schemeClr val="tx1"/>
              </a:solidFill>
            </a:endParaRPr>
          </a:p>
          <a:p>
            <a:pPr>
              <a:buClr>
                <a:srgbClr val="00ABB5"/>
              </a:buClr>
            </a:pPr>
            <a:endParaRPr lang="en-GB" b="1"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descr="A person that is standing in the grass&#10;&#10;Description automatically generated">
            <a:extLst>
              <a:ext uri="{FF2B5EF4-FFF2-40B4-BE49-F238E27FC236}">
                <a16:creationId xmlns:a16="http://schemas.microsoft.com/office/drawing/2014/main" id="{0E3DF0FA-6EE2-E54D-9D00-1F2A6BCB36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54001" y="0"/>
            <a:ext cx="4846691" cy="6977106"/>
          </a:xfrm>
          <a:prstGeom prst="rect">
            <a:avLst/>
          </a:prstGeom>
        </p:spPr>
      </p:pic>
    </p:spTree>
    <p:extLst>
      <p:ext uri="{BB962C8B-B14F-4D97-AF65-F5344CB8AC3E}">
        <p14:creationId xmlns:p14="http://schemas.microsoft.com/office/powerpoint/2010/main" val="225791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1728" y="0"/>
            <a:ext cx="5777549" cy="6374080"/>
          </a:xfrm>
        </p:spPr>
        <p:txBody>
          <a:bodyPr/>
          <a:lstStyle/>
          <a:p>
            <a:pPr>
              <a:buClr>
                <a:srgbClr val="00ABB5"/>
              </a:buClr>
            </a:pPr>
            <a:r>
              <a:rPr lang="en-GB" dirty="0">
                <a:solidFill>
                  <a:schemeClr val="tx1"/>
                </a:solidFill>
              </a:rPr>
              <a:t/>
            </a:r>
            <a:br>
              <a:rPr lang="en-GB" dirty="0">
                <a:solidFill>
                  <a:schemeClr val="tx1"/>
                </a:solidFill>
              </a:rPr>
            </a:br>
            <a:endParaRPr lang="en-GB" dirty="0">
              <a:solidFill>
                <a:schemeClr val="tx1"/>
              </a:solidFill>
            </a:endParaRPr>
          </a:p>
          <a:p>
            <a:pPr>
              <a:buClr>
                <a:srgbClr val="00ABB5"/>
              </a:buClr>
            </a:pPr>
            <a:r>
              <a:rPr lang="en-GB" sz="2400" b="1" dirty="0">
                <a:solidFill>
                  <a:schemeClr val="tx1"/>
                </a:solidFill>
              </a:rPr>
              <a:t>Things to think about…</a:t>
            </a:r>
          </a:p>
          <a:p>
            <a:pPr>
              <a:buClr>
                <a:srgbClr val="00ABB5"/>
              </a:buClr>
            </a:pPr>
            <a:endParaRPr lang="en-GB" b="1" dirty="0">
              <a:solidFill>
                <a:schemeClr val="tx1"/>
              </a:solidFill>
            </a:endParaRPr>
          </a:p>
          <a:p>
            <a:pPr marL="342900" indent="-342900">
              <a:buClr>
                <a:srgbClr val="00ABB5"/>
              </a:buClr>
              <a:buFont typeface="Arial" panose="020B0604020202020204" pitchFamily="34" charset="0"/>
              <a:buChar char="•"/>
            </a:pPr>
            <a:r>
              <a:rPr lang="en-GB" sz="2200" dirty="0">
                <a:solidFill>
                  <a:schemeClr val="tx1"/>
                </a:solidFill>
              </a:rPr>
              <a:t>Rather than thinking about catching up, plan relevant experiences that reinforce previous learning.</a:t>
            </a:r>
          </a:p>
          <a:p>
            <a:pPr marL="342900" indent="-342900">
              <a:buClr>
                <a:srgbClr val="00ABB5"/>
              </a:buClr>
              <a:buFont typeface="Arial" panose="020B0604020202020204" pitchFamily="34" charset="0"/>
              <a:buChar char="•"/>
            </a:pPr>
            <a:endParaRPr lang="en-GB" sz="2200" dirty="0">
              <a:solidFill>
                <a:schemeClr val="tx1"/>
              </a:solidFill>
            </a:endParaRPr>
          </a:p>
          <a:p>
            <a:pPr marL="342900" indent="-342900">
              <a:buClr>
                <a:srgbClr val="00ABB5"/>
              </a:buClr>
              <a:buFont typeface="Arial" panose="020B0604020202020204" pitchFamily="34" charset="0"/>
              <a:buChar char="•"/>
            </a:pPr>
            <a:r>
              <a:rPr lang="en-GB" sz="2200" dirty="0">
                <a:solidFill>
                  <a:schemeClr val="tx1"/>
                </a:solidFill>
              </a:rPr>
              <a:t>Play can help children feel successful and celebrate what they know already.</a:t>
            </a:r>
          </a:p>
          <a:p>
            <a:pPr marL="342900" indent="-342900">
              <a:buClr>
                <a:srgbClr val="00ABB5"/>
              </a:buClr>
              <a:buFont typeface="Arial" panose="020B0604020202020204" pitchFamily="34" charset="0"/>
              <a:buChar char="•"/>
            </a:pPr>
            <a:endParaRPr lang="en-GB" sz="2200" dirty="0">
              <a:solidFill>
                <a:schemeClr val="tx1"/>
              </a:solidFill>
            </a:endParaRPr>
          </a:p>
          <a:p>
            <a:pPr marL="342900" indent="-342900">
              <a:buClr>
                <a:srgbClr val="00ABB5"/>
              </a:buClr>
              <a:buFont typeface="Arial" panose="020B0604020202020204" pitchFamily="34" charset="0"/>
              <a:buChar char="•"/>
            </a:pPr>
            <a:r>
              <a:rPr lang="en-GB" sz="2200" dirty="0">
                <a:solidFill>
                  <a:schemeClr val="tx1"/>
                </a:solidFill>
              </a:rPr>
              <a:t>Consider how the look and feel of your playroom/classroom/outdoor spaces can help children make links with home. </a:t>
            </a:r>
            <a:endParaRPr lang="en-GB" sz="2200" b="1"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0113" y="6374080"/>
            <a:ext cx="2804346" cy="186956"/>
          </a:xfrm>
          <a:prstGeom prst="rect">
            <a:avLst/>
          </a:prstGeom>
        </p:spPr>
      </p:pic>
      <p:pic>
        <p:nvPicPr>
          <p:cNvPr id="9" name="Picture 8" descr="green 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34369"/>
            <a:ext cx="12209384" cy="1042737"/>
          </a:xfrm>
          <a:prstGeom prst="rect">
            <a:avLst/>
          </a:prstGeom>
        </p:spPr>
      </p:pic>
      <p:sp>
        <p:nvSpPr>
          <p:cNvPr id="7"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1" name="Picture 10" descr="A picture containing person, table, indoor, sitting&#10;&#10;Description automatically generated">
            <a:extLst>
              <a:ext uri="{FF2B5EF4-FFF2-40B4-BE49-F238E27FC236}">
                <a16:creationId xmlns:a16="http://schemas.microsoft.com/office/drawing/2014/main" id="{8109F5A5-99CF-D549-94A4-990949FCD3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0"/>
            <a:ext cx="5629005" cy="7036256"/>
          </a:xfrm>
          <a:prstGeom prst="rect">
            <a:avLst/>
          </a:prstGeom>
        </p:spPr>
      </p:pic>
    </p:spTree>
    <p:extLst>
      <p:ext uri="{BB962C8B-B14F-4D97-AF65-F5344CB8AC3E}">
        <p14:creationId xmlns:p14="http://schemas.microsoft.com/office/powerpoint/2010/main" val="255114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13" y="233916"/>
            <a:ext cx="11363596" cy="701749"/>
          </a:xfrm>
        </p:spPr>
        <p:txBody>
          <a:bodyPr/>
          <a:lstStyle/>
          <a:p>
            <a:r>
              <a:rPr lang="en-GB" sz="3600" dirty="0"/>
              <a:t>Child-centred:</a:t>
            </a:r>
            <a:r>
              <a:rPr lang="en-GB" sz="3200" dirty="0"/>
              <a:t> transitions matter- to me</a:t>
            </a:r>
            <a:endParaRPr lang="en-US" sz="3200" dirty="0"/>
          </a:p>
        </p:txBody>
      </p:sp>
      <p:sp>
        <p:nvSpPr>
          <p:cNvPr id="3" name="Content Placeholder 2"/>
          <p:cNvSpPr>
            <a:spLocks noGrp="1"/>
          </p:cNvSpPr>
          <p:nvPr>
            <p:ph idx="1"/>
          </p:nvPr>
        </p:nvSpPr>
        <p:spPr>
          <a:xfrm>
            <a:off x="297713" y="1084521"/>
            <a:ext cx="11243089" cy="5039832"/>
          </a:xfrm>
        </p:spPr>
        <p:txBody>
          <a:bodyPr/>
          <a:lstStyle/>
          <a:p>
            <a:pPr>
              <a:buClr>
                <a:srgbClr val="00ABB5"/>
              </a:buClr>
            </a:pPr>
            <a:r>
              <a:rPr lang="en-GB" sz="2400" b="1" dirty="0">
                <a:solidFill>
                  <a:schemeClr val="tx1"/>
                </a:solidFill>
              </a:rPr>
              <a:t>Are there other things we can do?</a:t>
            </a:r>
          </a:p>
          <a:p>
            <a:pPr>
              <a:buClr>
                <a:srgbClr val="00ABB5"/>
              </a:buClr>
            </a:pPr>
            <a:endParaRPr lang="en-GB" sz="2400" dirty="0">
              <a:solidFill>
                <a:schemeClr val="tx1"/>
              </a:solidFill>
            </a:endParaRPr>
          </a:p>
          <a:p>
            <a:pPr>
              <a:buClr>
                <a:srgbClr val="00ABB5"/>
              </a:buClr>
            </a:pPr>
            <a:r>
              <a:rPr lang="en-GB" dirty="0">
                <a:solidFill>
                  <a:schemeClr val="tx1"/>
                </a:solidFill>
              </a:rPr>
              <a:t>We can start with the child, </a:t>
            </a:r>
            <a:r>
              <a:rPr lang="en-GB" b="1" dirty="0">
                <a:solidFill>
                  <a:schemeClr val="tx1"/>
                </a:solidFill>
              </a:rPr>
              <a:t>reconnecting with them and their families.</a:t>
            </a:r>
          </a:p>
          <a:p>
            <a:pPr>
              <a:buClr>
                <a:srgbClr val="00ABB5"/>
              </a:buClr>
            </a:pPr>
            <a:endParaRPr lang="en-GB" dirty="0">
              <a:solidFill>
                <a:schemeClr val="tx1"/>
              </a:solidFill>
            </a:endParaRPr>
          </a:p>
          <a:p>
            <a:pPr>
              <a:buClr>
                <a:srgbClr val="00ABB5"/>
              </a:buClr>
            </a:pPr>
            <a:r>
              <a:rPr lang="en-GB" dirty="0">
                <a:solidFill>
                  <a:schemeClr val="tx1"/>
                </a:solidFill>
              </a:rPr>
              <a:t>We can make </a:t>
            </a:r>
            <a:r>
              <a:rPr lang="en-GB" b="1" dirty="0">
                <a:solidFill>
                  <a:schemeClr val="tx1"/>
                </a:solidFill>
              </a:rPr>
              <a:t>connections</a:t>
            </a:r>
            <a:r>
              <a:rPr lang="en-GB" dirty="0">
                <a:solidFill>
                  <a:schemeClr val="tx1"/>
                </a:solidFill>
              </a:rPr>
              <a:t> with the children and families we do not yet know.</a:t>
            </a:r>
          </a:p>
          <a:p>
            <a:pPr>
              <a:buClr>
                <a:srgbClr val="00ABB5"/>
              </a:buClr>
            </a:pPr>
            <a:endParaRPr lang="en-GB" dirty="0">
              <a:solidFill>
                <a:schemeClr val="tx1"/>
              </a:solidFill>
            </a:endParaRPr>
          </a:p>
          <a:p>
            <a:pPr>
              <a:buClr>
                <a:srgbClr val="00ABB5"/>
              </a:buClr>
            </a:pPr>
            <a:r>
              <a:rPr lang="en-GB" dirty="0">
                <a:solidFill>
                  <a:schemeClr val="tx1"/>
                </a:solidFill>
              </a:rPr>
              <a:t>We can capitalise on </a:t>
            </a:r>
            <a:r>
              <a:rPr lang="en-GB" b="1" dirty="0">
                <a:solidFill>
                  <a:schemeClr val="tx1"/>
                </a:solidFill>
              </a:rPr>
              <a:t>digital technologies </a:t>
            </a:r>
            <a:r>
              <a:rPr lang="en-GB" dirty="0">
                <a:solidFill>
                  <a:schemeClr val="tx1"/>
                </a:solidFill>
              </a:rPr>
              <a:t>to make and sustain connections, to share and seek information.</a:t>
            </a:r>
          </a:p>
          <a:p>
            <a:pPr>
              <a:buClr>
                <a:srgbClr val="00ABB5"/>
              </a:buClr>
            </a:pPr>
            <a:endParaRPr lang="en-GB" dirty="0">
              <a:solidFill>
                <a:schemeClr val="tx1"/>
              </a:solidFill>
            </a:endParaRPr>
          </a:p>
          <a:p>
            <a:pPr>
              <a:buClr>
                <a:srgbClr val="00ABB5"/>
              </a:buClr>
            </a:pPr>
            <a:r>
              <a:rPr lang="en-GB" dirty="0">
                <a:solidFill>
                  <a:schemeClr val="tx1"/>
                </a:solidFill>
              </a:rPr>
              <a:t>We can invite children and families to create and share </a:t>
            </a:r>
            <a:r>
              <a:rPr lang="en-GB" b="1" dirty="0">
                <a:solidFill>
                  <a:schemeClr val="tx1"/>
                </a:solidFill>
              </a:rPr>
              <a:t>social stories </a:t>
            </a:r>
            <a:r>
              <a:rPr lang="en-GB" dirty="0">
                <a:solidFill>
                  <a:schemeClr val="tx1"/>
                </a:solidFill>
              </a:rPr>
              <a:t>that will influence the shape our learning environments.</a:t>
            </a:r>
          </a:p>
          <a:p>
            <a:pPr>
              <a:buClr>
                <a:srgbClr val="00ABB5"/>
              </a:buClr>
            </a:pPr>
            <a:r>
              <a:rPr lang="en-GB" sz="2400" dirty="0">
                <a:solidFill>
                  <a:schemeClr val="tx1"/>
                </a:solidFill>
              </a:rPr>
              <a:t> </a:t>
            </a:r>
            <a:r>
              <a:rPr lang="en-GB" dirty="0"/>
              <a:t/>
            </a:r>
            <a:br>
              <a:rPr lang="en-GB" dirty="0"/>
            </a:br>
            <a:endParaRPr lang="en-GB" dirty="0"/>
          </a:p>
          <a:p>
            <a:pPr>
              <a:buClr>
                <a:srgbClr val="00ABB5"/>
              </a:buClr>
            </a:pPr>
            <a:endParaRPr lang="en-GB" b="1" dirty="0"/>
          </a:p>
        </p:txBody>
      </p:sp>
      <p:pic>
        <p:nvPicPr>
          <p:cNvPr id="4" name="Picture 3" descr="A picture containing food, ball&#10;&#10;Description automatically generated">
            <a:extLst>
              <a:ext uri="{FF2B5EF4-FFF2-40B4-BE49-F238E27FC236}">
                <a16:creationId xmlns:a16="http://schemas.microsoft.com/office/drawing/2014/main" id="{E5CF9C7D-431D-CA4D-AE42-5A2314800B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910" y="233916"/>
            <a:ext cx="2322399" cy="2208898"/>
          </a:xfrm>
          <a:prstGeom prst="rect">
            <a:avLst/>
          </a:prstGeom>
        </p:spPr>
      </p:pic>
    </p:spTree>
    <p:extLst>
      <p:ext uri="{BB962C8B-B14F-4D97-AF65-F5344CB8AC3E}">
        <p14:creationId xmlns:p14="http://schemas.microsoft.com/office/powerpoint/2010/main" val="25882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20" y="136187"/>
            <a:ext cx="11250804" cy="1128409"/>
          </a:xfrm>
        </p:spPr>
        <p:txBody>
          <a:bodyPr/>
          <a:lstStyle/>
          <a:p>
            <a:r>
              <a:rPr lang="en-GB" sz="3600" dirty="0"/>
              <a:t>Communication</a:t>
            </a:r>
            <a:r>
              <a:rPr lang="en-GB" dirty="0"/>
              <a:t>: making digital connections</a:t>
            </a:r>
          </a:p>
        </p:txBody>
      </p:sp>
      <p:sp>
        <p:nvSpPr>
          <p:cNvPr id="3" name="Content Placeholder 2"/>
          <p:cNvSpPr>
            <a:spLocks noGrp="1"/>
          </p:cNvSpPr>
          <p:nvPr>
            <p:ph idx="1"/>
          </p:nvPr>
        </p:nvSpPr>
        <p:spPr>
          <a:xfrm>
            <a:off x="3982461" y="912014"/>
            <a:ext cx="7956619" cy="5116748"/>
          </a:xfrm>
        </p:spPr>
        <p:txBody>
          <a:bodyPr/>
          <a:lstStyle/>
          <a:p>
            <a:endParaRPr lang="en-GB" dirty="0">
              <a:solidFill>
                <a:schemeClr val="tx1"/>
              </a:solidFill>
            </a:endParaRPr>
          </a:p>
          <a:p>
            <a:r>
              <a:rPr lang="en-GB" b="1" dirty="0">
                <a:solidFill>
                  <a:schemeClr val="tx1"/>
                </a:solidFill>
              </a:rPr>
              <a:t>Things to think about when creating a virtual tour…is this for the child or the parent/carer</a:t>
            </a:r>
            <a:r>
              <a:rPr lang="en-GB" b="1" dirty="0" smtClean="0">
                <a:solidFill>
                  <a:schemeClr val="tx1"/>
                </a:solidFill>
              </a:rPr>
              <a:t>?</a:t>
            </a:r>
            <a:endParaRPr lang="en-GB" dirty="0">
              <a:solidFill>
                <a:schemeClr val="tx1"/>
              </a:solidFill>
            </a:endParaRPr>
          </a:p>
          <a:p>
            <a:pPr marL="342900" indent="-342900">
              <a:buFont typeface="Arial" panose="020B0604020202020204" pitchFamily="34" charset="0"/>
              <a:buChar char="•"/>
            </a:pPr>
            <a:r>
              <a:rPr lang="en-GB" sz="1900" dirty="0">
                <a:solidFill>
                  <a:schemeClr val="tx1"/>
                </a:solidFill>
              </a:rPr>
              <a:t>When filmed at adult height can children fully relate to what they are seeing? Do they see the same things as you</a:t>
            </a:r>
            <a:r>
              <a:rPr lang="en-GB" sz="1900" dirty="0" smtClean="0">
                <a:solidFill>
                  <a:schemeClr val="tx1"/>
                </a:solidFill>
              </a:rPr>
              <a:t>?</a:t>
            </a:r>
          </a:p>
          <a:p>
            <a:pPr marL="342900" indent="-342900">
              <a:buFont typeface="Arial" panose="020B0604020202020204" pitchFamily="34" charset="0"/>
              <a:buChar char="•"/>
            </a:pPr>
            <a:endParaRPr lang="en-GB" sz="1900" dirty="0">
              <a:solidFill>
                <a:schemeClr val="tx1"/>
              </a:solidFill>
            </a:endParaRPr>
          </a:p>
          <a:p>
            <a:pPr marL="342900" indent="-342900">
              <a:buFont typeface="Arial" panose="020B0604020202020204" pitchFamily="34" charset="0"/>
              <a:buChar char="•"/>
            </a:pPr>
            <a:r>
              <a:rPr lang="en-GB" sz="1900" dirty="0">
                <a:solidFill>
                  <a:schemeClr val="tx1"/>
                </a:solidFill>
              </a:rPr>
              <a:t>Does the commentary build in thinking and reflecting time for the child viewing the playroom/ </a:t>
            </a:r>
            <a:r>
              <a:rPr lang="en-GB" sz="1900" dirty="0" smtClean="0">
                <a:solidFill>
                  <a:schemeClr val="tx1"/>
                </a:solidFill>
              </a:rPr>
              <a:t>classroom/outdoor spaces?</a:t>
            </a:r>
          </a:p>
          <a:p>
            <a:pPr marL="342900" indent="-342900">
              <a:buFont typeface="Arial" panose="020B0604020202020204" pitchFamily="34" charset="0"/>
              <a:buChar char="•"/>
            </a:pPr>
            <a:endParaRPr lang="en-GB" sz="1900" dirty="0">
              <a:solidFill>
                <a:schemeClr val="tx1"/>
              </a:solidFill>
            </a:endParaRPr>
          </a:p>
          <a:p>
            <a:pPr marL="342900" indent="-342900">
              <a:buFont typeface="Arial" panose="020B0604020202020204" pitchFamily="34" charset="0"/>
              <a:buChar char="•"/>
            </a:pPr>
            <a:r>
              <a:rPr lang="en-GB" sz="1900" dirty="0">
                <a:solidFill>
                  <a:schemeClr val="tx1"/>
                </a:solidFill>
              </a:rPr>
              <a:t>Does the language you use speak to the child? Try to avoid the language of compliance-rules to be followed, rather suggest how children might safely use a particular space. Invite suggestions from children/parents. </a:t>
            </a:r>
            <a:endParaRPr lang="en-GB" sz="1900" dirty="0" smtClean="0">
              <a:solidFill>
                <a:schemeClr val="tx1"/>
              </a:solidFill>
            </a:endParaRPr>
          </a:p>
          <a:p>
            <a:endParaRPr lang="en-GB" sz="1900" dirty="0" smtClean="0">
              <a:solidFill>
                <a:schemeClr val="tx1"/>
              </a:solidFill>
            </a:endParaRPr>
          </a:p>
          <a:p>
            <a:pPr marL="342900" indent="-342900">
              <a:buFont typeface="Arial" panose="020B0604020202020204" pitchFamily="34" charset="0"/>
              <a:buChar char="•"/>
            </a:pPr>
            <a:r>
              <a:rPr lang="en-GB" sz="1900" dirty="0" smtClean="0">
                <a:solidFill>
                  <a:schemeClr val="tx1"/>
                </a:solidFill>
              </a:rPr>
              <a:t>Here is an example transitions video made by </a:t>
            </a:r>
            <a:r>
              <a:rPr lang="en-GB" sz="1900" dirty="0" smtClean="0">
                <a:solidFill>
                  <a:schemeClr val="tx1"/>
                </a:solidFill>
                <a:hlinkClick r:id="rId3"/>
              </a:rPr>
              <a:t>Wyndford Nursery </a:t>
            </a:r>
            <a:r>
              <a:rPr lang="en-GB" sz="1900" dirty="0" smtClean="0">
                <a:solidFill>
                  <a:schemeClr val="tx1"/>
                </a:solidFill>
              </a:rPr>
              <a:t>in Glasgow </a:t>
            </a:r>
            <a:endParaRPr lang="en-GB" sz="1900" dirty="0">
              <a:solidFill>
                <a:schemeClr val="tx1"/>
              </a:solidFill>
            </a:endParaRPr>
          </a:p>
          <a:p>
            <a:endParaRPr lang="en-GB" dirty="0"/>
          </a:p>
          <a:p>
            <a:endParaRPr lang="en-GB" dirty="0"/>
          </a:p>
        </p:txBody>
      </p:sp>
      <p:pic>
        <p:nvPicPr>
          <p:cNvPr id="7" name="Picture 6" descr="A picture containing indoor, table, computer, food&#10;&#10;Description automatically generated">
            <a:extLst>
              <a:ext uri="{FF2B5EF4-FFF2-40B4-BE49-F238E27FC236}">
                <a16:creationId xmlns:a16="http://schemas.microsoft.com/office/drawing/2014/main" id="{32C2E982-9DD2-0840-AA33-8C10E141C9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1061" y="1171688"/>
            <a:ext cx="3581400" cy="4597400"/>
          </a:xfrm>
          <a:prstGeom prst="rect">
            <a:avLst/>
          </a:prstGeom>
        </p:spPr>
      </p:pic>
    </p:spTree>
    <p:extLst>
      <p:ext uri="{BB962C8B-B14F-4D97-AF65-F5344CB8AC3E}">
        <p14:creationId xmlns:p14="http://schemas.microsoft.com/office/powerpoint/2010/main" val="1124076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53D26341A57B383EE0540010E0463CCA" version="1.0.0">
  <systemFields>
    <field name="Objective-Id">
      <value order="0">A28387481</value>
    </field>
    <field name="Objective-Title">
      <value order="0">Early Years-Transitions-supporting in the new contextLTMBv4</value>
    </field>
    <field name="Objective-Description">
      <value order="0"/>
    </field>
    <field name="Objective-CreationStamp">
      <value order="0">2020-05-15T13:33:26Z</value>
    </field>
    <field name="Objective-IsApproved">
      <value order="0">false</value>
    </field>
    <field name="Objective-IsPublished">
      <value order="0">false</value>
    </field>
    <field name="Objective-DatePublished">
      <value order="0"/>
    </field>
    <field name="Objective-ModificationStamp">
      <value order="0">2020-05-15T14:19:11Z</value>
    </field>
    <field name="Objective-Owner">
      <value order="0">Chalmers, Lauren   L  (U445949)</value>
    </field>
    <field name="Objective-Path">
      <value order="0">Objective Global Folder:SG File Plan:Administration:Corporate strategy:Strategy and change:Corporate strategy: Strategy and change:Education Scotland: Corporate Services and Governance: Covid 19: ES Recovery Plan 2020-21: Workstream F - Transitions in the new context: 2020-2025</value>
    </field>
    <field name="Objective-Parent">
      <value order="0">Education Scotland: Corporate Services and Governance: Covid 19: ES Recovery Plan 2020-21: Workstream F - Transitions in the new context: 2020-2025</value>
    </field>
    <field name="Objective-State">
      <value order="0">Being Drafted</value>
    </field>
    <field name="Objective-VersionId">
      <value order="0">vA41182303</value>
    </field>
    <field name="Objective-Version">
      <value order="0">0.1</value>
    </field>
    <field name="Objective-VersionNumber">
      <value order="0">1</value>
    </field>
    <field name="Objective-VersionComment">
      <value order="0">First version</value>
    </field>
    <field name="Objective-FileNumber">
      <value order="0">PROJ/40662</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D7967039-C71A-4B84-9858-0728C216CC08}">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393</TotalTime>
  <Words>4716</Words>
  <Application>Microsoft Office PowerPoint</Application>
  <PresentationFormat>Widescreen</PresentationFormat>
  <Paragraphs>427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Child-centred transitions in the new context</vt:lpstr>
      <vt:lpstr> Why is play pedagogy important? </vt:lpstr>
      <vt:lpstr> Child-centred transitions in the new context Realising the Ambition: Being Me </vt:lpstr>
      <vt:lpstr>Child-centred:  transitions matter - to me</vt:lpstr>
      <vt:lpstr>PowerPoint Presentation</vt:lpstr>
      <vt:lpstr>Child-centred: transitions matter- to me</vt:lpstr>
      <vt:lpstr>Communication: making digital connections</vt:lpstr>
      <vt:lpstr>Communication: connecting and reconnecting</vt:lpstr>
      <vt:lpstr>Collaboration: spaces that support transitions</vt:lpstr>
      <vt:lpstr>Consistency: doing the right thing for every child and family</vt:lpstr>
      <vt:lpstr>Culture: empowering you to support children and families in transition in a world of uncertainty</vt:lpstr>
      <vt:lpstr>Supporting children’s multiple transitions</vt:lpstr>
      <vt:lpstr>Advice and reflective questions: transition from home to ELC- a vertical transition</vt:lpstr>
      <vt:lpstr>Advice and reflective questions: transitions within and across ELC-a horizontal transition</vt:lpstr>
      <vt:lpstr>Advice and reflective questions: transitions from ELC to P1- a vertical transition</vt:lpstr>
      <vt:lpstr>PowerPoint Presentation</vt:lpstr>
      <vt:lpstr>Useful links and resources</vt:lpstr>
      <vt:lpstr>Useful links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Taylor</dc:creator>
  <cp:lastModifiedBy>Stevenson J (Jeremy)</cp:lastModifiedBy>
  <cp:revision>32</cp:revision>
  <dcterms:created xsi:type="dcterms:W3CDTF">2020-05-10T19:24:00Z</dcterms:created>
  <dcterms:modified xsi:type="dcterms:W3CDTF">2020-05-22T08:44:39Z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A28387481</vt:lpwstr>
  </property>
  <property fmtid="{D5CDD505-2E9C-101B-9397-08002B2CF9AE}" pid="4" name="Objective-Title">
    <vt:lpwstr>Early Years-Transitions-supporting in the new contextLTMBv4</vt:lpwstr>
  </property>
  <property fmtid="{D5CDD505-2E9C-101B-9397-08002B2CF9AE}" pid="5" name="Objective-Description">
    <vt:lpwstr/>
  </property>
  <property fmtid="{D5CDD505-2E9C-101B-9397-08002B2CF9AE}" pid="6" name="Objective-CreationStamp">
    <vt:filetime>2020-05-15T13:33:26Z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2020-05-15T14:19:11Z</vt:filetime>
  </property>
  <property fmtid="{D5CDD505-2E9C-101B-9397-08002B2CF9AE}" pid="11" name="Objective-Owner">
    <vt:lpwstr>Chalmers, Lauren   L  (U445949)</vt:lpwstr>
  </property>
  <property fmtid="{D5CDD505-2E9C-101B-9397-08002B2CF9AE}" pid="12" name="Objective-Path">
    <vt:lpwstr>Objective Global Folder:SG File Plan:Administration:Corporate strategy:Strategy and change:Corporate strategy: Strategy and change:Education Scotland: Corporate Services and Governance: Covid 19: ES Recovery Plan 2020-21: Workstream F - Transitions in the</vt:lpwstr>
  </property>
  <property fmtid="{D5CDD505-2E9C-101B-9397-08002B2CF9AE}" pid="13" name="Objective-Parent">
    <vt:lpwstr>Education Scotland: Corporate Services and Governance: Covid 19: ES Recovery Plan 2020-21: Workstream F - Transitions in the new context: 2020-2025</vt:lpwstr>
  </property>
  <property fmtid="{D5CDD505-2E9C-101B-9397-08002B2CF9AE}" pid="14" name="Objective-State">
    <vt:lpwstr>Being Drafted</vt:lpwstr>
  </property>
  <property fmtid="{D5CDD505-2E9C-101B-9397-08002B2CF9AE}" pid="15" name="Objective-VersionId">
    <vt:lpwstr>vA41182303</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PROJ/40662</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ies>
</file>