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16"/>
  </p:notesMasterIdLst>
  <p:handoutMasterIdLst>
    <p:handoutMasterId r:id="rId17"/>
  </p:handoutMasterIdLst>
  <p:sldIdLst>
    <p:sldId id="261" r:id="rId6"/>
    <p:sldId id="260" r:id="rId7"/>
    <p:sldId id="268" r:id="rId8"/>
    <p:sldId id="269" r:id="rId9"/>
    <p:sldId id="270" r:id="rId10"/>
    <p:sldId id="271" r:id="rId11"/>
    <p:sldId id="272" r:id="rId12"/>
    <p:sldId id="273" r:id="rId13"/>
    <p:sldId id="274" r:id="rId14"/>
    <p:sldId id="267" r:id="rId15"/>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3D236"/>
    <a:srgbClr val="00ABB5"/>
    <a:srgbClr val="00C4C4"/>
  </p:clrMru>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224" autoAdjust="0"/>
    <p:restoredTop sz="92683" autoAdjust="0"/>
  </p:normalViewPr>
  <p:slideViewPr>
    <p:cSldViewPr snapToGrid="0">
      <p:cViewPr varScale="1">
        <p:scale>
          <a:sx n="73" d="100"/>
          <a:sy n="73" d="100"/>
        </p:scale>
        <p:origin x="384" y="54"/>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60" d="100"/>
          <a:sy n="60" d="100"/>
        </p:scale>
        <p:origin x="2508"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1E1EEAC2-6BA7-4ABE-8AD8-0D26EC897E9A}" type="datetimeFigureOut">
              <a:rPr lang="en-GB" smtClean="0"/>
              <a:t>03/06/2020</a:t>
            </a:fld>
            <a:endParaRPr lang="en-GB"/>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847A8C41-7247-444A-9DC9-E9ACA2EFD3C8}" type="slidenum">
              <a:rPr lang="en-GB" smtClean="0"/>
              <a:t>‹#›</a:t>
            </a:fld>
            <a:endParaRPr lang="en-GB"/>
          </a:p>
        </p:txBody>
      </p:sp>
    </p:spTree>
    <p:extLst>
      <p:ext uri="{BB962C8B-B14F-4D97-AF65-F5344CB8AC3E}">
        <p14:creationId xmlns:p14="http://schemas.microsoft.com/office/powerpoint/2010/main" val="3429070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A6D5B34D-ADEC-457E-B4B9-B8BA594A1FF5}" type="datetimeFigureOut">
              <a:rPr lang="en-GB" smtClean="0"/>
              <a:t>03/06/2020</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1238C683-9137-4122-84BD-5AA5692D6AF0}" type="slidenum">
              <a:rPr lang="en-GB" smtClean="0"/>
              <a:t>‹#›</a:t>
            </a:fld>
            <a:endParaRPr lang="en-GB"/>
          </a:p>
        </p:txBody>
      </p:sp>
    </p:spTree>
    <p:extLst>
      <p:ext uri="{BB962C8B-B14F-4D97-AF65-F5344CB8AC3E}">
        <p14:creationId xmlns:p14="http://schemas.microsoft.com/office/powerpoint/2010/main" val="16272329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estss.org/learn-about-trauma/icd10/"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education.gov.scot/improvement/learning-resources/compassionate-and-connected-classroom"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nes.scot.nhs.uk/media/4321706/Scottish%20Psychological%20Trauma%20Training%20Plan%202019.pdf" TargetMode="External"/><Relationship Id="rId2" Type="http://schemas.openxmlformats.org/officeDocument/2006/relationships/slide" Target="../slides/slide9.xml"/><Relationship Id="rId1" Type="http://schemas.openxmlformats.org/officeDocument/2006/relationships/notesMaster" Target="../notesMasters/notesMaster1.xml"/><Relationship Id="rId5" Type="http://schemas.openxmlformats.org/officeDocument/2006/relationships/hyperlink" Target="https://www.nes.scot.nhs.uk/media/3971582/nationaltraumatrainingframework.pdf" TargetMode="External"/><Relationship Id="rId4" Type="http://schemas.openxmlformats.org/officeDocument/2006/relationships/hyperlink" Target="https://www.nes.scot.nhs.uk/education-and-training/by-discipline/psychology/multiprofessional-psychology/national-trauma-training-framework.aspx"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This is a front cover page and can only be used once. Use the corresponding</a:t>
            </a:r>
            <a:r>
              <a:rPr lang="en-US" baseline="0" dirty="0" smtClean="0"/>
              <a:t> </a:t>
            </a:r>
            <a:r>
              <a:rPr lang="en-US" b="1" baseline="0" dirty="0" smtClean="0"/>
              <a:t>green</a:t>
            </a:r>
            <a:r>
              <a:rPr lang="en-US" baseline="0" dirty="0" smtClean="0"/>
              <a:t> internal and back pages if you are using this page. </a:t>
            </a:r>
            <a:r>
              <a:rPr lang="en-US" dirty="0" smtClean="0"/>
              <a:t>You may add a title and a subtitle if needed only. Do</a:t>
            </a:r>
            <a:r>
              <a:rPr lang="en-US" baseline="0" dirty="0" smtClean="0"/>
              <a:t> not add anything else or move elements around.</a:t>
            </a:r>
            <a:endParaRPr lang="en-US" dirty="0" smtClean="0"/>
          </a:p>
        </p:txBody>
      </p:sp>
      <p:sp>
        <p:nvSpPr>
          <p:cNvPr id="4" name="Slide Number Placeholder 3"/>
          <p:cNvSpPr>
            <a:spLocks noGrp="1"/>
          </p:cNvSpPr>
          <p:nvPr>
            <p:ph type="sldNum" sz="quarter" idx="10"/>
          </p:nvPr>
        </p:nvSpPr>
        <p:spPr/>
        <p:txBody>
          <a:bodyPr/>
          <a:lstStyle/>
          <a:p>
            <a:fld id="{1238C683-9137-4122-84BD-5AA5692D6AF0}" type="slidenum">
              <a:rPr lang="en-GB" smtClean="0"/>
              <a:t>1</a:t>
            </a:fld>
            <a:endParaRPr lang="en-GB"/>
          </a:p>
        </p:txBody>
      </p:sp>
    </p:spTree>
    <p:extLst>
      <p:ext uri="{BB962C8B-B14F-4D97-AF65-F5344CB8AC3E}">
        <p14:creationId xmlns:p14="http://schemas.microsoft.com/office/powerpoint/2010/main" val="18377697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r>
              <a:rPr lang="en-GB" dirty="0" smtClean="0"/>
              <a:t>This is a back cover page in </a:t>
            </a:r>
            <a:r>
              <a:rPr lang="en-GB" b="1" dirty="0" smtClean="0"/>
              <a:t>green</a:t>
            </a:r>
            <a:r>
              <a:rPr lang="en-GB" dirty="0" smtClean="0"/>
              <a:t>. You</a:t>
            </a:r>
            <a:r>
              <a:rPr lang="en-GB" baseline="0" dirty="0" smtClean="0"/>
              <a:t> may edit the address if needed only. It can only be once and at the end of the PowerPoint presentation. </a:t>
            </a:r>
            <a:r>
              <a:rPr lang="en-US" dirty="0" smtClean="0"/>
              <a:t>Use the corresponding</a:t>
            </a:r>
            <a:r>
              <a:rPr lang="en-US" baseline="0" dirty="0" smtClean="0"/>
              <a:t> </a:t>
            </a:r>
            <a:r>
              <a:rPr lang="en-US" b="1" baseline="0" dirty="0" smtClean="0"/>
              <a:t>green</a:t>
            </a:r>
            <a:r>
              <a:rPr lang="en-US" baseline="0" dirty="0" smtClean="0"/>
              <a:t> front and internal pages if you are using this page. </a:t>
            </a:r>
            <a:endParaRPr lang="en-GB" dirty="0"/>
          </a:p>
        </p:txBody>
      </p:sp>
      <p:sp>
        <p:nvSpPr>
          <p:cNvPr id="4" name="Slide Number Placeholder 3"/>
          <p:cNvSpPr>
            <a:spLocks noGrp="1"/>
          </p:cNvSpPr>
          <p:nvPr>
            <p:ph type="sldNum" sz="quarter" idx="10"/>
          </p:nvPr>
        </p:nvSpPr>
        <p:spPr/>
        <p:txBody>
          <a:bodyPr/>
          <a:lstStyle/>
          <a:p>
            <a:fld id="{1238C683-9137-4122-84BD-5AA5692D6AF0}" type="slidenum">
              <a:rPr lang="en-GB" smtClean="0"/>
              <a:t>10</a:t>
            </a:fld>
            <a:endParaRPr lang="en-GB"/>
          </a:p>
        </p:txBody>
      </p:sp>
    </p:spTree>
    <p:extLst>
      <p:ext uri="{BB962C8B-B14F-4D97-AF65-F5344CB8AC3E}">
        <p14:creationId xmlns:p14="http://schemas.microsoft.com/office/powerpoint/2010/main" val="24366373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r>
              <a:rPr lang="en-GB" dirty="0" smtClean="0"/>
              <a:t>This is an internal page and can be duplicated to</a:t>
            </a:r>
            <a:r>
              <a:rPr lang="en-GB" baseline="0" dirty="0" smtClean="0"/>
              <a:t> create additional pages. Always keep the heading and footer as shown. To edit the document title in the footer, go to View and select Slide Master to edit in the ribbon menu.</a:t>
            </a:r>
            <a:endParaRPr lang="en-GB" dirty="0"/>
          </a:p>
        </p:txBody>
      </p:sp>
      <p:sp>
        <p:nvSpPr>
          <p:cNvPr id="4" name="Slide Number Placeholder 3"/>
          <p:cNvSpPr>
            <a:spLocks noGrp="1"/>
          </p:cNvSpPr>
          <p:nvPr>
            <p:ph type="sldNum" sz="quarter" idx="10"/>
          </p:nvPr>
        </p:nvSpPr>
        <p:spPr/>
        <p:txBody>
          <a:bodyPr/>
          <a:lstStyle/>
          <a:p>
            <a:fld id="{1238C683-9137-4122-84BD-5AA5692D6AF0}" type="slidenum">
              <a:rPr lang="en-GB" smtClean="0"/>
              <a:t>2</a:t>
            </a:fld>
            <a:endParaRPr lang="en-GB"/>
          </a:p>
        </p:txBody>
      </p:sp>
    </p:spTree>
    <p:extLst>
      <p:ext uri="{BB962C8B-B14F-4D97-AF65-F5344CB8AC3E}">
        <p14:creationId xmlns:p14="http://schemas.microsoft.com/office/powerpoint/2010/main" val="24366373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r>
              <a:rPr lang="en-GB" sz="1200" kern="1200" dirty="0" smtClean="0">
                <a:solidFill>
                  <a:schemeClr val="tx1"/>
                </a:solidFill>
                <a:effectLst/>
                <a:latin typeface="+mn-lt"/>
                <a:ea typeface="+mn-ea"/>
                <a:cs typeface="+mn-cs"/>
              </a:rPr>
              <a:t>There has been a growing awareness of the prevalence of adverse and traumatic experiences in children and young people and the associated risk to physical and mental wellbeing, and educational and social outcomes. Learners will have had a range of experiences during COVID-19 some of which may have been traumatic. These children and young people will be coming back to school at some point in the future, bringing their experiences with them.  A </a:t>
            </a:r>
            <a:r>
              <a:rPr lang="en-GB" sz="1200" b="1" kern="1200" dirty="0" smtClean="0">
                <a:solidFill>
                  <a:schemeClr val="tx1"/>
                </a:solidFill>
                <a:effectLst/>
                <a:latin typeface="+mn-lt"/>
                <a:ea typeface="+mn-ea"/>
                <a:cs typeface="+mn-cs"/>
              </a:rPr>
              <a:t>trauma informed approach</a:t>
            </a:r>
            <a:r>
              <a:rPr lang="en-GB" sz="1200" kern="1200" dirty="0" smtClean="0">
                <a:solidFill>
                  <a:schemeClr val="tx1"/>
                </a:solidFill>
                <a:effectLst/>
                <a:latin typeface="+mn-lt"/>
                <a:ea typeface="+mn-ea"/>
                <a:cs typeface="+mn-cs"/>
              </a:rPr>
              <a:t> can help practitioners better understand learners and how best to support them. It will also help them to understand and make appropriate provision for children making transitions following </a:t>
            </a:r>
            <a:r>
              <a:rPr lang="en-GB" sz="1200" kern="1200" dirty="0" err="1" smtClean="0">
                <a:solidFill>
                  <a:schemeClr val="tx1"/>
                </a:solidFill>
                <a:effectLst/>
                <a:latin typeface="+mn-lt"/>
                <a:ea typeface="+mn-ea"/>
                <a:cs typeface="+mn-cs"/>
              </a:rPr>
              <a:t>COVID</a:t>
            </a:r>
            <a:r>
              <a:rPr lang="en-GB" sz="1200" kern="1200" dirty="0" smtClean="0">
                <a:solidFill>
                  <a:schemeClr val="tx1"/>
                </a:solidFill>
                <a:effectLst/>
                <a:latin typeface="+mn-lt"/>
                <a:ea typeface="+mn-ea"/>
                <a:cs typeface="+mn-cs"/>
              </a:rPr>
              <a:t>-19, including those beginning primary school for the first time.</a:t>
            </a:r>
          </a:p>
          <a:p>
            <a:r>
              <a:rPr lang="en-GB" sz="1200" kern="1200" dirty="0" smtClean="0">
                <a:solidFill>
                  <a:schemeClr val="tx1"/>
                </a:solidFill>
                <a:effectLst/>
                <a:latin typeface="+mn-lt"/>
                <a:ea typeface="+mn-ea"/>
                <a:cs typeface="+mn-cs"/>
              </a:rPr>
              <a:t> </a:t>
            </a:r>
          </a:p>
          <a:p>
            <a:r>
              <a:rPr lang="en-GB" sz="1200" kern="1200" dirty="0" smtClean="0">
                <a:solidFill>
                  <a:schemeClr val="tx1"/>
                </a:solidFill>
                <a:effectLst/>
                <a:latin typeface="+mn-lt"/>
                <a:ea typeface="+mn-ea"/>
                <a:cs typeface="+mn-cs"/>
              </a:rPr>
              <a:t>Scottish education has a key focus on wellbeing and relationship-based approaches to support children and young people. An understanding of how early experiences impact on children and young people’s behaviour and the importance of relationships in shaping later outcomes is also the foundation which underpins much of the Scottish policy landscape and curriculum. Every child and young person has the right to expect appropriate support from adults to allow them to grow and develop and reach their full potential. This is now enshrined in the Children and Young Person’s (Scotland) Act (2014).</a:t>
            </a:r>
          </a:p>
          <a:p>
            <a:endParaRPr lang="en-GB" dirty="0"/>
          </a:p>
        </p:txBody>
      </p:sp>
      <p:sp>
        <p:nvSpPr>
          <p:cNvPr id="4" name="Slide Number Placeholder 3"/>
          <p:cNvSpPr>
            <a:spLocks noGrp="1"/>
          </p:cNvSpPr>
          <p:nvPr>
            <p:ph type="sldNum" sz="quarter" idx="10"/>
          </p:nvPr>
        </p:nvSpPr>
        <p:spPr/>
        <p:txBody>
          <a:bodyPr/>
          <a:lstStyle/>
          <a:p>
            <a:fld id="{1238C683-9137-4122-84BD-5AA5692D6AF0}" type="slidenum">
              <a:rPr lang="en-GB" smtClean="0"/>
              <a:t>3</a:t>
            </a:fld>
            <a:endParaRPr lang="en-GB"/>
          </a:p>
        </p:txBody>
      </p:sp>
    </p:spTree>
    <p:extLst>
      <p:ext uri="{BB962C8B-B14F-4D97-AF65-F5344CB8AC3E}">
        <p14:creationId xmlns:p14="http://schemas.microsoft.com/office/powerpoint/2010/main" val="22520136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pPr fontAlgn="base"/>
            <a:r>
              <a:rPr lang="en-GB" sz="1200" kern="1200" dirty="0" smtClean="0">
                <a:solidFill>
                  <a:schemeClr val="tx1"/>
                </a:solidFill>
                <a:effectLst/>
                <a:latin typeface="+mn-lt"/>
                <a:ea typeface="+mn-ea"/>
                <a:cs typeface="+mn-cs"/>
              </a:rPr>
              <a:t>In this context, </a:t>
            </a:r>
            <a:r>
              <a:rPr lang="en-GB" sz="1200" u="sng" kern="1200" dirty="0" smtClean="0">
                <a:solidFill>
                  <a:schemeClr val="tx1"/>
                </a:solidFill>
                <a:effectLst/>
                <a:latin typeface="+mn-lt"/>
                <a:ea typeface="+mn-ea"/>
                <a:cs typeface="+mn-cs"/>
                <a:hlinkClick r:id="rId3"/>
              </a:rPr>
              <a:t>trauma</a:t>
            </a:r>
            <a:r>
              <a:rPr lang="en-GB" sz="1200" kern="1200" dirty="0" smtClean="0">
                <a:solidFill>
                  <a:schemeClr val="tx1"/>
                </a:solidFill>
                <a:effectLst/>
                <a:latin typeface="+mn-lt"/>
                <a:ea typeface="+mn-ea"/>
                <a:cs typeface="+mn-cs"/>
              </a:rPr>
              <a:t> refers to a ‘stressful event or situation (either short or long lasting) of exceptionally threatening or catastrophic nature, which is likely to cause pervasive distress in almost everyone’. This is usually subdivided into two types of adverse and abusive life events:</a:t>
            </a:r>
          </a:p>
          <a:p>
            <a:pPr lvl="0" fontAlgn="base"/>
            <a:r>
              <a:rPr lang="en-GB" sz="1200" b="1" kern="1200" dirty="0" smtClean="0">
                <a:solidFill>
                  <a:schemeClr val="tx1"/>
                </a:solidFill>
                <a:effectLst/>
                <a:latin typeface="+mn-lt"/>
                <a:ea typeface="+mn-ea"/>
                <a:cs typeface="+mn-cs"/>
              </a:rPr>
              <a:t>Type 1</a:t>
            </a:r>
            <a:r>
              <a:rPr lang="en-GB" sz="1200" kern="1200" dirty="0" smtClean="0">
                <a:solidFill>
                  <a:schemeClr val="tx1"/>
                </a:solidFill>
                <a:effectLst/>
                <a:latin typeface="+mn-lt"/>
                <a:ea typeface="+mn-ea"/>
                <a:cs typeface="+mn-cs"/>
              </a:rPr>
              <a:t>: Sudden and unexpected events which are experienced as isolated incidents such as road traffic accidents, rapes or terrorist attacks. This can happen in childhood or adulthood.</a:t>
            </a:r>
          </a:p>
          <a:p>
            <a:pPr lvl="0" fontAlgn="base"/>
            <a:r>
              <a:rPr lang="en-GB" sz="1200" b="1" kern="1200" dirty="0" smtClean="0">
                <a:solidFill>
                  <a:schemeClr val="tx1"/>
                </a:solidFill>
                <a:effectLst/>
                <a:latin typeface="+mn-lt"/>
                <a:ea typeface="+mn-ea"/>
                <a:cs typeface="+mn-cs"/>
              </a:rPr>
              <a:t>Type 2 (Complex)</a:t>
            </a:r>
            <a:r>
              <a:rPr lang="en-GB" sz="1200" kern="1200" dirty="0" smtClean="0">
                <a:solidFill>
                  <a:schemeClr val="tx1"/>
                </a:solidFill>
                <a:effectLst/>
                <a:latin typeface="+mn-lt"/>
                <a:ea typeface="+mn-ea"/>
                <a:cs typeface="+mn-cs"/>
              </a:rPr>
              <a:t>: traumatic events which are repeated, interpersonal and often occur in childhood. This includes all forms of childhood abuse which is chronic and cumulative such as childhood sexual abuse, childhood physical abuse, witnessing domestic abuse and neglect. </a:t>
            </a:r>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1238C683-9137-4122-84BD-5AA5692D6AF0}" type="slidenum">
              <a:rPr lang="en-GB" smtClean="0"/>
              <a:t>4</a:t>
            </a:fld>
            <a:endParaRPr lang="en-GB"/>
          </a:p>
        </p:txBody>
      </p:sp>
    </p:spTree>
    <p:extLst>
      <p:ext uri="{BB962C8B-B14F-4D97-AF65-F5344CB8AC3E}">
        <p14:creationId xmlns:p14="http://schemas.microsoft.com/office/powerpoint/2010/main" val="10440458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pPr fontAlgn="base"/>
            <a:r>
              <a:rPr lang="en-GB" sz="1200" kern="1200" dirty="0" smtClean="0">
                <a:solidFill>
                  <a:schemeClr val="tx1"/>
                </a:solidFill>
                <a:effectLst/>
                <a:latin typeface="+mn-lt"/>
                <a:ea typeface="+mn-ea"/>
                <a:cs typeface="+mn-cs"/>
              </a:rPr>
              <a:t>Further information can be found in:</a:t>
            </a:r>
          </a:p>
          <a:p>
            <a:pPr marL="0" marR="0" lvl="0" indent="0" algn="l" defTabSz="914400" rtl="0" eaLnBrk="1" fontAlgn="base"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Nurture, Adverse Childhood Experiences and Trauma informed practice: Making the links between these approaches (Education Scotland, 2018)</a:t>
            </a:r>
          </a:p>
          <a:p>
            <a:pPr fontAlgn="base"/>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1238C683-9137-4122-84BD-5AA5692D6AF0}" type="slidenum">
              <a:rPr lang="en-GB" smtClean="0"/>
              <a:t>5</a:t>
            </a:fld>
            <a:endParaRPr lang="en-GB"/>
          </a:p>
        </p:txBody>
      </p:sp>
    </p:spTree>
    <p:extLst>
      <p:ext uri="{BB962C8B-B14F-4D97-AF65-F5344CB8AC3E}">
        <p14:creationId xmlns:p14="http://schemas.microsoft.com/office/powerpoint/2010/main" val="30388794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pPr fontAlgn="base"/>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1238C683-9137-4122-84BD-5AA5692D6AF0}" type="slidenum">
              <a:rPr lang="en-GB" smtClean="0"/>
              <a:t>6</a:t>
            </a:fld>
            <a:endParaRPr lang="en-GB"/>
          </a:p>
        </p:txBody>
      </p:sp>
    </p:spTree>
    <p:extLst>
      <p:ext uri="{BB962C8B-B14F-4D97-AF65-F5344CB8AC3E}">
        <p14:creationId xmlns:p14="http://schemas.microsoft.com/office/powerpoint/2010/main" val="29176601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r>
              <a:rPr lang="en-GB" sz="1200" b="1" kern="1200" dirty="0" smtClean="0">
                <a:solidFill>
                  <a:schemeClr val="tx1"/>
                </a:solidFill>
                <a:effectLst/>
                <a:latin typeface="+mn-lt"/>
                <a:ea typeface="+mn-ea"/>
                <a:cs typeface="+mn-cs"/>
              </a:rPr>
              <a:t>Are education resources available?</a:t>
            </a:r>
            <a:endParaRPr lang="en-GB" sz="1200" kern="1200" dirty="0" smtClean="0">
              <a:solidFill>
                <a:schemeClr val="tx1"/>
              </a:solidFill>
              <a:effectLst/>
              <a:latin typeface="+mn-lt"/>
              <a:ea typeface="+mn-ea"/>
              <a:cs typeface="+mn-cs"/>
            </a:endParaRPr>
          </a:p>
          <a:p>
            <a:r>
              <a:rPr lang="en-GB" sz="1200" b="1" kern="1200" dirty="0" smtClean="0">
                <a:solidFill>
                  <a:schemeClr val="tx1"/>
                </a:solidFill>
                <a:effectLst/>
                <a:latin typeface="+mn-lt"/>
                <a:ea typeface="+mn-ea"/>
                <a:cs typeface="+mn-cs"/>
              </a:rPr>
              <a:t> </a:t>
            </a:r>
            <a:endParaRPr lang="en-GB" sz="1200" kern="1200" dirty="0" smtClean="0">
              <a:solidFill>
                <a:schemeClr val="tx1"/>
              </a:solidFill>
              <a:effectLst/>
              <a:latin typeface="+mn-lt"/>
              <a:ea typeface="+mn-ea"/>
              <a:cs typeface="+mn-cs"/>
            </a:endParaRPr>
          </a:p>
          <a:p>
            <a:r>
              <a:rPr lang="en-GB" sz="1200" u="sng" kern="1200" dirty="0" smtClean="0">
                <a:solidFill>
                  <a:schemeClr val="tx1"/>
                </a:solidFill>
                <a:effectLst/>
                <a:latin typeface="+mn-lt"/>
                <a:ea typeface="+mn-ea"/>
                <a:cs typeface="+mn-cs"/>
                <a:hlinkClick r:id="rId3"/>
              </a:rPr>
              <a:t>The Compassionate and Connected Classroom</a:t>
            </a:r>
            <a:r>
              <a:rPr lang="en-GB" sz="1200" kern="1200" dirty="0" smtClean="0">
                <a:solidFill>
                  <a:schemeClr val="tx1"/>
                </a:solidFill>
                <a:effectLst/>
                <a:latin typeface="+mn-lt"/>
                <a:ea typeface="+mn-ea"/>
                <a:cs typeface="+mn-cs"/>
              </a:rPr>
              <a:t> resource was developed by Education Scotland to help upper primary children deal with challenges and adversity by developing their confidence, resilience, compassion and empathy. It forms part of a wider set of materials that includes a professional learning resource to support practitioners' understanding of adversity and trauma.</a:t>
            </a:r>
          </a:p>
          <a:p>
            <a:r>
              <a:rPr lang="en-GB" sz="1200" kern="1200" dirty="0" smtClean="0">
                <a:solidFill>
                  <a:schemeClr val="tx1"/>
                </a:solidFill>
                <a:effectLst/>
                <a:latin typeface="+mn-lt"/>
                <a:ea typeface="+mn-ea"/>
                <a:cs typeface="+mn-cs"/>
              </a:rPr>
              <a:t> </a:t>
            </a:r>
          </a:p>
          <a:p>
            <a:r>
              <a:rPr lang="en-GB" sz="1200" kern="1200" dirty="0" smtClean="0">
                <a:solidFill>
                  <a:schemeClr val="tx1"/>
                </a:solidFill>
                <a:effectLst/>
                <a:latin typeface="+mn-lt"/>
                <a:ea typeface="+mn-ea"/>
                <a:cs typeface="+mn-cs"/>
              </a:rPr>
              <a:t>The associated </a:t>
            </a:r>
            <a:r>
              <a:rPr lang="en-GB" sz="1200" u="sng" kern="1200" dirty="0" smtClean="0">
                <a:solidFill>
                  <a:schemeClr val="tx1"/>
                </a:solidFill>
                <a:effectLst/>
                <a:latin typeface="+mn-lt"/>
                <a:ea typeface="+mn-ea"/>
                <a:cs typeface="+mn-cs"/>
                <a:hlinkClick r:id="rId3"/>
              </a:rPr>
              <a:t>curricular resource</a:t>
            </a:r>
            <a:r>
              <a:rPr lang="en-GB" sz="1200" kern="1200" dirty="0" smtClean="0">
                <a:solidFill>
                  <a:schemeClr val="tx1"/>
                </a:solidFill>
                <a:effectLst/>
                <a:latin typeface="+mn-lt"/>
                <a:ea typeface="+mn-ea"/>
                <a:cs typeface="+mn-cs"/>
              </a:rPr>
              <a:t> </a:t>
            </a:r>
          </a:p>
          <a:p>
            <a:pPr lvl="0"/>
            <a:r>
              <a:rPr lang="en-GB" sz="1200" kern="1200" dirty="0" smtClean="0">
                <a:solidFill>
                  <a:schemeClr val="tx1"/>
                </a:solidFill>
                <a:effectLst/>
                <a:latin typeface="+mn-lt"/>
                <a:ea typeface="+mn-ea"/>
                <a:cs typeface="+mn-cs"/>
              </a:rPr>
              <a:t>is designed to build teacher confidence and support the emotional and mental wellbeing of children and young people.</a:t>
            </a:r>
          </a:p>
          <a:p>
            <a:pPr lvl="0"/>
            <a:r>
              <a:rPr lang="en-GB" sz="1200" kern="1200" dirty="0" smtClean="0">
                <a:solidFill>
                  <a:schemeClr val="tx1"/>
                </a:solidFill>
                <a:effectLst/>
                <a:latin typeface="+mn-lt"/>
                <a:ea typeface="+mn-ea"/>
                <a:cs typeface="+mn-cs"/>
              </a:rPr>
              <a:t>supports the delivery of the National Trauma Training Programme within education </a:t>
            </a:r>
          </a:p>
          <a:p>
            <a:pPr lvl="0"/>
            <a:r>
              <a:rPr lang="en-GB" sz="1200" kern="1200" dirty="0" smtClean="0">
                <a:solidFill>
                  <a:schemeClr val="tx1"/>
                </a:solidFill>
                <a:effectLst/>
                <a:latin typeface="+mn-lt"/>
                <a:ea typeface="+mn-ea"/>
                <a:cs typeface="+mn-cs"/>
              </a:rPr>
              <a:t>supports delivery of 'Responsibility of All' within Curriculum for Excellence</a:t>
            </a:r>
          </a:p>
          <a:p>
            <a:pPr lvl="0"/>
            <a:r>
              <a:rPr lang="en-GB" sz="1200" kern="1200" dirty="0" smtClean="0">
                <a:solidFill>
                  <a:schemeClr val="tx1"/>
                </a:solidFill>
                <a:effectLst/>
                <a:latin typeface="+mn-lt"/>
                <a:ea typeface="+mn-ea"/>
                <a:cs typeface="+mn-cs"/>
              </a:rPr>
              <a:t>follows the ethos of Getting in Right for Every Child by recognising that every child has the right to expect adults to allow them to reach their full potential.</a:t>
            </a:r>
          </a:p>
          <a:p>
            <a:r>
              <a:rPr lang="en-GB" sz="1200" kern="1200" dirty="0" smtClean="0">
                <a:solidFill>
                  <a:schemeClr val="tx1"/>
                </a:solidFill>
                <a:effectLst/>
                <a:latin typeface="+mn-lt"/>
                <a:ea typeface="+mn-ea"/>
                <a:cs typeface="+mn-cs"/>
              </a:rPr>
              <a:t> </a:t>
            </a:r>
          </a:p>
          <a:p>
            <a:r>
              <a:rPr lang="en-GB" sz="1200" kern="1200" dirty="0" smtClean="0">
                <a:solidFill>
                  <a:schemeClr val="tx1"/>
                </a:solidFill>
                <a:effectLst/>
                <a:latin typeface="+mn-lt"/>
                <a:ea typeface="+mn-ea"/>
                <a:cs typeface="+mn-cs"/>
              </a:rPr>
              <a:t>It aims to support children and young people:</a:t>
            </a:r>
          </a:p>
          <a:p>
            <a:pPr lvl="0"/>
            <a:r>
              <a:rPr lang="en-GB" sz="1200" kern="1200" dirty="0" smtClean="0">
                <a:solidFill>
                  <a:schemeClr val="tx1"/>
                </a:solidFill>
                <a:effectLst/>
                <a:latin typeface="+mn-lt"/>
                <a:ea typeface="+mn-ea"/>
                <a:cs typeface="+mn-cs"/>
              </a:rPr>
              <a:t>to understand that experiencing adversity and trauma can happen to anyone;</a:t>
            </a:r>
          </a:p>
          <a:p>
            <a:pPr lvl="0"/>
            <a:r>
              <a:rPr lang="en-GB" sz="1200" kern="1200" dirty="0" smtClean="0">
                <a:solidFill>
                  <a:schemeClr val="tx1"/>
                </a:solidFill>
                <a:effectLst/>
                <a:latin typeface="+mn-lt"/>
                <a:ea typeface="+mn-ea"/>
                <a:cs typeface="+mn-cs"/>
              </a:rPr>
              <a:t>to understand the possible impact of adversity and trauma on their wellbeing;</a:t>
            </a:r>
          </a:p>
          <a:p>
            <a:pPr lvl="0"/>
            <a:r>
              <a:rPr lang="en-GB" sz="1200" kern="1200" dirty="0" smtClean="0">
                <a:solidFill>
                  <a:schemeClr val="tx1"/>
                </a:solidFill>
                <a:effectLst/>
                <a:latin typeface="+mn-lt"/>
                <a:ea typeface="+mn-ea"/>
                <a:cs typeface="+mn-cs"/>
              </a:rPr>
              <a:t>to develop compassion, empathy and tolerance in their relationships with others;</a:t>
            </a:r>
          </a:p>
          <a:p>
            <a:pPr lvl="0"/>
            <a:r>
              <a:rPr lang="en-GB" sz="1200" kern="1200" dirty="0" smtClean="0">
                <a:solidFill>
                  <a:schemeClr val="tx1"/>
                </a:solidFill>
                <a:effectLst/>
                <a:latin typeface="+mn-lt"/>
                <a:ea typeface="+mn-ea"/>
                <a:cs typeface="+mn-cs"/>
              </a:rPr>
              <a:t>to understand that they have the right to be protected and supported by the adults in their lives; and</a:t>
            </a:r>
          </a:p>
          <a:p>
            <a:pPr lvl="0"/>
            <a:r>
              <a:rPr lang="en-GB" sz="1200" kern="1200" dirty="0" smtClean="0">
                <a:solidFill>
                  <a:schemeClr val="tx1"/>
                </a:solidFill>
                <a:effectLst/>
                <a:latin typeface="+mn-lt"/>
                <a:ea typeface="+mn-ea"/>
                <a:cs typeface="+mn-cs"/>
              </a:rPr>
              <a:t>to provide them with strategies and personal coping skills to help them deal with challenge and develop resilience.</a:t>
            </a:r>
          </a:p>
          <a:p>
            <a:r>
              <a:rPr lang="en-GB" sz="1200" kern="1200" dirty="0" smtClean="0">
                <a:solidFill>
                  <a:schemeClr val="tx1"/>
                </a:solidFill>
                <a:effectLst/>
                <a:latin typeface="+mn-lt"/>
                <a:ea typeface="+mn-ea"/>
                <a:cs typeface="+mn-cs"/>
              </a:rPr>
              <a:t> </a:t>
            </a:r>
          </a:p>
          <a:p>
            <a:r>
              <a:rPr lang="en-GB" sz="1200" kern="1200" dirty="0" smtClean="0">
                <a:solidFill>
                  <a:schemeClr val="tx1"/>
                </a:solidFill>
                <a:effectLst/>
                <a:latin typeface="+mn-lt"/>
                <a:ea typeface="+mn-ea"/>
                <a:cs typeface="+mn-cs"/>
              </a:rPr>
              <a:t>It will also support adults to:</a:t>
            </a:r>
          </a:p>
          <a:p>
            <a:pPr lvl="0"/>
            <a:r>
              <a:rPr lang="en-GB" sz="1200" kern="1200" dirty="0" smtClean="0">
                <a:solidFill>
                  <a:schemeClr val="tx1"/>
                </a:solidFill>
                <a:effectLst/>
                <a:latin typeface="+mn-lt"/>
                <a:ea typeface="+mn-ea"/>
                <a:cs typeface="+mn-cs"/>
              </a:rPr>
              <a:t>recognise the importance of positive, nurturing relationships in protecting children from the impact of adversity and trauma.</a:t>
            </a:r>
          </a:p>
          <a:p>
            <a:pPr fontAlgn="base"/>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1238C683-9137-4122-84BD-5AA5692D6AF0}" type="slidenum">
              <a:rPr lang="en-GB" smtClean="0"/>
              <a:t>7</a:t>
            </a:fld>
            <a:endParaRPr lang="en-GB"/>
          </a:p>
        </p:txBody>
      </p:sp>
    </p:spTree>
    <p:extLst>
      <p:ext uri="{BB962C8B-B14F-4D97-AF65-F5344CB8AC3E}">
        <p14:creationId xmlns:p14="http://schemas.microsoft.com/office/powerpoint/2010/main" val="21404107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pPr fontAlgn="base"/>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1238C683-9137-4122-84BD-5AA5692D6AF0}" type="slidenum">
              <a:rPr lang="en-GB" smtClean="0"/>
              <a:t>8</a:t>
            </a:fld>
            <a:endParaRPr lang="en-GB"/>
          </a:p>
        </p:txBody>
      </p:sp>
    </p:spTree>
    <p:extLst>
      <p:ext uri="{BB962C8B-B14F-4D97-AF65-F5344CB8AC3E}">
        <p14:creationId xmlns:p14="http://schemas.microsoft.com/office/powerpoint/2010/main" val="27324650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r>
              <a:rPr lang="en-GB" sz="1200" u="sng" kern="1200" dirty="0" smtClean="0">
                <a:solidFill>
                  <a:schemeClr val="tx1"/>
                </a:solidFill>
                <a:effectLst/>
                <a:latin typeface="+mn-lt"/>
                <a:ea typeface="+mn-ea"/>
                <a:cs typeface="+mn-cs"/>
                <a:hlinkClick r:id="rId3"/>
              </a:rPr>
              <a:t>The Scottish Psychological Trauma Training Plan, 2019</a:t>
            </a:r>
            <a:r>
              <a:rPr lang="en-GB" sz="1200" u="sng" kern="1200" dirty="0" smtClean="0">
                <a:solidFill>
                  <a:schemeClr val="tx1"/>
                </a:solidFill>
                <a:effectLst/>
                <a:latin typeface="+mn-lt"/>
                <a:ea typeface="+mn-ea"/>
                <a:cs typeface="+mn-cs"/>
              </a:rPr>
              <a:t> is the basis for professional learning related to trauma. It emphasises:</a:t>
            </a:r>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 </a:t>
            </a:r>
          </a:p>
          <a:p>
            <a:pPr lvl="0"/>
            <a:r>
              <a:rPr lang="en-GB" sz="1200" b="1" kern="1200" dirty="0" smtClean="0">
                <a:solidFill>
                  <a:schemeClr val="tx1"/>
                </a:solidFill>
                <a:effectLst/>
                <a:latin typeface="+mn-lt"/>
                <a:ea typeface="+mn-ea"/>
                <a:cs typeface="+mn-cs"/>
              </a:rPr>
              <a:t>Getting the basics right: </a:t>
            </a:r>
            <a:r>
              <a:rPr lang="en-GB" sz="1200" kern="1200" dirty="0" smtClean="0">
                <a:solidFill>
                  <a:schemeClr val="tx1"/>
                </a:solidFill>
                <a:effectLst/>
                <a:latin typeface="+mn-lt"/>
                <a:ea typeface="+mn-ea"/>
                <a:cs typeface="+mn-cs"/>
              </a:rPr>
              <a:t>Make every point of contact and communication count as a chance to develop respectful, empowering relationships; </a:t>
            </a:r>
          </a:p>
          <a:p>
            <a:pPr lvl="0"/>
            <a:r>
              <a:rPr lang="en-GB" sz="1200" b="1" kern="1200" dirty="0" smtClean="0">
                <a:solidFill>
                  <a:schemeClr val="tx1"/>
                </a:solidFill>
                <a:effectLst/>
                <a:latin typeface="+mn-lt"/>
                <a:ea typeface="+mn-ea"/>
                <a:cs typeface="+mn-cs"/>
              </a:rPr>
              <a:t>Importance of trust</a:t>
            </a:r>
            <a:r>
              <a:rPr lang="en-GB" sz="1200" kern="1200" dirty="0" smtClean="0">
                <a:solidFill>
                  <a:schemeClr val="tx1"/>
                </a:solidFill>
                <a:effectLst/>
                <a:latin typeface="+mn-lt"/>
                <a:ea typeface="+mn-ea"/>
                <a:cs typeface="+mn-cs"/>
              </a:rPr>
              <a:t>: people need reliable, honest and dependable communication and interactions; </a:t>
            </a:r>
          </a:p>
          <a:p>
            <a:pPr lvl="0"/>
            <a:r>
              <a:rPr lang="en-GB" sz="1200" b="1" kern="1200" dirty="0" smtClean="0">
                <a:solidFill>
                  <a:schemeClr val="tx1"/>
                </a:solidFill>
                <a:effectLst/>
                <a:latin typeface="+mn-lt"/>
                <a:ea typeface="+mn-ea"/>
                <a:cs typeface="+mn-cs"/>
              </a:rPr>
              <a:t>Early recognition of the impact of trauma</a:t>
            </a:r>
            <a:r>
              <a:rPr lang="en-GB" sz="1200" kern="1200" dirty="0" smtClean="0">
                <a:solidFill>
                  <a:schemeClr val="tx1"/>
                </a:solidFill>
                <a:effectLst/>
                <a:latin typeface="+mn-lt"/>
                <a:ea typeface="+mn-ea"/>
                <a:cs typeface="+mn-cs"/>
              </a:rPr>
              <a:t>: enabling access at the earliest opportunity to effective places, people and responses to support recovery; </a:t>
            </a:r>
          </a:p>
          <a:p>
            <a:pPr lvl="0"/>
            <a:r>
              <a:rPr lang="en-GB" sz="1200" b="1" kern="1200" dirty="0" smtClean="0">
                <a:solidFill>
                  <a:schemeClr val="tx1"/>
                </a:solidFill>
                <a:effectLst/>
                <a:latin typeface="+mn-lt"/>
                <a:ea typeface="+mn-ea"/>
                <a:cs typeface="+mn-cs"/>
              </a:rPr>
              <a:t>Absolute requirement for collaboration</a:t>
            </a:r>
            <a:r>
              <a:rPr lang="en-GB" sz="1200" kern="1200" dirty="0" smtClean="0">
                <a:solidFill>
                  <a:schemeClr val="tx1"/>
                </a:solidFill>
                <a:effectLst/>
                <a:latin typeface="+mn-lt"/>
                <a:ea typeface="+mn-ea"/>
                <a:cs typeface="+mn-cs"/>
              </a:rPr>
              <a:t>: breaking down barriers across all sectors to enable person-centred, consistent and effective trauma informed systems, networks and responses; </a:t>
            </a:r>
          </a:p>
          <a:p>
            <a:pPr lvl="0"/>
            <a:r>
              <a:rPr lang="en-GB" sz="1200" b="1" kern="1200" dirty="0" smtClean="0">
                <a:solidFill>
                  <a:schemeClr val="tx1"/>
                </a:solidFill>
                <a:effectLst/>
                <a:latin typeface="+mn-lt"/>
                <a:ea typeface="+mn-ea"/>
                <a:cs typeface="+mn-cs"/>
              </a:rPr>
              <a:t>Commitment to support innovative, multi-disciplinary approaches</a:t>
            </a:r>
            <a:r>
              <a:rPr lang="en-GB" sz="1200" kern="1200" dirty="0" smtClean="0">
                <a:solidFill>
                  <a:schemeClr val="tx1"/>
                </a:solidFill>
                <a:effectLst/>
                <a:latin typeface="+mn-lt"/>
                <a:ea typeface="+mn-ea"/>
                <a:cs typeface="+mn-cs"/>
              </a:rPr>
              <a:t>: challenging and overcoming trauma and adversity related barriers to life chances across all areas of public service.</a:t>
            </a:r>
          </a:p>
          <a:p>
            <a:r>
              <a:rPr lang="en-GB" sz="1200" kern="1200" dirty="0" smtClean="0">
                <a:solidFill>
                  <a:schemeClr val="tx1"/>
                </a:solidFill>
                <a:effectLst/>
                <a:latin typeface="+mn-lt"/>
                <a:ea typeface="+mn-ea"/>
                <a:cs typeface="+mn-cs"/>
              </a:rPr>
              <a:t> </a:t>
            </a:r>
          </a:p>
          <a:p>
            <a:r>
              <a:rPr lang="en-GB" sz="1200" kern="1200" dirty="0" smtClean="0">
                <a:solidFill>
                  <a:schemeClr val="tx1"/>
                </a:solidFill>
                <a:effectLst/>
                <a:latin typeface="+mn-lt"/>
                <a:ea typeface="+mn-ea"/>
                <a:cs typeface="+mn-cs"/>
              </a:rPr>
              <a:t>It is supported by</a:t>
            </a:r>
          </a:p>
          <a:p>
            <a:r>
              <a:rPr lang="en-GB" sz="1200" u="sng" kern="1200" dirty="0" smtClean="0">
                <a:solidFill>
                  <a:schemeClr val="tx1"/>
                </a:solidFill>
                <a:effectLst/>
                <a:latin typeface="+mn-lt"/>
                <a:ea typeface="+mn-ea"/>
                <a:cs typeface="+mn-cs"/>
                <a:hlinkClick r:id="rId4"/>
              </a:rPr>
              <a:t>National Trauma Training Framework</a:t>
            </a:r>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and</a:t>
            </a:r>
          </a:p>
          <a:p>
            <a:r>
              <a:rPr lang="en-GB" sz="1200" u="sng" kern="1200" dirty="0" smtClean="0">
                <a:solidFill>
                  <a:schemeClr val="tx1"/>
                </a:solidFill>
                <a:effectLst/>
                <a:latin typeface="+mn-lt"/>
                <a:ea typeface="+mn-ea"/>
                <a:cs typeface="+mn-cs"/>
                <a:hlinkClick r:id="rId5"/>
              </a:rPr>
              <a:t>Knowledge and Skills Framework</a:t>
            </a:r>
            <a:endParaRPr lang="en-GB" sz="1200" kern="1200" dirty="0" smtClean="0">
              <a:solidFill>
                <a:schemeClr val="tx1"/>
              </a:solidFill>
              <a:effectLst/>
              <a:latin typeface="+mn-lt"/>
              <a:ea typeface="+mn-ea"/>
              <a:cs typeface="+mn-cs"/>
            </a:endParaRPr>
          </a:p>
          <a:p>
            <a:pPr fontAlgn="base"/>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1238C683-9137-4122-84BD-5AA5692D6AF0}" type="slidenum">
              <a:rPr lang="en-GB" smtClean="0"/>
              <a:t>9</a:t>
            </a:fld>
            <a:endParaRPr lang="en-GB"/>
          </a:p>
        </p:txBody>
      </p:sp>
    </p:spTree>
    <p:extLst>
      <p:ext uri="{BB962C8B-B14F-4D97-AF65-F5344CB8AC3E}">
        <p14:creationId xmlns:p14="http://schemas.microsoft.com/office/powerpoint/2010/main" val="10128608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
        <p:nvSpPr>
          <p:cNvPr id="3" name="Content Placeholder 2"/>
          <p:cNvSpPr>
            <a:spLocks noGrp="1"/>
          </p:cNvSpPr>
          <p:nvPr>
            <p:ph idx="1" hasCustomPrompt="1"/>
          </p:nvPr>
        </p:nvSpPr>
        <p:spPr/>
        <p:txBody>
          <a:bodyPr/>
          <a:lstStyle>
            <a:lvl1pPr>
              <a:defRPr b="0" baseline="0"/>
            </a:lvl1pPr>
            <a:lvl2pPr marL="742950" indent="-285750">
              <a:buFont typeface="Arial"/>
              <a:buChar char="•"/>
              <a:defRPr/>
            </a:lvl2pPr>
            <a:lvl3pPr marL="1257300" indent="-342900">
              <a:buFont typeface="Lucida Grande"/>
              <a:buChar char="-"/>
              <a:defRPr/>
            </a:lvl3pPr>
            <a:lvl4pPr marL="1714500" indent="-342900">
              <a:buClr>
                <a:srgbClr val="00ABB5"/>
              </a:buClr>
              <a:buFont typeface="Wingdings" charset="2"/>
              <a:buChar char="Ø"/>
              <a:defRPr/>
            </a:lvl4pPr>
            <a:lvl5pPr marL="2171700" indent="-342900">
              <a:buClr>
                <a:srgbClr val="00ABB5"/>
              </a:buClr>
              <a:buFont typeface="Lucida Grande"/>
              <a:buChar char="-"/>
              <a:defRPr/>
            </a:lvl5pPr>
            <a:lvl6pPr>
              <a:buClr>
                <a:srgbClr val="00ABB5"/>
              </a:buClr>
              <a:defRPr/>
            </a:lvl6pPr>
          </a:lstStyle>
          <a:p>
            <a:pPr lvl="0"/>
            <a:r>
              <a:rPr lang="en-US" dirty="0" smtClean="0"/>
              <a:t>Main body style like this and leading into bullets:</a:t>
            </a:r>
          </a:p>
          <a:p>
            <a:pPr lvl="1"/>
            <a:r>
              <a:rPr lang="en-US" dirty="0" smtClean="0"/>
              <a:t>First level bullet</a:t>
            </a:r>
          </a:p>
          <a:p>
            <a:pPr lvl="2"/>
            <a:r>
              <a:rPr lang="en-US" dirty="0" smtClean="0"/>
              <a:t>Second level bullet</a:t>
            </a:r>
          </a:p>
          <a:p>
            <a:pPr lvl="3"/>
            <a:r>
              <a:rPr lang="en-US" dirty="0" smtClean="0"/>
              <a:t>Third level bullet</a:t>
            </a:r>
          </a:p>
          <a:p>
            <a:pPr lvl="4"/>
            <a:r>
              <a:rPr lang="en-US" dirty="0" smtClean="0"/>
              <a:t>Fourth level</a:t>
            </a:r>
          </a:p>
          <a:p>
            <a:pPr lvl="5"/>
            <a:r>
              <a:rPr lang="en-US" dirty="0" smtClean="0"/>
              <a:t>Fifth level</a:t>
            </a:r>
            <a:endParaRPr lang="en-GB" dirty="0"/>
          </a:p>
        </p:txBody>
      </p:sp>
      <p:cxnSp>
        <p:nvCxnSpPr>
          <p:cNvPr id="6" name="Straight Connector 5"/>
          <p:cNvCxnSpPr/>
          <p:nvPr userDrawn="1"/>
        </p:nvCxnSpPr>
        <p:spPr>
          <a:xfrm>
            <a:off x="666751" y="6223000"/>
            <a:ext cx="10836972" cy="0"/>
          </a:xfrm>
          <a:prstGeom prst="line">
            <a:avLst/>
          </a:prstGeom>
          <a:ln>
            <a:solidFill>
              <a:srgbClr val="B3D236"/>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userDrawn="1"/>
        </p:nvSpPr>
        <p:spPr>
          <a:xfrm>
            <a:off x="583623" y="6307283"/>
            <a:ext cx="2751858" cy="276999"/>
          </a:xfrm>
          <a:prstGeom prst="rect">
            <a:avLst/>
          </a:prstGeom>
          <a:noFill/>
        </p:spPr>
        <p:txBody>
          <a:bodyPr wrap="square" rtlCol="0">
            <a:spAutoFit/>
          </a:bodyPr>
          <a:lstStyle/>
          <a:p>
            <a:r>
              <a:rPr lang="en-GB" sz="1200" dirty="0" smtClean="0">
                <a:solidFill>
                  <a:schemeClr val="bg1">
                    <a:lumMod val="50000"/>
                  </a:schemeClr>
                </a:solidFill>
                <a:latin typeface="+mn-lt"/>
              </a:rPr>
              <a:t>Document</a:t>
            </a:r>
            <a:r>
              <a:rPr lang="en-GB" sz="1200" baseline="0" dirty="0" smtClean="0">
                <a:solidFill>
                  <a:schemeClr val="bg1">
                    <a:lumMod val="50000"/>
                  </a:schemeClr>
                </a:solidFill>
                <a:latin typeface="+mn-lt"/>
              </a:rPr>
              <a:t> title</a:t>
            </a:r>
            <a:endParaRPr lang="en-GB" sz="1200" dirty="0">
              <a:solidFill>
                <a:schemeClr val="bg1">
                  <a:lumMod val="50000"/>
                </a:schemeClr>
              </a:solidFill>
              <a:latin typeface="+mn-lt"/>
            </a:endParaRPr>
          </a:p>
        </p:txBody>
      </p:sp>
      <p:sp>
        <p:nvSpPr>
          <p:cNvPr id="8" name="TextBox 7"/>
          <p:cNvSpPr txBox="1"/>
          <p:nvPr userDrawn="1"/>
        </p:nvSpPr>
        <p:spPr>
          <a:xfrm>
            <a:off x="8965623" y="6301465"/>
            <a:ext cx="2751858" cy="276999"/>
          </a:xfrm>
          <a:prstGeom prst="rect">
            <a:avLst/>
          </a:prstGeom>
          <a:noFill/>
        </p:spPr>
        <p:txBody>
          <a:bodyPr wrap="square" rtlCol="0">
            <a:spAutoFit/>
          </a:bodyPr>
          <a:lstStyle/>
          <a:p>
            <a:r>
              <a:rPr lang="en-GB" sz="1200" dirty="0" smtClean="0">
                <a:solidFill>
                  <a:srgbClr val="00ABB5"/>
                </a:solidFill>
                <a:latin typeface="+mn-lt"/>
              </a:rPr>
              <a:t>Transforming lives through learning</a:t>
            </a:r>
            <a:endParaRPr lang="en-GB" sz="1200" dirty="0">
              <a:solidFill>
                <a:srgbClr val="00ABB5"/>
              </a:solidFill>
              <a:latin typeface="+mn-lt"/>
            </a:endParaRPr>
          </a:p>
        </p:txBody>
      </p:sp>
    </p:spTree>
    <p:extLst>
      <p:ext uri="{BB962C8B-B14F-4D97-AF65-F5344CB8AC3E}">
        <p14:creationId xmlns:p14="http://schemas.microsoft.com/office/powerpoint/2010/main" val="2994506827"/>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11168" y="830264"/>
            <a:ext cx="2747433" cy="47593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66751" y="830264"/>
            <a:ext cx="8041216" cy="47593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cxnSp>
        <p:nvCxnSpPr>
          <p:cNvPr id="4" name="Straight Connector 3"/>
          <p:cNvCxnSpPr/>
          <p:nvPr userDrawn="1"/>
        </p:nvCxnSpPr>
        <p:spPr>
          <a:xfrm>
            <a:off x="666751" y="6223000"/>
            <a:ext cx="10836972" cy="0"/>
          </a:xfrm>
          <a:prstGeom prst="line">
            <a:avLst/>
          </a:prstGeom>
          <a:ln>
            <a:solidFill>
              <a:srgbClr val="B3D236"/>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userDrawn="1"/>
        </p:nvSpPr>
        <p:spPr>
          <a:xfrm>
            <a:off x="583623" y="6307283"/>
            <a:ext cx="2751858" cy="276999"/>
          </a:xfrm>
          <a:prstGeom prst="rect">
            <a:avLst/>
          </a:prstGeom>
          <a:noFill/>
        </p:spPr>
        <p:txBody>
          <a:bodyPr wrap="square" rtlCol="0">
            <a:spAutoFit/>
          </a:bodyPr>
          <a:lstStyle/>
          <a:p>
            <a:r>
              <a:rPr lang="en-GB" sz="1200" dirty="0" smtClean="0">
                <a:solidFill>
                  <a:schemeClr val="bg1">
                    <a:lumMod val="50000"/>
                  </a:schemeClr>
                </a:solidFill>
                <a:latin typeface="+mn-lt"/>
              </a:rPr>
              <a:t>Document</a:t>
            </a:r>
            <a:r>
              <a:rPr lang="en-GB" sz="1200" baseline="0" dirty="0" smtClean="0">
                <a:solidFill>
                  <a:schemeClr val="bg1">
                    <a:lumMod val="50000"/>
                  </a:schemeClr>
                </a:solidFill>
                <a:latin typeface="+mn-lt"/>
              </a:rPr>
              <a:t> title</a:t>
            </a:r>
            <a:endParaRPr lang="en-GB" sz="1200" dirty="0">
              <a:solidFill>
                <a:schemeClr val="bg1">
                  <a:lumMod val="50000"/>
                </a:schemeClr>
              </a:solidFill>
              <a:latin typeface="+mn-lt"/>
            </a:endParaRPr>
          </a:p>
        </p:txBody>
      </p:sp>
      <p:sp>
        <p:nvSpPr>
          <p:cNvPr id="6" name="TextBox 5"/>
          <p:cNvSpPr txBox="1"/>
          <p:nvPr userDrawn="1"/>
        </p:nvSpPr>
        <p:spPr>
          <a:xfrm>
            <a:off x="8965623" y="6301465"/>
            <a:ext cx="2751858" cy="276999"/>
          </a:xfrm>
          <a:prstGeom prst="rect">
            <a:avLst/>
          </a:prstGeom>
          <a:noFill/>
        </p:spPr>
        <p:txBody>
          <a:bodyPr wrap="square" rtlCol="0">
            <a:spAutoFit/>
          </a:bodyPr>
          <a:lstStyle/>
          <a:p>
            <a:r>
              <a:rPr lang="en-GB" sz="1200" dirty="0" smtClean="0">
                <a:solidFill>
                  <a:srgbClr val="00ABB5"/>
                </a:solidFill>
                <a:latin typeface="+mn-lt"/>
              </a:rPr>
              <a:t>Transforming lives through learning</a:t>
            </a:r>
            <a:endParaRPr lang="en-GB" sz="1200" dirty="0">
              <a:solidFill>
                <a:srgbClr val="00ABB5"/>
              </a:solidFill>
              <a:latin typeface="+mn-lt"/>
            </a:endParaRPr>
          </a:p>
        </p:txBody>
      </p:sp>
    </p:spTree>
    <p:extLst>
      <p:ext uri="{BB962C8B-B14F-4D97-AF65-F5344CB8AC3E}">
        <p14:creationId xmlns:p14="http://schemas.microsoft.com/office/powerpoint/2010/main" val="134463519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GB"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cxnSp>
        <p:nvCxnSpPr>
          <p:cNvPr id="4" name="Straight Connector 3"/>
          <p:cNvCxnSpPr/>
          <p:nvPr userDrawn="1"/>
        </p:nvCxnSpPr>
        <p:spPr>
          <a:xfrm>
            <a:off x="666751" y="6223000"/>
            <a:ext cx="10836972" cy="0"/>
          </a:xfrm>
          <a:prstGeom prst="line">
            <a:avLst/>
          </a:prstGeom>
          <a:ln>
            <a:solidFill>
              <a:srgbClr val="B3D236"/>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userDrawn="1"/>
        </p:nvSpPr>
        <p:spPr>
          <a:xfrm>
            <a:off x="583623" y="6307283"/>
            <a:ext cx="2751858" cy="276999"/>
          </a:xfrm>
          <a:prstGeom prst="rect">
            <a:avLst/>
          </a:prstGeom>
          <a:noFill/>
        </p:spPr>
        <p:txBody>
          <a:bodyPr wrap="square" rtlCol="0">
            <a:spAutoFit/>
          </a:bodyPr>
          <a:lstStyle/>
          <a:p>
            <a:r>
              <a:rPr lang="en-GB" sz="1200" dirty="0" smtClean="0">
                <a:solidFill>
                  <a:schemeClr val="bg1">
                    <a:lumMod val="50000"/>
                  </a:schemeClr>
                </a:solidFill>
                <a:latin typeface="+mn-lt"/>
              </a:rPr>
              <a:t>Document</a:t>
            </a:r>
            <a:r>
              <a:rPr lang="en-GB" sz="1200" baseline="0" dirty="0" smtClean="0">
                <a:solidFill>
                  <a:schemeClr val="bg1">
                    <a:lumMod val="50000"/>
                  </a:schemeClr>
                </a:solidFill>
                <a:latin typeface="+mn-lt"/>
              </a:rPr>
              <a:t> title</a:t>
            </a:r>
            <a:endParaRPr lang="en-GB" sz="1200" dirty="0">
              <a:solidFill>
                <a:schemeClr val="bg1">
                  <a:lumMod val="50000"/>
                </a:schemeClr>
              </a:solidFill>
              <a:latin typeface="+mn-lt"/>
            </a:endParaRPr>
          </a:p>
        </p:txBody>
      </p:sp>
      <p:sp>
        <p:nvSpPr>
          <p:cNvPr id="6" name="TextBox 5"/>
          <p:cNvSpPr txBox="1"/>
          <p:nvPr userDrawn="1"/>
        </p:nvSpPr>
        <p:spPr>
          <a:xfrm>
            <a:off x="8965623" y="6301465"/>
            <a:ext cx="2751858" cy="276999"/>
          </a:xfrm>
          <a:prstGeom prst="rect">
            <a:avLst/>
          </a:prstGeom>
          <a:noFill/>
        </p:spPr>
        <p:txBody>
          <a:bodyPr wrap="square" rtlCol="0">
            <a:spAutoFit/>
          </a:bodyPr>
          <a:lstStyle/>
          <a:p>
            <a:r>
              <a:rPr lang="en-GB" sz="1200" dirty="0" smtClean="0">
                <a:solidFill>
                  <a:srgbClr val="00ABB5"/>
                </a:solidFill>
                <a:latin typeface="+mn-lt"/>
              </a:rPr>
              <a:t>Transforming lives through learning</a:t>
            </a:r>
            <a:endParaRPr lang="en-GB" sz="1200" dirty="0">
              <a:solidFill>
                <a:srgbClr val="00ABB5"/>
              </a:solidFill>
              <a:latin typeface="+mn-lt"/>
            </a:endParaRPr>
          </a:p>
        </p:txBody>
      </p:sp>
    </p:spTree>
    <p:extLst>
      <p:ext uri="{BB962C8B-B14F-4D97-AF65-F5344CB8AC3E}">
        <p14:creationId xmlns:p14="http://schemas.microsoft.com/office/powerpoint/2010/main" val="100837688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85800" y="1887538"/>
            <a:ext cx="5384800" cy="37020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Content Placeholder 3"/>
          <p:cNvSpPr>
            <a:spLocks noGrp="1"/>
          </p:cNvSpPr>
          <p:nvPr>
            <p:ph sz="half" idx="2"/>
          </p:nvPr>
        </p:nvSpPr>
        <p:spPr>
          <a:xfrm>
            <a:off x="6273800" y="1887538"/>
            <a:ext cx="5384800" cy="37020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cxnSp>
        <p:nvCxnSpPr>
          <p:cNvPr id="5" name="Straight Connector 4"/>
          <p:cNvCxnSpPr/>
          <p:nvPr userDrawn="1"/>
        </p:nvCxnSpPr>
        <p:spPr>
          <a:xfrm>
            <a:off x="666751" y="6223000"/>
            <a:ext cx="10836972" cy="0"/>
          </a:xfrm>
          <a:prstGeom prst="line">
            <a:avLst/>
          </a:prstGeom>
          <a:ln>
            <a:solidFill>
              <a:srgbClr val="B3D236"/>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userDrawn="1"/>
        </p:nvSpPr>
        <p:spPr>
          <a:xfrm>
            <a:off x="583623" y="6307283"/>
            <a:ext cx="2751858" cy="276999"/>
          </a:xfrm>
          <a:prstGeom prst="rect">
            <a:avLst/>
          </a:prstGeom>
          <a:noFill/>
        </p:spPr>
        <p:txBody>
          <a:bodyPr wrap="square" rtlCol="0">
            <a:spAutoFit/>
          </a:bodyPr>
          <a:lstStyle/>
          <a:p>
            <a:r>
              <a:rPr lang="en-GB" sz="1200" dirty="0" smtClean="0">
                <a:solidFill>
                  <a:schemeClr val="bg1">
                    <a:lumMod val="50000"/>
                  </a:schemeClr>
                </a:solidFill>
                <a:latin typeface="+mn-lt"/>
              </a:rPr>
              <a:t>Document</a:t>
            </a:r>
            <a:r>
              <a:rPr lang="en-GB" sz="1200" baseline="0" dirty="0" smtClean="0">
                <a:solidFill>
                  <a:schemeClr val="bg1">
                    <a:lumMod val="50000"/>
                  </a:schemeClr>
                </a:solidFill>
                <a:latin typeface="+mn-lt"/>
              </a:rPr>
              <a:t> title</a:t>
            </a:r>
            <a:endParaRPr lang="en-GB" sz="1200" dirty="0">
              <a:solidFill>
                <a:schemeClr val="bg1">
                  <a:lumMod val="50000"/>
                </a:schemeClr>
              </a:solidFill>
              <a:latin typeface="+mn-lt"/>
            </a:endParaRPr>
          </a:p>
        </p:txBody>
      </p:sp>
      <p:sp>
        <p:nvSpPr>
          <p:cNvPr id="7" name="TextBox 6"/>
          <p:cNvSpPr txBox="1"/>
          <p:nvPr userDrawn="1"/>
        </p:nvSpPr>
        <p:spPr>
          <a:xfrm>
            <a:off x="8965623" y="6301465"/>
            <a:ext cx="2751858" cy="276999"/>
          </a:xfrm>
          <a:prstGeom prst="rect">
            <a:avLst/>
          </a:prstGeom>
          <a:noFill/>
        </p:spPr>
        <p:txBody>
          <a:bodyPr wrap="square" rtlCol="0">
            <a:spAutoFit/>
          </a:bodyPr>
          <a:lstStyle/>
          <a:p>
            <a:r>
              <a:rPr lang="en-GB" sz="1200" dirty="0" smtClean="0">
                <a:solidFill>
                  <a:srgbClr val="00ABB5"/>
                </a:solidFill>
                <a:latin typeface="+mn-lt"/>
              </a:rPr>
              <a:t>Transforming lives through learning</a:t>
            </a:r>
            <a:endParaRPr lang="en-GB" sz="1200" dirty="0">
              <a:solidFill>
                <a:srgbClr val="00ABB5"/>
              </a:solidFill>
              <a:latin typeface="+mn-lt"/>
            </a:endParaRPr>
          </a:p>
        </p:txBody>
      </p:sp>
    </p:spTree>
    <p:extLst>
      <p:ext uri="{BB962C8B-B14F-4D97-AF65-F5344CB8AC3E}">
        <p14:creationId xmlns:p14="http://schemas.microsoft.com/office/powerpoint/2010/main" val="396765412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cxnSp>
        <p:nvCxnSpPr>
          <p:cNvPr id="7" name="Straight Connector 6"/>
          <p:cNvCxnSpPr/>
          <p:nvPr userDrawn="1"/>
        </p:nvCxnSpPr>
        <p:spPr>
          <a:xfrm>
            <a:off x="666751" y="6223000"/>
            <a:ext cx="10836972" cy="0"/>
          </a:xfrm>
          <a:prstGeom prst="line">
            <a:avLst/>
          </a:prstGeom>
          <a:ln>
            <a:solidFill>
              <a:srgbClr val="B3D236"/>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userDrawn="1"/>
        </p:nvSpPr>
        <p:spPr>
          <a:xfrm>
            <a:off x="583623" y="6307283"/>
            <a:ext cx="2751858" cy="276999"/>
          </a:xfrm>
          <a:prstGeom prst="rect">
            <a:avLst/>
          </a:prstGeom>
          <a:noFill/>
        </p:spPr>
        <p:txBody>
          <a:bodyPr wrap="square" rtlCol="0">
            <a:spAutoFit/>
          </a:bodyPr>
          <a:lstStyle/>
          <a:p>
            <a:r>
              <a:rPr lang="en-GB" sz="1200" dirty="0" smtClean="0">
                <a:solidFill>
                  <a:schemeClr val="bg1">
                    <a:lumMod val="50000"/>
                  </a:schemeClr>
                </a:solidFill>
                <a:latin typeface="+mn-lt"/>
              </a:rPr>
              <a:t>Document</a:t>
            </a:r>
            <a:r>
              <a:rPr lang="en-GB" sz="1200" baseline="0" dirty="0" smtClean="0">
                <a:solidFill>
                  <a:schemeClr val="bg1">
                    <a:lumMod val="50000"/>
                  </a:schemeClr>
                </a:solidFill>
                <a:latin typeface="+mn-lt"/>
              </a:rPr>
              <a:t> title</a:t>
            </a:r>
            <a:endParaRPr lang="en-GB" sz="1200" dirty="0">
              <a:solidFill>
                <a:schemeClr val="bg1">
                  <a:lumMod val="50000"/>
                </a:schemeClr>
              </a:solidFill>
              <a:latin typeface="+mn-lt"/>
            </a:endParaRPr>
          </a:p>
        </p:txBody>
      </p:sp>
      <p:sp>
        <p:nvSpPr>
          <p:cNvPr id="9" name="TextBox 8"/>
          <p:cNvSpPr txBox="1"/>
          <p:nvPr userDrawn="1"/>
        </p:nvSpPr>
        <p:spPr>
          <a:xfrm>
            <a:off x="8965623" y="6301465"/>
            <a:ext cx="2751858" cy="276999"/>
          </a:xfrm>
          <a:prstGeom prst="rect">
            <a:avLst/>
          </a:prstGeom>
          <a:noFill/>
        </p:spPr>
        <p:txBody>
          <a:bodyPr wrap="square" rtlCol="0">
            <a:spAutoFit/>
          </a:bodyPr>
          <a:lstStyle/>
          <a:p>
            <a:r>
              <a:rPr lang="en-GB" sz="1200" dirty="0" smtClean="0">
                <a:solidFill>
                  <a:srgbClr val="00ABB5"/>
                </a:solidFill>
                <a:latin typeface="+mn-lt"/>
              </a:rPr>
              <a:t>Transforming lives through learning</a:t>
            </a:r>
            <a:endParaRPr lang="en-GB" sz="1200" dirty="0">
              <a:solidFill>
                <a:srgbClr val="00ABB5"/>
              </a:solidFill>
              <a:latin typeface="+mn-lt"/>
            </a:endParaRPr>
          </a:p>
        </p:txBody>
      </p:sp>
    </p:spTree>
    <p:extLst>
      <p:ext uri="{BB962C8B-B14F-4D97-AF65-F5344CB8AC3E}">
        <p14:creationId xmlns:p14="http://schemas.microsoft.com/office/powerpoint/2010/main" val="232968454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cxnSp>
        <p:nvCxnSpPr>
          <p:cNvPr id="3" name="Straight Connector 2"/>
          <p:cNvCxnSpPr/>
          <p:nvPr userDrawn="1"/>
        </p:nvCxnSpPr>
        <p:spPr>
          <a:xfrm>
            <a:off x="666751" y="6223000"/>
            <a:ext cx="10836972" cy="0"/>
          </a:xfrm>
          <a:prstGeom prst="line">
            <a:avLst/>
          </a:prstGeom>
          <a:ln>
            <a:solidFill>
              <a:srgbClr val="B3D236"/>
            </a:solidFill>
          </a:ln>
        </p:spPr>
        <p:style>
          <a:lnRef idx="1">
            <a:schemeClr val="accent1"/>
          </a:lnRef>
          <a:fillRef idx="0">
            <a:schemeClr val="accent1"/>
          </a:fillRef>
          <a:effectRef idx="0">
            <a:schemeClr val="accent1"/>
          </a:effectRef>
          <a:fontRef idx="minor">
            <a:schemeClr val="tx1"/>
          </a:fontRef>
        </p:style>
      </p:cxnSp>
      <p:sp>
        <p:nvSpPr>
          <p:cNvPr id="4" name="TextBox 3"/>
          <p:cNvSpPr txBox="1"/>
          <p:nvPr userDrawn="1"/>
        </p:nvSpPr>
        <p:spPr>
          <a:xfrm>
            <a:off x="583623" y="6307283"/>
            <a:ext cx="2751858" cy="276999"/>
          </a:xfrm>
          <a:prstGeom prst="rect">
            <a:avLst/>
          </a:prstGeom>
          <a:noFill/>
        </p:spPr>
        <p:txBody>
          <a:bodyPr wrap="square" rtlCol="0">
            <a:spAutoFit/>
          </a:bodyPr>
          <a:lstStyle/>
          <a:p>
            <a:r>
              <a:rPr lang="en-GB" sz="1200" dirty="0" smtClean="0">
                <a:solidFill>
                  <a:schemeClr val="bg1">
                    <a:lumMod val="50000"/>
                  </a:schemeClr>
                </a:solidFill>
                <a:latin typeface="+mn-lt"/>
              </a:rPr>
              <a:t>Document</a:t>
            </a:r>
            <a:r>
              <a:rPr lang="en-GB" sz="1200" baseline="0" dirty="0" smtClean="0">
                <a:solidFill>
                  <a:schemeClr val="bg1">
                    <a:lumMod val="50000"/>
                  </a:schemeClr>
                </a:solidFill>
                <a:latin typeface="+mn-lt"/>
              </a:rPr>
              <a:t> title</a:t>
            </a:r>
            <a:endParaRPr lang="en-GB" sz="1200" dirty="0">
              <a:solidFill>
                <a:schemeClr val="bg1">
                  <a:lumMod val="50000"/>
                </a:schemeClr>
              </a:solidFill>
              <a:latin typeface="+mn-lt"/>
            </a:endParaRPr>
          </a:p>
        </p:txBody>
      </p:sp>
      <p:sp>
        <p:nvSpPr>
          <p:cNvPr id="5" name="TextBox 4"/>
          <p:cNvSpPr txBox="1"/>
          <p:nvPr userDrawn="1"/>
        </p:nvSpPr>
        <p:spPr>
          <a:xfrm>
            <a:off x="8965623" y="6301465"/>
            <a:ext cx="2751858" cy="276999"/>
          </a:xfrm>
          <a:prstGeom prst="rect">
            <a:avLst/>
          </a:prstGeom>
          <a:noFill/>
        </p:spPr>
        <p:txBody>
          <a:bodyPr wrap="square" rtlCol="0">
            <a:spAutoFit/>
          </a:bodyPr>
          <a:lstStyle/>
          <a:p>
            <a:r>
              <a:rPr lang="en-GB" sz="1200" dirty="0" smtClean="0">
                <a:solidFill>
                  <a:srgbClr val="00ABB5"/>
                </a:solidFill>
                <a:latin typeface="+mn-lt"/>
              </a:rPr>
              <a:t>Transforming lives through learning</a:t>
            </a:r>
            <a:endParaRPr lang="en-GB" sz="1200" dirty="0">
              <a:solidFill>
                <a:srgbClr val="00ABB5"/>
              </a:solidFill>
              <a:latin typeface="+mn-lt"/>
            </a:endParaRPr>
          </a:p>
        </p:txBody>
      </p:sp>
    </p:spTree>
    <p:extLst>
      <p:ext uri="{BB962C8B-B14F-4D97-AF65-F5344CB8AC3E}">
        <p14:creationId xmlns:p14="http://schemas.microsoft.com/office/powerpoint/2010/main" val="1455894651"/>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cxnSp>
        <p:nvCxnSpPr>
          <p:cNvPr id="2" name="Straight Connector 1"/>
          <p:cNvCxnSpPr/>
          <p:nvPr userDrawn="1"/>
        </p:nvCxnSpPr>
        <p:spPr>
          <a:xfrm>
            <a:off x="666751" y="6223000"/>
            <a:ext cx="10836972" cy="0"/>
          </a:xfrm>
          <a:prstGeom prst="line">
            <a:avLst/>
          </a:prstGeom>
          <a:ln>
            <a:solidFill>
              <a:srgbClr val="B3D236"/>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userDrawn="1"/>
        </p:nvSpPr>
        <p:spPr>
          <a:xfrm>
            <a:off x="583623" y="6307283"/>
            <a:ext cx="2751858" cy="276999"/>
          </a:xfrm>
          <a:prstGeom prst="rect">
            <a:avLst/>
          </a:prstGeom>
          <a:noFill/>
        </p:spPr>
        <p:txBody>
          <a:bodyPr wrap="square" rtlCol="0">
            <a:spAutoFit/>
          </a:bodyPr>
          <a:lstStyle/>
          <a:p>
            <a:r>
              <a:rPr lang="en-GB" sz="1200" dirty="0" smtClean="0">
                <a:solidFill>
                  <a:schemeClr val="bg1">
                    <a:lumMod val="50000"/>
                  </a:schemeClr>
                </a:solidFill>
                <a:latin typeface="+mn-lt"/>
              </a:rPr>
              <a:t>Document</a:t>
            </a:r>
            <a:r>
              <a:rPr lang="en-GB" sz="1200" baseline="0" dirty="0" smtClean="0">
                <a:solidFill>
                  <a:schemeClr val="bg1">
                    <a:lumMod val="50000"/>
                  </a:schemeClr>
                </a:solidFill>
                <a:latin typeface="+mn-lt"/>
              </a:rPr>
              <a:t> title</a:t>
            </a:r>
            <a:endParaRPr lang="en-GB" sz="1200" dirty="0">
              <a:solidFill>
                <a:schemeClr val="bg1">
                  <a:lumMod val="50000"/>
                </a:schemeClr>
              </a:solidFill>
              <a:latin typeface="+mn-lt"/>
            </a:endParaRPr>
          </a:p>
        </p:txBody>
      </p:sp>
      <p:sp>
        <p:nvSpPr>
          <p:cNvPr id="4" name="TextBox 3"/>
          <p:cNvSpPr txBox="1"/>
          <p:nvPr userDrawn="1"/>
        </p:nvSpPr>
        <p:spPr>
          <a:xfrm>
            <a:off x="8965623" y="6301465"/>
            <a:ext cx="2751858" cy="276999"/>
          </a:xfrm>
          <a:prstGeom prst="rect">
            <a:avLst/>
          </a:prstGeom>
          <a:noFill/>
        </p:spPr>
        <p:txBody>
          <a:bodyPr wrap="square" rtlCol="0">
            <a:spAutoFit/>
          </a:bodyPr>
          <a:lstStyle/>
          <a:p>
            <a:r>
              <a:rPr lang="en-GB" sz="1200" dirty="0" smtClean="0">
                <a:solidFill>
                  <a:srgbClr val="00ABB5"/>
                </a:solidFill>
                <a:latin typeface="+mn-lt"/>
              </a:rPr>
              <a:t>Transforming lives through learning</a:t>
            </a:r>
            <a:endParaRPr lang="en-GB" sz="1200" dirty="0">
              <a:solidFill>
                <a:srgbClr val="00ABB5"/>
              </a:solidFill>
              <a:latin typeface="+mn-lt"/>
            </a:endParaRPr>
          </a:p>
        </p:txBody>
      </p:sp>
    </p:spTree>
    <p:extLst>
      <p:ext uri="{BB962C8B-B14F-4D97-AF65-F5344CB8AC3E}">
        <p14:creationId xmlns:p14="http://schemas.microsoft.com/office/powerpoint/2010/main" val="3923925972"/>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5" name="Straight Connector 4"/>
          <p:cNvCxnSpPr/>
          <p:nvPr userDrawn="1"/>
        </p:nvCxnSpPr>
        <p:spPr>
          <a:xfrm>
            <a:off x="666751" y="6223000"/>
            <a:ext cx="10836972" cy="0"/>
          </a:xfrm>
          <a:prstGeom prst="line">
            <a:avLst/>
          </a:prstGeom>
          <a:ln>
            <a:solidFill>
              <a:srgbClr val="B3D236"/>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userDrawn="1"/>
        </p:nvSpPr>
        <p:spPr>
          <a:xfrm>
            <a:off x="583623" y="6307283"/>
            <a:ext cx="2751858" cy="276999"/>
          </a:xfrm>
          <a:prstGeom prst="rect">
            <a:avLst/>
          </a:prstGeom>
          <a:noFill/>
        </p:spPr>
        <p:txBody>
          <a:bodyPr wrap="square" rtlCol="0">
            <a:spAutoFit/>
          </a:bodyPr>
          <a:lstStyle/>
          <a:p>
            <a:r>
              <a:rPr lang="en-GB" sz="1200" dirty="0" smtClean="0">
                <a:solidFill>
                  <a:schemeClr val="bg1">
                    <a:lumMod val="50000"/>
                  </a:schemeClr>
                </a:solidFill>
                <a:latin typeface="+mn-lt"/>
              </a:rPr>
              <a:t>Document</a:t>
            </a:r>
            <a:r>
              <a:rPr lang="en-GB" sz="1200" baseline="0" dirty="0" smtClean="0">
                <a:solidFill>
                  <a:schemeClr val="bg1">
                    <a:lumMod val="50000"/>
                  </a:schemeClr>
                </a:solidFill>
                <a:latin typeface="+mn-lt"/>
              </a:rPr>
              <a:t> title</a:t>
            </a:r>
            <a:endParaRPr lang="en-GB" sz="1200" dirty="0">
              <a:solidFill>
                <a:schemeClr val="bg1">
                  <a:lumMod val="50000"/>
                </a:schemeClr>
              </a:solidFill>
              <a:latin typeface="+mn-lt"/>
            </a:endParaRPr>
          </a:p>
        </p:txBody>
      </p:sp>
      <p:sp>
        <p:nvSpPr>
          <p:cNvPr id="7" name="TextBox 6"/>
          <p:cNvSpPr txBox="1"/>
          <p:nvPr userDrawn="1"/>
        </p:nvSpPr>
        <p:spPr>
          <a:xfrm>
            <a:off x="8965623" y="6301465"/>
            <a:ext cx="2751858" cy="276999"/>
          </a:xfrm>
          <a:prstGeom prst="rect">
            <a:avLst/>
          </a:prstGeom>
          <a:noFill/>
        </p:spPr>
        <p:txBody>
          <a:bodyPr wrap="square" rtlCol="0">
            <a:spAutoFit/>
          </a:bodyPr>
          <a:lstStyle/>
          <a:p>
            <a:r>
              <a:rPr lang="en-GB" sz="1200" dirty="0" smtClean="0">
                <a:solidFill>
                  <a:srgbClr val="00ABB5"/>
                </a:solidFill>
                <a:latin typeface="+mn-lt"/>
              </a:rPr>
              <a:t>Transforming lives through learning</a:t>
            </a:r>
            <a:endParaRPr lang="en-GB" sz="1200" dirty="0">
              <a:solidFill>
                <a:srgbClr val="00ABB5"/>
              </a:solidFill>
              <a:latin typeface="+mn-lt"/>
            </a:endParaRPr>
          </a:p>
        </p:txBody>
      </p:sp>
    </p:spTree>
    <p:extLst>
      <p:ext uri="{BB962C8B-B14F-4D97-AF65-F5344CB8AC3E}">
        <p14:creationId xmlns:p14="http://schemas.microsoft.com/office/powerpoint/2010/main" val="2668443570"/>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GB"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5" name="Straight Connector 4"/>
          <p:cNvCxnSpPr/>
          <p:nvPr userDrawn="1"/>
        </p:nvCxnSpPr>
        <p:spPr>
          <a:xfrm>
            <a:off x="666751" y="6223000"/>
            <a:ext cx="10836972" cy="0"/>
          </a:xfrm>
          <a:prstGeom prst="line">
            <a:avLst/>
          </a:prstGeom>
          <a:ln>
            <a:solidFill>
              <a:srgbClr val="B3D236"/>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userDrawn="1"/>
        </p:nvSpPr>
        <p:spPr>
          <a:xfrm>
            <a:off x="583623" y="6307283"/>
            <a:ext cx="2751858" cy="276999"/>
          </a:xfrm>
          <a:prstGeom prst="rect">
            <a:avLst/>
          </a:prstGeom>
          <a:noFill/>
        </p:spPr>
        <p:txBody>
          <a:bodyPr wrap="square" rtlCol="0">
            <a:spAutoFit/>
          </a:bodyPr>
          <a:lstStyle/>
          <a:p>
            <a:r>
              <a:rPr lang="en-GB" sz="1200" dirty="0" smtClean="0">
                <a:solidFill>
                  <a:schemeClr val="bg1">
                    <a:lumMod val="50000"/>
                  </a:schemeClr>
                </a:solidFill>
                <a:latin typeface="+mn-lt"/>
              </a:rPr>
              <a:t>Document</a:t>
            </a:r>
            <a:r>
              <a:rPr lang="en-GB" sz="1200" baseline="0" dirty="0" smtClean="0">
                <a:solidFill>
                  <a:schemeClr val="bg1">
                    <a:lumMod val="50000"/>
                  </a:schemeClr>
                </a:solidFill>
                <a:latin typeface="+mn-lt"/>
              </a:rPr>
              <a:t> title</a:t>
            </a:r>
            <a:endParaRPr lang="en-GB" sz="1200" dirty="0">
              <a:solidFill>
                <a:schemeClr val="bg1">
                  <a:lumMod val="50000"/>
                </a:schemeClr>
              </a:solidFill>
              <a:latin typeface="+mn-lt"/>
            </a:endParaRPr>
          </a:p>
        </p:txBody>
      </p:sp>
      <p:sp>
        <p:nvSpPr>
          <p:cNvPr id="7" name="TextBox 6"/>
          <p:cNvSpPr txBox="1"/>
          <p:nvPr userDrawn="1"/>
        </p:nvSpPr>
        <p:spPr>
          <a:xfrm>
            <a:off x="8965623" y="6301465"/>
            <a:ext cx="2751858" cy="276999"/>
          </a:xfrm>
          <a:prstGeom prst="rect">
            <a:avLst/>
          </a:prstGeom>
          <a:noFill/>
        </p:spPr>
        <p:txBody>
          <a:bodyPr wrap="square" rtlCol="0">
            <a:spAutoFit/>
          </a:bodyPr>
          <a:lstStyle/>
          <a:p>
            <a:r>
              <a:rPr lang="en-GB" sz="1200" dirty="0" smtClean="0">
                <a:solidFill>
                  <a:srgbClr val="00ABB5"/>
                </a:solidFill>
                <a:latin typeface="+mn-lt"/>
              </a:rPr>
              <a:t>Transforming lives through learning</a:t>
            </a:r>
            <a:endParaRPr lang="en-GB" sz="1200" dirty="0">
              <a:solidFill>
                <a:srgbClr val="00ABB5"/>
              </a:solidFill>
              <a:latin typeface="+mn-lt"/>
            </a:endParaRPr>
          </a:p>
        </p:txBody>
      </p:sp>
    </p:spTree>
    <p:extLst>
      <p:ext uri="{BB962C8B-B14F-4D97-AF65-F5344CB8AC3E}">
        <p14:creationId xmlns:p14="http://schemas.microsoft.com/office/powerpoint/2010/main" val="4188069960"/>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cxnSp>
        <p:nvCxnSpPr>
          <p:cNvPr id="4" name="Straight Connector 3"/>
          <p:cNvCxnSpPr/>
          <p:nvPr userDrawn="1"/>
        </p:nvCxnSpPr>
        <p:spPr>
          <a:xfrm>
            <a:off x="666751" y="6223000"/>
            <a:ext cx="10836972" cy="0"/>
          </a:xfrm>
          <a:prstGeom prst="line">
            <a:avLst/>
          </a:prstGeom>
          <a:ln>
            <a:solidFill>
              <a:srgbClr val="B3D236"/>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userDrawn="1"/>
        </p:nvSpPr>
        <p:spPr>
          <a:xfrm>
            <a:off x="583623" y="6307283"/>
            <a:ext cx="2751858" cy="276999"/>
          </a:xfrm>
          <a:prstGeom prst="rect">
            <a:avLst/>
          </a:prstGeom>
          <a:noFill/>
        </p:spPr>
        <p:txBody>
          <a:bodyPr wrap="square" rtlCol="0">
            <a:spAutoFit/>
          </a:bodyPr>
          <a:lstStyle/>
          <a:p>
            <a:r>
              <a:rPr lang="en-GB" sz="1200" dirty="0" smtClean="0">
                <a:solidFill>
                  <a:schemeClr val="bg1">
                    <a:lumMod val="50000"/>
                  </a:schemeClr>
                </a:solidFill>
                <a:latin typeface="+mn-lt"/>
              </a:rPr>
              <a:t>Document</a:t>
            </a:r>
            <a:r>
              <a:rPr lang="en-GB" sz="1200" baseline="0" dirty="0" smtClean="0">
                <a:solidFill>
                  <a:schemeClr val="bg1">
                    <a:lumMod val="50000"/>
                  </a:schemeClr>
                </a:solidFill>
                <a:latin typeface="+mn-lt"/>
              </a:rPr>
              <a:t> title</a:t>
            </a:r>
            <a:endParaRPr lang="en-GB" sz="1200" dirty="0">
              <a:solidFill>
                <a:schemeClr val="bg1">
                  <a:lumMod val="50000"/>
                </a:schemeClr>
              </a:solidFill>
              <a:latin typeface="+mn-lt"/>
            </a:endParaRPr>
          </a:p>
        </p:txBody>
      </p:sp>
      <p:sp>
        <p:nvSpPr>
          <p:cNvPr id="6" name="TextBox 5"/>
          <p:cNvSpPr txBox="1"/>
          <p:nvPr userDrawn="1"/>
        </p:nvSpPr>
        <p:spPr>
          <a:xfrm>
            <a:off x="8965623" y="6301465"/>
            <a:ext cx="2751858" cy="276999"/>
          </a:xfrm>
          <a:prstGeom prst="rect">
            <a:avLst/>
          </a:prstGeom>
          <a:noFill/>
        </p:spPr>
        <p:txBody>
          <a:bodyPr wrap="square" rtlCol="0">
            <a:spAutoFit/>
          </a:bodyPr>
          <a:lstStyle/>
          <a:p>
            <a:r>
              <a:rPr lang="en-GB" sz="1200" dirty="0" smtClean="0">
                <a:solidFill>
                  <a:srgbClr val="00ABB5"/>
                </a:solidFill>
                <a:latin typeface="+mn-lt"/>
              </a:rPr>
              <a:t>Transforming lives through learning</a:t>
            </a:r>
            <a:endParaRPr lang="en-GB" sz="1200" dirty="0">
              <a:solidFill>
                <a:srgbClr val="00ABB5"/>
              </a:solidFill>
              <a:latin typeface="+mn-lt"/>
            </a:endParaRPr>
          </a:p>
        </p:txBody>
      </p:sp>
    </p:spTree>
    <p:extLst>
      <p:ext uri="{BB962C8B-B14F-4D97-AF65-F5344CB8AC3E}">
        <p14:creationId xmlns:p14="http://schemas.microsoft.com/office/powerpoint/2010/main" val="3853926949"/>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bwMode="auto">
          <a:xfrm>
            <a:off x="666751" y="830263"/>
            <a:ext cx="10836972" cy="71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dirty="0" smtClean="0"/>
          </a:p>
        </p:txBody>
      </p:sp>
      <p:sp>
        <p:nvSpPr>
          <p:cNvPr id="1028" name="Rectangle 3"/>
          <p:cNvSpPr>
            <a:spLocks noGrp="1" noChangeArrowheads="1"/>
          </p:cNvSpPr>
          <p:nvPr>
            <p:ph type="body" idx="1"/>
          </p:nvPr>
        </p:nvSpPr>
        <p:spPr bwMode="auto">
          <a:xfrm>
            <a:off x="685800" y="1887538"/>
            <a:ext cx="10817923" cy="3702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dirty="0" smtClean="0"/>
              <a:t>Main body style like this and leading into bullets:</a:t>
            </a:r>
          </a:p>
          <a:p>
            <a:pPr lvl="1"/>
            <a:r>
              <a:rPr lang="en-US" dirty="0" smtClean="0"/>
              <a:t>First level bullet</a:t>
            </a:r>
          </a:p>
          <a:p>
            <a:pPr lvl="2"/>
            <a:r>
              <a:rPr lang="en-US" dirty="0" smtClean="0"/>
              <a:t>Second level bullet</a:t>
            </a:r>
          </a:p>
          <a:p>
            <a:pPr lvl="3"/>
            <a:r>
              <a:rPr lang="en-US" dirty="0" smtClean="0"/>
              <a:t>Third level bullet</a:t>
            </a:r>
          </a:p>
          <a:p>
            <a:pPr lvl="4"/>
            <a:r>
              <a:rPr lang="en-US" dirty="0" smtClean="0"/>
              <a:t>Fourth level</a:t>
            </a:r>
          </a:p>
          <a:p>
            <a:pPr lvl="5"/>
            <a:r>
              <a:rPr lang="en-US" dirty="0" smtClean="0"/>
              <a:t>Fifth level</a:t>
            </a:r>
            <a:endParaRPr lang="en-GB" dirty="0"/>
          </a:p>
        </p:txBody>
      </p:sp>
      <p:sp>
        <p:nvSpPr>
          <p:cNvPr id="1029" name="Text Box 7"/>
          <p:cNvSpPr txBox="1">
            <a:spLocks noChangeArrowheads="1"/>
          </p:cNvSpPr>
          <p:nvPr/>
        </p:nvSpPr>
        <p:spPr bwMode="auto">
          <a:xfrm>
            <a:off x="7001910" y="6304472"/>
            <a:ext cx="4512733"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spcBef>
                <a:spcPct val="50000"/>
              </a:spcBef>
            </a:pPr>
            <a:r>
              <a:rPr lang="en-GB" sz="1200" dirty="0">
                <a:solidFill>
                  <a:srgbClr val="00ABB5"/>
                </a:solidFill>
              </a:rPr>
              <a:t>Transforming lives through learning</a:t>
            </a:r>
          </a:p>
        </p:txBody>
      </p:sp>
      <p:sp>
        <p:nvSpPr>
          <p:cNvPr id="1030" name="Picture 9" descr="Education Scotland White (higher res)"/>
          <p:cNvSpPr>
            <a:spLocks noChangeAspect="1" noChangeArrowheads="1"/>
          </p:cNvSpPr>
          <p:nvPr/>
        </p:nvSpPr>
        <p:spPr bwMode="auto">
          <a:xfrm>
            <a:off x="9359900" y="5892800"/>
            <a:ext cx="21590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sz="1800"/>
          </a:p>
        </p:txBody>
      </p:sp>
      <p:cxnSp>
        <p:nvCxnSpPr>
          <p:cNvPr id="3" name="Straight Connector 2"/>
          <p:cNvCxnSpPr>
            <a:endCxn id="1030" idx="3"/>
          </p:cNvCxnSpPr>
          <p:nvPr/>
        </p:nvCxnSpPr>
        <p:spPr>
          <a:xfrm flipV="1">
            <a:off x="676690" y="6216650"/>
            <a:ext cx="10842210" cy="41072"/>
          </a:xfrm>
          <a:prstGeom prst="line">
            <a:avLst/>
          </a:prstGeom>
          <a:ln w="12700" cmpd="sng">
            <a:solidFill>
              <a:srgbClr val="B3D236"/>
            </a:solidFill>
          </a:ln>
          <a:effectLst/>
        </p:spPr>
        <p:style>
          <a:lnRef idx="2">
            <a:schemeClr val="accent1"/>
          </a:lnRef>
          <a:fillRef idx="0">
            <a:schemeClr val="accent1"/>
          </a:fillRef>
          <a:effectRef idx="1">
            <a:schemeClr val="accent1"/>
          </a:effectRef>
          <a:fontRef idx="minor">
            <a:schemeClr val="tx1"/>
          </a:fontRef>
        </p:style>
      </p:cxnSp>
      <p:sp>
        <p:nvSpPr>
          <p:cNvPr id="8" name="Text Box 7"/>
          <p:cNvSpPr txBox="1">
            <a:spLocks noChangeArrowheads="1"/>
          </p:cNvSpPr>
          <p:nvPr/>
        </p:nvSpPr>
        <p:spPr bwMode="auto">
          <a:xfrm>
            <a:off x="587260" y="6304472"/>
            <a:ext cx="4512733"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spcBef>
                <a:spcPct val="50000"/>
              </a:spcBef>
            </a:pPr>
            <a:r>
              <a:rPr lang="en-GB" sz="1200" dirty="0" smtClean="0">
                <a:solidFill>
                  <a:schemeClr val="tx1">
                    <a:lumMod val="50000"/>
                    <a:lumOff val="50000"/>
                  </a:schemeClr>
                </a:solidFill>
              </a:rPr>
              <a:t>Document title</a:t>
            </a:r>
            <a:endParaRPr lang="en-GB" sz="1200" dirty="0">
              <a:solidFill>
                <a:schemeClr val="tx1">
                  <a:lumMod val="50000"/>
                  <a:lumOff val="50000"/>
                </a:schemeClr>
              </a:solidFill>
            </a:endParaRPr>
          </a:p>
        </p:txBody>
      </p:sp>
    </p:spTree>
    <p:extLst>
      <p:ext uri="{BB962C8B-B14F-4D97-AF65-F5344CB8AC3E}">
        <p14:creationId xmlns:p14="http://schemas.microsoft.com/office/powerpoint/2010/main" val="514789653"/>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Lst>
  <p:txStyles>
    <p:titleStyle>
      <a:lvl1pPr algn="l" rtl="0" eaLnBrk="1" fontAlgn="base" hangingPunct="1">
        <a:spcBef>
          <a:spcPct val="0"/>
        </a:spcBef>
        <a:spcAft>
          <a:spcPct val="0"/>
        </a:spcAft>
        <a:defRPr sz="3000" b="1">
          <a:solidFill>
            <a:srgbClr val="00ABB5"/>
          </a:solidFill>
          <a:latin typeface="+mj-lt"/>
          <a:ea typeface="+mj-ea"/>
          <a:cs typeface="+mj-cs"/>
        </a:defRPr>
      </a:lvl1pPr>
      <a:lvl2pPr algn="l" rtl="0" eaLnBrk="1" fontAlgn="base" hangingPunct="1">
        <a:spcBef>
          <a:spcPct val="0"/>
        </a:spcBef>
        <a:spcAft>
          <a:spcPct val="0"/>
        </a:spcAft>
        <a:defRPr sz="3000" b="1">
          <a:solidFill>
            <a:srgbClr val="000000"/>
          </a:solidFill>
          <a:latin typeface="Arial" charset="0"/>
          <a:cs typeface="Arial" charset="0"/>
        </a:defRPr>
      </a:lvl2pPr>
      <a:lvl3pPr algn="l" rtl="0" eaLnBrk="1" fontAlgn="base" hangingPunct="1">
        <a:spcBef>
          <a:spcPct val="0"/>
        </a:spcBef>
        <a:spcAft>
          <a:spcPct val="0"/>
        </a:spcAft>
        <a:defRPr sz="3000" b="1">
          <a:solidFill>
            <a:srgbClr val="000000"/>
          </a:solidFill>
          <a:latin typeface="Arial" charset="0"/>
          <a:cs typeface="Arial" charset="0"/>
        </a:defRPr>
      </a:lvl3pPr>
      <a:lvl4pPr algn="l" rtl="0" eaLnBrk="1" fontAlgn="base" hangingPunct="1">
        <a:spcBef>
          <a:spcPct val="0"/>
        </a:spcBef>
        <a:spcAft>
          <a:spcPct val="0"/>
        </a:spcAft>
        <a:defRPr sz="3000" b="1">
          <a:solidFill>
            <a:srgbClr val="000000"/>
          </a:solidFill>
          <a:latin typeface="Arial" charset="0"/>
          <a:cs typeface="Arial" charset="0"/>
        </a:defRPr>
      </a:lvl4pPr>
      <a:lvl5pPr algn="l" rtl="0" eaLnBrk="1" fontAlgn="base" hangingPunct="1">
        <a:spcBef>
          <a:spcPct val="0"/>
        </a:spcBef>
        <a:spcAft>
          <a:spcPct val="0"/>
        </a:spcAft>
        <a:defRPr sz="3000" b="1">
          <a:solidFill>
            <a:srgbClr val="000000"/>
          </a:solidFill>
          <a:latin typeface="Arial" charset="0"/>
          <a:cs typeface="Arial" charset="0"/>
        </a:defRPr>
      </a:lvl5pPr>
      <a:lvl6pPr marL="457200" algn="l" rtl="0" eaLnBrk="1" fontAlgn="base" hangingPunct="1">
        <a:spcBef>
          <a:spcPct val="0"/>
        </a:spcBef>
        <a:spcAft>
          <a:spcPct val="0"/>
        </a:spcAft>
        <a:defRPr sz="3000" b="1">
          <a:solidFill>
            <a:srgbClr val="000000"/>
          </a:solidFill>
          <a:latin typeface="Arial" charset="0"/>
          <a:cs typeface="Arial" charset="0"/>
        </a:defRPr>
      </a:lvl6pPr>
      <a:lvl7pPr marL="914400" algn="l" rtl="0" eaLnBrk="1" fontAlgn="base" hangingPunct="1">
        <a:spcBef>
          <a:spcPct val="0"/>
        </a:spcBef>
        <a:spcAft>
          <a:spcPct val="0"/>
        </a:spcAft>
        <a:defRPr sz="3000" b="1">
          <a:solidFill>
            <a:srgbClr val="000000"/>
          </a:solidFill>
          <a:latin typeface="Arial" charset="0"/>
          <a:cs typeface="Arial" charset="0"/>
        </a:defRPr>
      </a:lvl7pPr>
      <a:lvl8pPr marL="1371600" algn="l" rtl="0" eaLnBrk="1" fontAlgn="base" hangingPunct="1">
        <a:spcBef>
          <a:spcPct val="0"/>
        </a:spcBef>
        <a:spcAft>
          <a:spcPct val="0"/>
        </a:spcAft>
        <a:defRPr sz="3000" b="1">
          <a:solidFill>
            <a:srgbClr val="000000"/>
          </a:solidFill>
          <a:latin typeface="Arial" charset="0"/>
          <a:cs typeface="Arial" charset="0"/>
        </a:defRPr>
      </a:lvl8pPr>
      <a:lvl9pPr marL="1828800" algn="l" rtl="0" eaLnBrk="1" fontAlgn="base" hangingPunct="1">
        <a:spcBef>
          <a:spcPct val="0"/>
        </a:spcBef>
        <a:spcAft>
          <a:spcPct val="0"/>
        </a:spcAft>
        <a:defRPr sz="3000" b="1">
          <a:solidFill>
            <a:srgbClr val="000000"/>
          </a:solidFill>
          <a:latin typeface="Arial" charset="0"/>
          <a:cs typeface="Arial" charset="0"/>
        </a:defRPr>
      </a:lvl9pPr>
    </p:titleStyle>
    <p:bodyStyle>
      <a:lvl1pPr marL="0" indent="0" algn="l" rtl="0" eaLnBrk="1" fontAlgn="base" hangingPunct="1">
        <a:spcBef>
          <a:spcPct val="20000"/>
        </a:spcBef>
        <a:spcAft>
          <a:spcPct val="0"/>
        </a:spcAft>
        <a:buFont typeface="Arial"/>
        <a:buNone/>
        <a:defRPr sz="2000" baseline="0">
          <a:solidFill>
            <a:schemeClr val="tx1">
              <a:lumMod val="65000"/>
              <a:lumOff val="35000"/>
            </a:schemeClr>
          </a:solidFill>
          <a:latin typeface="+mn-lt"/>
          <a:ea typeface="+mn-ea"/>
          <a:cs typeface="+mn-cs"/>
        </a:defRPr>
      </a:lvl1pPr>
      <a:lvl2pPr marL="742950" indent="-285750" algn="l" rtl="0" eaLnBrk="1" fontAlgn="base" hangingPunct="1">
        <a:spcBef>
          <a:spcPct val="20000"/>
        </a:spcBef>
        <a:spcAft>
          <a:spcPct val="0"/>
        </a:spcAft>
        <a:buClr>
          <a:srgbClr val="00ABB5"/>
        </a:buClr>
        <a:buFont typeface="Arial"/>
        <a:buChar char="•"/>
        <a:defRPr sz="2000">
          <a:solidFill>
            <a:schemeClr val="tx1">
              <a:lumMod val="65000"/>
              <a:lumOff val="35000"/>
            </a:schemeClr>
          </a:solidFill>
          <a:latin typeface="+mn-lt"/>
          <a:cs typeface="+mn-cs"/>
        </a:defRPr>
      </a:lvl2pPr>
      <a:lvl3pPr marL="1257300" marR="0" indent="-342900" algn="l" defTabSz="914400" rtl="0" eaLnBrk="1" fontAlgn="base" latinLnBrk="0" hangingPunct="1">
        <a:lnSpc>
          <a:spcPct val="100000"/>
        </a:lnSpc>
        <a:spcBef>
          <a:spcPct val="20000"/>
        </a:spcBef>
        <a:spcAft>
          <a:spcPct val="0"/>
        </a:spcAft>
        <a:buClr>
          <a:srgbClr val="00ABB5"/>
        </a:buClr>
        <a:buSzTx/>
        <a:buFont typeface="Lucida Grande"/>
        <a:buChar char="-"/>
        <a:tabLst/>
        <a:defRPr sz="2000">
          <a:solidFill>
            <a:schemeClr val="tx1">
              <a:lumMod val="65000"/>
              <a:lumOff val="35000"/>
            </a:schemeClr>
          </a:solidFill>
          <a:latin typeface="+mn-lt"/>
          <a:cs typeface="+mn-cs"/>
        </a:defRPr>
      </a:lvl3pPr>
      <a:lvl4pPr marL="1714500" indent="-342900" algn="l" rtl="0" eaLnBrk="1" fontAlgn="base" hangingPunct="1">
        <a:spcBef>
          <a:spcPct val="20000"/>
        </a:spcBef>
        <a:spcAft>
          <a:spcPct val="0"/>
        </a:spcAft>
        <a:buClr>
          <a:srgbClr val="00ABB5"/>
        </a:buClr>
        <a:buFont typeface="Wingdings" charset="2"/>
        <a:buChar char="Ø"/>
        <a:defRPr sz="2000">
          <a:solidFill>
            <a:schemeClr val="tx1">
              <a:lumMod val="65000"/>
              <a:lumOff val="35000"/>
            </a:schemeClr>
          </a:solidFill>
          <a:latin typeface="+mn-lt"/>
          <a:cs typeface="+mn-cs"/>
        </a:defRPr>
      </a:lvl4pPr>
      <a:lvl5pPr marL="2171700" indent="-342900" algn="l" rtl="0" eaLnBrk="1" fontAlgn="base" hangingPunct="1">
        <a:spcBef>
          <a:spcPct val="20000"/>
        </a:spcBef>
        <a:spcAft>
          <a:spcPct val="0"/>
        </a:spcAft>
        <a:buClr>
          <a:srgbClr val="00ABB5"/>
        </a:buClr>
        <a:buFont typeface="Lucida Grande"/>
        <a:buChar char="-"/>
        <a:defRPr sz="2000">
          <a:solidFill>
            <a:schemeClr val="tx1">
              <a:lumMod val="65000"/>
              <a:lumOff val="35000"/>
            </a:schemeClr>
          </a:solidFill>
          <a:latin typeface="+mn-lt"/>
          <a:cs typeface="+mn-cs"/>
        </a:defRPr>
      </a:lvl5pPr>
      <a:lvl6pPr marL="2514600" indent="-228600" algn="l" rtl="0" eaLnBrk="1" fontAlgn="base" hangingPunct="1">
        <a:spcBef>
          <a:spcPct val="20000"/>
        </a:spcBef>
        <a:spcAft>
          <a:spcPct val="0"/>
        </a:spcAft>
        <a:buClr>
          <a:srgbClr val="00ABB5"/>
        </a:buClr>
        <a:buFontTx/>
        <a:buChar char="»"/>
        <a:defRPr sz="2000">
          <a:solidFill>
            <a:schemeClr val="tx1">
              <a:lumMod val="65000"/>
              <a:lumOff val="35000"/>
            </a:schemeClr>
          </a:solidFill>
          <a:latin typeface="+mn-lt"/>
          <a:cs typeface="+mn-cs"/>
        </a:defRPr>
      </a:lvl6pPr>
      <a:lvl7pPr marL="2971800" indent="-228600" algn="l" rtl="0" eaLnBrk="1" fontAlgn="base" hangingPunct="1">
        <a:spcBef>
          <a:spcPct val="20000"/>
        </a:spcBef>
        <a:spcAft>
          <a:spcPct val="0"/>
        </a:spcAft>
        <a:buChar char="»"/>
        <a:defRPr sz="2000">
          <a:solidFill>
            <a:srgbClr val="000000"/>
          </a:solidFill>
          <a:latin typeface="+mn-lt"/>
          <a:cs typeface="+mn-cs"/>
        </a:defRPr>
      </a:lvl7pPr>
      <a:lvl8pPr marL="3429000" indent="-228600" algn="l" rtl="0" eaLnBrk="1" fontAlgn="base" hangingPunct="1">
        <a:spcBef>
          <a:spcPct val="20000"/>
        </a:spcBef>
        <a:spcAft>
          <a:spcPct val="0"/>
        </a:spcAft>
        <a:buChar char="»"/>
        <a:defRPr sz="2000">
          <a:solidFill>
            <a:srgbClr val="000000"/>
          </a:solidFill>
          <a:latin typeface="+mn-lt"/>
          <a:cs typeface="+mn-cs"/>
        </a:defRPr>
      </a:lvl8pPr>
      <a:lvl9pPr marL="3886200" indent="-228600" algn="l" rtl="0" eaLnBrk="1" fontAlgn="base" hangingPunct="1">
        <a:spcBef>
          <a:spcPct val="20000"/>
        </a:spcBef>
        <a:spcAft>
          <a:spcPct val="0"/>
        </a:spcAft>
        <a:buChar char="»"/>
        <a:defRPr sz="20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6.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estss.org/learn-about-trauma/icd10/"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https://education.gov.scot/improvement/learning-resources/compassionate-and-connected-classroom" TargetMode="External"/><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s://vimeo.com/335858099" TargetMode="External"/><Relationship Id="rId7" Type="http://schemas.openxmlformats.org/officeDocument/2006/relationships/hyperlink" Target="https://www.futurelearn.com/courses/teaching-students-trauma" TargetMode="External"/><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hyperlink" Target="https://www.nes.scot.nhs.uk/education-and-training/by-discipline/psychology/multiprofessional-psychology/national-trauma-training-framework.aspx" TargetMode="External"/><Relationship Id="rId5" Type="http://schemas.openxmlformats.org/officeDocument/2006/relationships/hyperlink" Target="https://www.nes.scot.nhs.uk/education-and-training/by-discipline/psychology/multiprofessional-psychology/national-trauma-training-framework/trauma-informed-resources-opening-doors-and-sowing-seeds-animations.aspx" TargetMode="External"/><Relationship Id="rId4" Type="http://schemas.openxmlformats.org/officeDocument/2006/relationships/hyperlink" Target="https://www.nes.scot.nhs.uk/education-and-training/by-discipline/psychology/multiprofessional-psychology/national-trauma-training-framework/scottish-national-trauma-training-video-series.aspx"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www.nes.scot.nhs.uk/media/4321706/Scottish%20Psychological%20Trauma%20Training%20Plan%202019.pdf" TargetMode="External"/><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hyperlink" Target="https://www.nes.scot.nhs.uk/media/3971582/nationaltraumatrainingframework.pdf" TargetMode="External"/><Relationship Id="rId4" Type="http://schemas.openxmlformats.org/officeDocument/2006/relationships/hyperlink" Target="https://www.nes.scot.nhs.uk/education-and-training/by-discipline/psychology/multiprofessional-psychology/national-trauma-training-framework.aspx"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666532" y="2289451"/>
            <a:ext cx="10633257" cy="646331"/>
          </a:xfrm>
          <a:prstGeom prst="rect">
            <a:avLst/>
          </a:prstGeom>
        </p:spPr>
        <p:txBody>
          <a:bodyPr wrap="square">
            <a:spAutoFit/>
          </a:bodyPr>
          <a:lstStyle/>
          <a:p>
            <a:r>
              <a:rPr lang="en-GB" sz="3600" dirty="0" smtClean="0">
                <a:solidFill>
                  <a:srgbClr val="00ABB5"/>
                </a:solidFill>
              </a:rPr>
              <a:t>Health, Wellbeing, Transitions and </a:t>
            </a:r>
            <a:r>
              <a:rPr lang="en-GB" sz="3600" dirty="0" err="1" smtClean="0">
                <a:solidFill>
                  <a:srgbClr val="00ABB5"/>
                </a:solidFill>
              </a:rPr>
              <a:t>COVID</a:t>
            </a:r>
            <a:r>
              <a:rPr lang="en-GB" sz="3600" dirty="0" smtClean="0">
                <a:solidFill>
                  <a:srgbClr val="00ABB5"/>
                </a:solidFill>
              </a:rPr>
              <a:t>-19</a:t>
            </a:r>
            <a:endParaRPr lang="en-US" sz="3600" dirty="0"/>
          </a:p>
        </p:txBody>
      </p:sp>
      <p:sp>
        <p:nvSpPr>
          <p:cNvPr id="8" name="Rectangle 7"/>
          <p:cNvSpPr/>
          <p:nvPr/>
        </p:nvSpPr>
        <p:spPr>
          <a:xfrm>
            <a:off x="666532" y="3283265"/>
            <a:ext cx="10633257" cy="400110"/>
          </a:xfrm>
          <a:prstGeom prst="rect">
            <a:avLst/>
          </a:prstGeom>
        </p:spPr>
        <p:txBody>
          <a:bodyPr wrap="square">
            <a:spAutoFit/>
          </a:bodyPr>
          <a:lstStyle/>
          <a:p>
            <a:r>
              <a:rPr lang="en-GB" sz="2000" b="1" dirty="0" smtClean="0">
                <a:solidFill>
                  <a:srgbClr val="B3D236"/>
                </a:solidFill>
              </a:rPr>
              <a:t>Working With Trauma</a:t>
            </a:r>
            <a:endParaRPr lang="en-US" sz="2000" b="1" dirty="0">
              <a:solidFill>
                <a:srgbClr val="B3D236"/>
              </a:solidFill>
            </a:endParaRPr>
          </a:p>
        </p:txBody>
      </p:sp>
      <p:pic>
        <p:nvPicPr>
          <p:cNvPr id="3" name="Picture 2"/>
          <p:cNvPicPr>
            <a:picLocks noChangeAspect="1"/>
          </p:cNvPicPr>
          <p:nvPr/>
        </p:nvPicPr>
        <p:blipFill rotWithShape="1">
          <a:blip r:embed="rId3" cstate="email">
            <a:extLst>
              <a:ext uri="{28A0092B-C50C-407E-A947-70E740481C1C}">
                <a14:useLocalDpi xmlns:a14="http://schemas.microsoft.com/office/drawing/2010/main"/>
              </a:ext>
            </a:extLst>
          </a:blip>
          <a:srcRect l="23724" t="23521" r="26011" b="31464"/>
          <a:stretch/>
        </p:blipFill>
        <p:spPr>
          <a:xfrm>
            <a:off x="0" y="3934714"/>
            <a:ext cx="12263839" cy="3140449"/>
          </a:xfrm>
          <a:prstGeom prst="rect">
            <a:avLst/>
          </a:prstGeom>
        </p:spPr>
      </p:pic>
      <p:pic>
        <p:nvPicPr>
          <p:cNvPr id="12" name="Picture 11" descr="ES_alllogos_colour-01.png"/>
          <p:cNvPicPr>
            <a:picLocks noChangeAspect="1"/>
          </p:cNvPicPr>
          <p:nvPr/>
        </p:nvPicPr>
        <p:blipFill rotWithShape="1">
          <a:blip r:embed="rId4" cstate="email">
            <a:extLst>
              <a:ext uri="{28A0092B-C50C-407E-A947-70E740481C1C}">
                <a14:useLocalDpi xmlns:a14="http://schemas.microsoft.com/office/drawing/2010/main"/>
              </a:ext>
            </a:extLst>
          </a:blip>
          <a:srcRect/>
          <a:stretch/>
        </p:blipFill>
        <p:spPr>
          <a:xfrm>
            <a:off x="658157" y="528429"/>
            <a:ext cx="3392718" cy="1428664"/>
          </a:xfrm>
          <a:prstGeom prst="rect">
            <a:avLst/>
          </a:prstGeom>
        </p:spPr>
      </p:pic>
      <p:sp>
        <p:nvSpPr>
          <p:cNvPr id="2" name="Rectangle 1"/>
          <p:cNvSpPr/>
          <p:nvPr/>
        </p:nvSpPr>
        <p:spPr>
          <a:xfrm>
            <a:off x="658157" y="2175584"/>
            <a:ext cx="9428378" cy="87406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 name="Picture 3"/>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9808194" y="528429"/>
            <a:ext cx="1946463" cy="1292410"/>
          </a:xfrm>
          <a:prstGeom prst="rect">
            <a:avLst/>
          </a:prstGeom>
        </p:spPr>
      </p:pic>
    </p:spTree>
    <p:extLst>
      <p:ext uri="{BB962C8B-B14F-4D97-AF65-F5344CB8AC3E}">
        <p14:creationId xmlns:p14="http://schemas.microsoft.com/office/powerpoint/2010/main" val="10930037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rotWithShape="1">
          <a:blip r:embed="rId3" cstate="email">
            <a:extLst>
              <a:ext uri="{28A0092B-C50C-407E-A947-70E740481C1C}">
                <a14:useLocalDpi xmlns:a14="http://schemas.microsoft.com/office/drawing/2010/main"/>
              </a:ext>
            </a:extLst>
          </a:blip>
          <a:srcRect l="23724" t="23521" r="26011" b="31464"/>
          <a:stretch/>
        </p:blipFill>
        <p:spPr>
          <a:xfrm>
            <a:off x="-18539" y="3736092"/>
            <a:ext cx="12263839" cy="3140449"/>
          </a:xfrm>
          <a:prstGeom prst="rect">
            <a:avLst/>
          </a:prstGeom>
        </p:spPr>
      </p:pic>
      <p:sp>
        <p:nvSpPr>
          <p:cNvPr id="3" name="Content Placeholder 2"/>
          <p:cNvSpPr>
            <a:spLocks noGrp="1"/>
          </p:cNvSpPr>
          <p:nvPr>
            <p:ph idx="1"/>
          </p:nvPr>
        </p:nvSpPr>
        <p:spPr>
          <a:xfrm>
            <a:off x="713768" y="1916499"/>
            <a:ext cx="10827033" cy="3039180"/>
          </a:xfrm>
        </p:spPr>
        <p:txBody>
          <a:bodyPr/>
          <a:lstStyle/>
          <a:p>
            <a:r>
              <a:rPr lang="en-US" sz="1400" b="1" dirty="0" smtClean="0"/>
              <a:t>Education Scotland</a:t>
            </a:r>
          </a:p>
          <a:p>
            <a:r>
              <a:rPr lang="en-US" sz="1400" dirty="0" err="1" smtClean="0"/>
              <a:t>Denholm</a:t>
            </a:r>
            <a:r>
              <a:rPr lang="en-US" sz="1400" dirty="0" smtClean="0"/>
              <a:t> House</a:t>
            </a:r>
            <a:endParaRPr lang="en-GB" sz="1400" dirty="0"/>
          </a:p>
          <a:p>
            <a:r>
              <a:rPr lang="en-US" sz="1400" dirty="0" err="1" smtClean="0"/>
              <a:t>Almondvale</a:t>
            </a:r>
            <a:r>
              <a:rPr lang="en-US" sz="1400" dirty="0" smtClean="0"/>
              <a:t> </a:t>
            </a:r>
            <a:r>
              <a:rPr lang="en-US" sz="1400" dirty="0"/>
              <a:t>Business Park</a:t>
            </a:r>
            <a:endParaRPr lang="en-GB" sz="1400" dirty="0"/>
          </a:p>
          <a:p>
            <a:r>
              <a:rPr lang="en-US" sz="1400" dirty="0" err="1"/>
              <a:t>Almondvale</a:t>
            </a:r>
            <a:r>
              <a:rPr lang="en-US" sz="1400" dirty="0"/>
              <a:t> Way</a:t>
            </a:r>
            <a:endParaRPr lang="en-GB" sz="1400" dirty="0"/>
          </a:p>
          <a:p>
            <a:r>
              <a:rPr lang="en-US" sz="1400" dirty="0"/>
              <a:t>Livingston EH54 6GA</a:t>
            </a:r>
            <a:endParaRPr lang="en-GB" sz="1400" dirty="0"/>
          </a:p>
          <a:p>
            <a:endParaRPr lang="en-GB" sz="1400" dirty="0"/>
          </a:p>
          <a:p>
            <a:r>
              <a:rPr lang="en-US" sz="1400" b="1" dirty="0"/>
              <a:t>T   </a:t>
            </a:r>
            <a:r>
              <a:rPr lang="en-US" sz="1400" dirty="0"/>
              <a:t>+44 (</a:t>
            </a:r>
            <a:r>
              <a:rPr lang="en-US" sz="1400" dirty="0" smtClean="0"/>
              <a:t>0)131 244 5000</a:t>
            </a:r>
            <a:endParaRPr lang="en-GB" sz="1400" dirty="0"/>
          </a:p>
          <a:p>
            <a:r>
              <a:rPr lang="en-US" sz="1400" b="1" dirty="0"/>
              <a:t>E   </a:t>
            </a:r>
            <a:r>
              <a:rPr lang="en-US" sz="1400" dirty="0" smtClean="0"/>
              <a:t>enquiries@educationscotland.gsi.gov.uk</a:t>
            </a:r>
            <a:endParaRPr lang="en-GB" sz="1400" dirty="0"/>
          </a:p>
          <a:p>
            <a:r>
              <a:rPr lang="en-US" sz="1400" dirty="0"/>
              <a:t> </a:t>
            </a:r>
            <a:endParaRPr lang="en-GB" sz="1400" dirty="0"/>
          </a:p>
        </p:txBody>
      </p:sp>
      <p:pic>
        <p:nvPicPr>
          <p:cNvPr id="4" name="Picture 3" descr="ES_alllogos_colour-01.png"/>
          <p:cNvPicPr>
            <a:picLocks noChangeAspect="1"/>
          </p:cNvPicPr>
          <p:nvPr/>
        </p:nvPicPr>
        <p:blipFill rotWithShape="1">
          <a:blip r:embed="rId4" cstate="email">
            <a:extLst>
              <a:ext uri="{28A0092B-C50C-407E-A947-70E740481C1C}">
                <a14:useLocalDpi xmlns:a14="http://schemas.microsoft.com/office/drawing/2010/main"/>
              </a:ext>
            </a:extLst>
          </a:blip>
          <a:srcRect/>
          <a:stretch/>
        </p:blipFill>
        <p:spPr>
          <a:xfrm>
            <a:off x="546913" y="398639"/>
            <a:ext cx="2604792" cy="1131025"/>
          </a:xfrm>
          <a:prstGeom prst="rect">
            <a:avLst/>
          </a:prstGeom>
        </p:spPr>
      </p:pic>
    </p:spTree>
    <p:extLst>
      <p:ext uri="{BB962C8B-B14F-4D97-AF65-F5344CB8AC3E}">
        <p14:creationId xmlns:p14="http://schemas.microsoft.com/office/powerpoint/2010/main" val="21886840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317813"/>
            <a:ext cx="12192000" cy="8209719"/>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073893" y="1507437"/>
            <a:ext cx="10521292" cy="4091623"/>
          </a:xfrm>
        </p:spPr>
        <p:txBody>
          <a:bodyPr/>
          <a:lstStyle/>
          <a:p>
            <a:pPr>
              <a:buClr>
                <a:srgbClr val="00ABB5"/>
              </a:buClr>
            </a:pPr>
            <a:r>
              <a:rPr lang="en-GB" b="1" dirty="0" smtClean="0"/>
              <a:t>Overview</a:t>
            </a:r>
          </a:p>
          <a:p>
            <a:pPr>
              <a:buClr>
                <a:srgbClr val="00ABB5"/>
              </a:buClr>
            </a:pPr>
            <a:endParaRPr lang="en-GB" b="1" dirty="0" smtClean="0"/>
          </a:p>
          <a:p>
            <a:pPr>
              <a:buClr>
                <a:srgbClr val="00ABB5"/>
              </a:buClr>
            </a:pPr>
            <a:r>
              <a:rPr lang="en-GB" dirty="0" smtClean="0"/>
              <a:t>This presentation will cover:</a:t>
            </a:r>
            <a:br>
              <a:rPr lang="en-GB" dirty="0" smtClean="0"/>
            </a:br>
            <a:endParaRPr lang="en-GB" dirty="0" smtClean="0"/>
          </a:p>
          <a:p>
            <a:pPr marL="1085850" lvl="1" indent="-342900"/>
            <a:r>
              <a:rPr lang="en-GB" dirty="0" smtClean="0"/>
              <a:t>Current situation</a:t>
            </a:r>
          </a:p>
          <a:p>
            <a:pPr marL="1085850" lvl="1" indent="-342900"/>
            <a:r>
              <a:rPr lang="en-GB" dirty="0" smtClean="0"/>
              <a:t>Definition</a:t>
            </a:r>
          </a:p>
          <a:p>
            <a:pPr marL="1085850" lvl="1" indent="-342900"/>
            <a:r>
              <a:rPr lang="en-GB" dirty="0" smtClean="0"/>
              <a:t>Good practice</a:t>
            </a:r>
          </a:p>
          <a:p>
            <a:pPr marL="1085850" lvl="1" indent="-342900"/>
            <a:r>
              <a:rPr lang="en-GB" dirty="0" smtClean="0"/>
              <a:t>Resources</a:t>
            </a:r>
          </a:p>
          <a:p>
            <a:pPr marL="1085850" lvl="1" indent="-342900"/>
            <a:r>
              <a:rPr lang="en-GB" dirty="0" smtClean="0"/>
              <a:t>Professional learning</a:t>
            </a:r>
          </a:p>
          <a:p>
            <a:pPr marL="1085850" lvl="1" indent="-342900"/>
            <a:r>
              <a:rPr lang="en-GB" dirty="0" smtClean="0"/>
              <a:t>Guidance and frameworks</a:t>
            </a:r>
            <a:endParaRPr lang="en-GB" dirty="0"/>
          </a:p>
          <a:p>
            <a:pPr>
              <a:buClr>
                <a:srgbClr val="00ABB5"/>
              </a:buClr>
            </a:pPr>
            <a:endParaRPr lang="en-GB" b="1" dirty="0" smtClean="0"/>
          </a:p>
        </p:txBody>
      </p:sp>
      <p:sp>
        <p:nvSpPr>
          <p:cNvPr id="2" name="Title 1"/>
          <p:cNvSpPr>
            <a:spLocks noGrp="1"/>
          </p:cNvSpPr>
          <p:nvPr>
            <p:ph type="title"/>
          </p:nvPr>
        </p:nvSpPr>
        <p:spPr>
          <a:xfrm>
            <a:off x="611801" y="525849"/>
            <a:ext cx="11049507" cy="782320"/>
          </a:xfrm>
        </p:spPr>
        <p:txBody>
          <a:bodyPr/>
          <a:lstStyle/>
          <a:p>
            <a:r>
              <a:rPr lang="en-GB" dirty="0" smtClean="0">
                <a:solidFill>
                  <a:srgbClr val="00ABB5"/>
                </a:solidFill>
              </a:rPr>
              <a:t>Working With Trauma</a:t>
            </a:r>
            <a:endParaRPr lang="en-GB" dirty="0">
              <a:solidFill>
                <a:srgbClr val="00ABB5"/>
              </a:solidFill>
            </a:endParaRPr>
          </a:p>
        </p:txBody>
      </p:sp>
      <p:sp>
        <p:nvSpPr>
          <p:cNvPr id="9" name="TextBox 8"/>
          <p:cNvSpPr txBox="1"/>
          <p:nvPr/>
        </p:nvSpPr>
        <p:spPr>
          <a:xfrm>
            <a:off x="582036" y="6319580"/>
            <a:ext cx="1318593" cy="261610"/>
          </a:xfrm>
          <a:prstGeom prst="rect">
            <a:avLst/>
          </a:prstGeom>
          <a:noFill/>
        </p:spPr>
        <p:txBody>
          <a:bodyPr wrap="square" rtlCol="0">
            <a:spAutoFit/>
          </a:bodyPr>
          <a:lstStyle/>
          <a:p>
            <a:r>
              <a:rPr lang="en-GB" sz="1100" dirty="0" smtClean="0">
                <a:solidFill>
                  <a:schemeClr val="tx1">
                    <a:lumMod val="65000"/>
                    <a:lumOff val="35000"/>
                  </a:schemeClr>
                </a:solidFill>
              </a:rPr>
              <a:t>Document title</a:t>
            </a:r>
            <a:endParaRPr lang="en-GB" sz="1100" dirty="0">
              <a:solidFill>
                <a:schemeClr val="tx1">
                  <a:lumMod val="65000"/>
                  <a:lumOff val="35000"/>
                </a:schemeClr>
              </a:solidFill>
            </a:endParaRPr>
          </a:p>
        </p:txBody>
      </p:sp>
      <p:cxnSp>
        <p:nvCxnSpPr>
          <p:cNvPr id="6" name="Straight Connector 5"/>
          <p:cNvCxnSpPr/>
          <p:nvPr/>
        </p:nvCxnSpPr>
        <p:spPr>
          <a:xfrm>
            <a:off x="682487" y="6228529"/>
            <a:ext cx="10827026" cy="0"/>
          </a:xfrm>
          <a:prstGeom prst="line">
            <a:avLst/>
          </a:prstGeom>
          <a:ln>
            <a:solidFill>
              <a:srgbClr val="B3D23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882554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317813"/>
            <a:ext cx="12192000" cy="8209719"/>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073893" y="1507437"/>
            <a:ext cx="10521292" cy="4091623"/>
          </a:xfrm>
        </p:spPr>
        <p:txBody>
          <a:bodyPr/>
          <a:lstStyle/>
          <a:p>
            <a:pPr>
              <a:buClr>
                <a:srgbClr val="00ABB5"/>
              </a:buClr>
            </a:pPr>
            <a:r>
              <a:rPr lang="en-GB" b="1" dirty="0" smtClean="0"/>
              <a:t>Current situation</a:t>
            </a:r>
          </a:p>
          <a:p>
            <a:pPr>
              <a:buClr>
                <a:srgbClr val="00ABB5"/>
              </a:buClr>
            </a:pPr>
            <a:endParaRPr lang="en-GB" b="1" dirty="0" smtClean="0"/>
          </a:p>
          <a:p>
            <a:pPr>
              <a:buClr>
                <a:srgbClr val="00ABB5"/>
              </a:buClr>
            </a:pPr>
            <a:r>
              <a:rPr lang="en-GB" dirty="0" smtClean="0"/>
              <a:t>There is a growing awareness that:</a:t>
            </a:r>
            <a:br>
              <a:rPr lang="en-GB" dirty="0" smtClean="0"/>
            </a:br>
            <a:endParaRPr lang="en-GB" dirty="0" smtClean="0"/>
          </a:p>
          <a:p>
            <a:pPr marL="342900" lvl="0" indent="-342900">
              <a:buFont typeface="Arial" panose="020B0604020202020204" pitchFamily="34" charset="0"/>
              <a:buChar char="•"/>
            </a:pPr>
            <a:r>
              <a:rPr lang="en-GB" dirty="0" smtClean="0"/>
              <a:t>Some learners</a:t>
            </a:r>
            <a:r>
              <a:rPr lang="en-GB" dirty="0"/>
              <a:t> </a:t>
            </a:r>
            <a:r>
              <a:rPr lang="en-GB" dirty="0" smtClean="0"/>
              <a:t>have had </a:t>
            </a:r>
            <a:r>
              <a:rPr lang="en-GB" dirty="0"/>
              <a:t>traumatic </a:t>
            </a:r>
            <a:r>
              <a:rPr lang="en-GB" dirty="0" smtClean="0"/>
              <a:t>experiences. </a:t>
            </a:r>
            <a:endParaRPr lang="en-GB" sz="2400" dirty="0"/>
          </a:p>
          <a:p>
            <a:pPr marL="342900" lvl="0" indent="-342900">
              <a:buFont typeface="Arial" panose="020B0604020202020204" pitchFamily="34" charset="0"/>
              <a:buChar char="•"/>
            </a:pPr>
            <a:r>
              <a:rPr lang="en-GB" dirty="0" smtClean="0"/>
              <a:t>These can risk learners’ physical/mental wellbeing </a:t>
            </a:r>
            <a:r>
              <a:rPr lang="en-GB" dirty="0"/>
              <a:t>and </a:t>
            </a:r>
            <a:r>
              <a:rPr lang="en-GB" dirty="0" smtClean="0"/>
              <a:t>educational/social </a:t>
            </a:r>
            <a:r>
              <a:rPr lang="en-GB" dirty="0"/>
              <a:t>outcomes. </a:t>
            </a:r>
            <a:endParaRPr lang="en-GB" sz="2400" dirty="0"/>
          </a:p>
          <a:p>
            <a:pPr marL="342900" lvl="0" indent="-342900">
              <a:buFont typeface="Arial" panose="020B0604020202020204" pitchFamily="34" charset="0"/>
              <a:buChar char="•"/>
            </a:pPr>
            <a:r>
              <a:rPr lang="en-GB" dirty="0"/>
              <a:t>Some </a:t>
            </a:r>
            <a:r>
              <a:rPr lang="en-GB" dirty="0" smtClean="0"/>
              <a:t>learners’ experiences </a:t>
            </a:r>
            <a:r>
              <a:rPr lang="en-GB" dirty="0"/>
              <a:t>during COVID-19 may have been traumatic. </a:t>
            </a:r>
            <a:endParaRPr lang="en-GB" sz="2400" dirty="0"/>
          </a:p>
          <a:p>
            <a:pPr marL="342900" lvl="0" indent="-342900">
              <a:buFont typeface="Arial" panose="020B0604020202020204" pitchFamily="34" charset="0"/>
              <a:buChar char="•"/>
            </a:pPr>
            <a:r>
              <a:rPr lang="en-GB" dirty="0"/>
              <a:t>A </a:t>
            </a:r>
            <a:r>
              <a:rPr lang="en-GB" b="1" dirty="0"/>
              <a:t>trauma informed approach</a:t>
            </a:r>
            <a:r>
              <a:rPr lang="en-GB" dirty="0"/>
              <a:t> can help practitioners </a:t>
            </a:r>
            <a:r>
              <a:rPr lang="en-GB" dirty="0" smtClean="0"/>
              <a:t>to better </a:t>
            </a:r>
            <a:r>
              <a:rPr lang="en-GB" dirty="0"/>
              <a:t>understand learners and how best to support them.</a:t>
            </a:r>
            <a:endParaRPr lang="en-GB" sz="2400" dirty="0"/>
          </a:p>
          <a:p>
            <a:pPr>
              <a:buClr>
                <a:srgbClr val="00ABB5"/>
              </a:buClr>
            </a:pPr>
            <a:endParaRPr lang="en-GB" b="1" dirty="0" smtClean="0"/>
          </a:p>
        </p:txBody>
      </p:sp>
      <p:sp>
        <p:nvSpPr>
          <p:cNvPr id="2" name="Title 1"/>
          <p:cNvSpPr>
            <a:spLocks noGrp="1"/>
          </p:cNvSpPr>
          <p:nvPr>
            <p:ph type="title"/>
          </p:nvPr>
        </p:nvSpPr>
        <p:spPr>
          <a:xfrm>
            <a:off x="611801" y="525849"/>
            <a:ext cx="11049507" cy="782320"/>
          </a:xfrm>
        </p:spPr>
        <p:txBody>
          <a:bodyPr/>
          <a:lstStyle/>
          <a:p>
            <a:r>
              <a:rPr lang="en-GB" dirty="0" smtClean="0">
                <a:solidFill>
                  <a:srgbClr val="00ABB5"/>
                </a:solidFill>
              </a:rPr>
              <a:t>Working With Trauma</a:t>
            </a:r>
            <a:endParaRPr lang="en-GB" dirty="0">
              <a:solidFill>
                <a:srgbClr val="00ABB5"/>
              </a:solidFill>
            </a:endParaRPr>
          </a:p>
        </p:txBody>
      </p:sp>
      <p:sp>
        <p:nvSpPr>
          <p:cNvPr id="9" name="TextBox 8"/>
          <p:cNvSpPr txBox="1"/>
          <p:nvPr/>
        </p:nvSpPr>
        <p:spPr>
          <a:xfrm>
            <a:off x="582036" y="6319580"/>
            <a:ext cx="1318593" cy="261610"/>
          </a:xfrm>
          <a:prstGeom prst="rect">
            <a:avLst/>
          </a:prstGeom>
          <a:noFill/>
        </p:spPr>
        <p:txBody>
          <a:bodyPr wrap="square" rtlCol="0">
            <a:spAutoFit/>
          </a:bodyPr>
          <a:lstStyle/>
          <a:p>
            <a:r>
              <a:rPr lang="en-GB" sz="1100" dirty="0" smtClean="0">
                <a:solidFill>
                  <a:schemeClr val="tx1">
                    <a:lumMod val="65000"/>
                    <a:lumOff val="35000"/>
                  </a:schemeClr>
                </a:solidFill>
              </a:rPr>
              <a:t>Document title</a:t>
            </a:r>
            <a:endParaRPr lang="en-GB" sz="1100" dirty="0">
              <a:solidFill>
                <a:schemeClr val="tx1">
                  <a:lumMod val="65000"/>
                  <a:lumOff val="35000"/>
                </a:schemeClr>
              </a:solidFill>
            </a:endParaRPr>
          </a:p>
        </p:txBody>
      </p:sp>
      <p:cxnSp>
        <p:nvCxnSpPr>
          <p:cNvPr id="6" name="Straight Connector 5"/>
          <p:cNvCxnSpPr/>
          <p:nvPr/>
        </p:nvCxnSpPr>
        <p:spPr>
          <a:xfrm>
            <a:off x="682487" y="6228529"/>
            <a:ext cx="10827026" cy="0"/>
          </a:xfrm>
          <a:prstGeom prst="line">
            <a:avLst/>
          </a:prstGeom>
          <a:ln>
            <a:solidFill>
              <a:srgbClr val="B3D23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301055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317813"/>
            <a:ext cx="12192000" cy="8209719"/>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073893" y="1507437"/>
            <a:ext cx="10521292" cy="4091623"/>
          </a:xfrm>
        </p:spPr>
        <p:txBody>
          <a:bodyPr/>
          <a:lstStyle/>
          <a:p>
            <a:pPr>
              <a:buClr>
                <a:srgbClr val="00ABB5"/>
              </a:buClr>
            </a:pPr>
            <a:r>
              <a:rPr lang="en-GB" b="1" dirty="0" smtClean="0"/>
              <a:t>Definition</a:t>
            </a:r>
          </a:p>
          <a:p>
            <a:pPr>
              <a:buClr>
                <a:srgbClr val="00ABB5"/>
              </a:buClr>
            </a:pPr>
            <a:endParaRPr lang="en-GB" b="1" dirty="0" smtClean="0"/>
          </a:p>
          <a:p>
            <a:pPr>
              <a:buClr>
                <a:srgbClr val="00ABB5"/>
              </a:buClr>
            </a:pPr>
            <a:r>
              <a:rPr lang="en-GB" u="sng" dirty="0">
                <a:hlinkClick r:id="rId3"/>
              </a:rPr>
              <a:t>Trauma</a:t>
            </a:r>
            <a:r>
              <a:rPr lang="en-GB" dirty="0"/>
              <a:t> is usually subdivided into two types of adverse and abusive life events</a:t>
            </a:r>
            <a:r>
              <a:rPr lang="en-GB" dirty="0" smtClean="0"/>
              <a:t>:</a:t>
            </a:r>
            <a:br>
              <a:rPr lang="en-GB" dirty="0" smtClean="0"/>
            </a:br>
            <a:endParaRPr lang="en-GB" dirty="0" smtClean="0"/>
          </a:p>
          <a:p>
            <a:pPr marL="342900" lvl="0" indent="-342900">
              <a:buFont typeface="Arial" panose="020B0604020202020204" pitchFamily="34" charset="0"/>
              <a:buChar char="•"/>
            </a:pPr>
            <a:r>
              <a:rPr lang="en-GB" b="1" dirty="0"/>
              <a:t>Type 1</a:t>
            </a:r>
            <a:r>
              <a:rPr lang="en-GB" dirty="0"/>
              <a:t>: Sudden and unexpected events which are experienced as isolated incidents such as road traffic accidents, rapes or terrorist attacks. This can happen in childhood or adulthood</a:t>
            </a:r>
            <a:r>
              <a:rPr lang="en-GB" dirty="0" smtClean="0"/>
              <a:t>.</a:t>
            </a:r>
          </a:p>
          <a:p>
            <a:pPr lvl="0"/>
            <a:endParaRPr lang="en-GB" dirty="0"/>
          </a:p>
          <a:p>
            <a:pPr marL="342900" lvl="0" indent="-342900">
              <a:buFont typeface="Arial" panose="020B0604020202020204" pitchFamily="34" charset="0"/>
              <a:buChar char="•"/>
            </a:pPr>
            <a:r>
              <a:rPr lang="en-GB" b="1" dirty="0"/>
              <a:t>Type 2 (Complex)</a:t>
            </a:r>
            <a:r>
              <a:rPr lang="en-GB" dirty="0"/>
              <a:t>: traumatic events which are repeated, interpersonal and often occur in childhood. This includes all forms of childhood abuse which is chronic and </a:t>
            </a:r>
            <a:r>
              <a:rPr lang="en-GB" dirty="0" smtClean="0"/>
              <a:t>cumulative.</a:t>
            </a:r>
            <a:endParaRPr lang="en-GB" b="1" dirty="0" smtClean="0"/>
          </a:p>
        </p:txBody>
      </p:sp>
      <p:sp>
        <p:nvSpPr>
          <p:cNvPr id="2" name="Title 1"/>
          <p:cNvSpPr>
            <a:spLocks noGrp="1"/>
          </p:cNvSpPr>
          <p:nvPr>
            <p:ph type="title"/>
          </p:nvPr>
        </p:nvSpPr>
        <p:spPr>
          <a:xfrm>
            <a:off x="611801" y="525849"/>
            <a:ext cx="11049507" cy="782320"/>
          </a:xfrm>
        </p:spPr>
        <p:txBody>
          <a:bodyPr/>
          <a:lstStyle/>
          <a:p>
            <a:r>
              <a:rPr lang="en-GB" dirty="0" smtClean="0">
                <a:solidFill>
                  <a:srgbClr val="00ABB5"/>
                </a:solidFill>
              </a:rPr>
              <a:t>Working With Trauma</a:t>
            </a:r>
            <a:endParaRPr lang="en-GB" dirty="0">
              <a:solidFill>
                <a:srgbClr val="00ABB5"/>
              </a:solidFill>
            </a:endParaRPr>
          </a:p>
        </p:txBody>
      </p:sp>
      <p:sp>
        <p:nvSpPr>
          <p:cNvPr id="9" name="TextBox 8"/>
          <p:cNvSpPr txBox="1"/>
          <p:nvPr/>
        </p:nvSpPr>
        <p:spPr>
          <a:xfrm>
            <a:off x="582036" y="6319580"/>
            <a:ext cx="1318593" cy="261610"/>
          </a:xfrm>
          <a:prstGeom prst="rect">
            <a:avLst/>
          </a:prstGeom>
          <a:noFill/>
        </p:spPr>
        <p:txBody>
          <a:bodyPr wrap="square" rtlCol="0">
            <a:spAutoFit/>
          </a:bodyPr>
          <a:lstStyle/>
          <a:p>
            <a:r>
              <a:rPr lang="en-GB" sz="1100" dirty="0" smtClean="0">
                <a:solidFill>
                  <a:schemeClr val="tx1">
                    <a:lumMod val="65000"/>
                    <a:lumOff val="35000"/>
                  </a:schemeClr>
                </a:solidFill>
              </a:rPr>
              <a:t>Document title</a:t>
            </a:r>
            <a:endParaRPr lang="en-GB" sz="1100" dirty="0">
              <a:solidFill>
                <a:schemeClr val="tx1">
                  <a:lumMod val="65000"/>
                  <a:lumOff val="35000"/>
                </a:schemeClr>
              </a:solidFill>
            </a:endParaRPr>
          </a:p>
        </p:txBody>
      </p:sp>
      <p:cxnSp>
        <p:nvCxnSpPr>
          <p:cNvPr id="6" name="Straight Connector 5"/>
          <p:cNvCxnSpPr/>
          <p:nvPr/>
        </p:nvCxnSpPr>
        <p:spPr>
          <a:xfrm>
            <a:off x="682487" y="6228529"/>
            <a:ext cx="10827026" cy="0"/>
          </a:xfrm>
          <a:prstGeom prst="line">
            <a:avLst/>
          </a:prstGeom>
          <a:ln>
            <a:solidFill>
              <a:srgbClr val="B3D23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929975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317813"/>
            <a:ext cx="12192000" cy="8209719"/>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875908" y="1431738"/>
            <a:ext cx="10521292" cy="5018647"/>
          </a:xfrm>
        </p:spPr>
        <p:txBody>
          <a:bodyPr/>
          <a:lstStyle/>
          <a:p>
            <a:pPr>
              <a:buClr>
                <a:srgbClr val="00ABB5"/>
              </a:buClr>
            </a:pPr>
            <a:r>
              <a:rPr lang="en-GB" b="1" dirty="0" smtClean="0"/>
              <a:t>Good practice (1/2)</a:t>
            </a:r>
          </a:p>
          <a:p>
            <a:pPr>
              <a:buClr>
                <a:srgbClr val="00ABB5"/>
              </a:buClr>
            </a:pPr>
            <a:endParaRPr lang="en-GB" b="1" dirty="0" smtClean="0"/>
          </a:p>
          <a:p>
            <a:pPr>
              <a:buClr>
                <a:srgbClr val="00ABB5"/>
              </a:buClr>
            </a:pPr>
            <a:r>
              <a:rPr lang="en-GB" dirty="0"/>
              <a:t>What would good practice look like within a nurturing and trauma informed educational context? </a:t>
            </a:r>
            <a:r>
              <a:rPr lang="en-GB" dirty="0" smtClean="0"/>
              <a:t/>
            </a:r>
            <a:br>
              <a:rPr lang="en-GB" dirty="0" smtClean="0"/>
            </a:br>
            <a:endParaRPr lang="en-GB" dirty="0" smtClean="0"/>
          </a:p>
          <a:p>
            <a:pPr marL="342900" lvl="0" indent="-342900">
              <a:buFont typeface="Arial" panose="020B0604020202020204" pitchFamily="34" charset="0"/>
              <a:buChar char="•"/>
            </a:pPr>
            <a:r>
              <a:rPr lang="en-GB" b="1" dirty="0"/>
              <a:t>Safe, secure, flexible and caring environments</a:t>
            </a:r>
            <a:r>
              <a:rPr lang="en-GB" dirty="0"/>
              <a:t> where positive relationships are seen as being </a:t>
            </a:r>
            <a:r>
              <a:rPr lang="en-GB" dirty="0" smtClean="0"/>
              <a:t>fundamental. </a:t>
            </a:r>
            <a:endParaRPr lang="en-GB" dirty="0"/>
          </a:p>
          <a:p>
            <a:pPr marL="342900" lvl="0" indent="-342900">
              <a:buFont typeface="Arial" panose="020B0604020202020204" pitchFamily="34" charset="0"/>
              <a:buChar char="•"/>
            </a:pPr>
            <a:r>
              <a:rPr lang="en-GB" dirty="0"/>
              <a:t>A </a:t>
            </a:r>
            <a:r>
              <a:rPr lang="en-GB" b="1" dirty="0"/>
              <a:t>whole school focus on wellbeing</a:t>
            </a:r>
            <a:r>
              <a:rPr lang="en-GB" dirty="0"/>
              <a:t>; social and emotional learning and the building of </a:t>
            </a:r>
            <a:r>
              <a:rPr lang="en-GB" dirty="0" smtClean="0"/>
              <a:t>resilience. </a:t>
            </a:r>
            <a:endParaRPr lang="en-GB" dirty="0"/>
          </a:p>
          <a:p>
            <a:pPr marL="342900" lvl="0" indent="-342900">
              <a:buFont typeface="Arial" panose="020B0604020202020204" pitchFamily="34" charset="0"/>
              <a:buChar char="•"/>
            </a:pPr>
            <a:r>
              <a:rPr lang="en-GB" dirty="0"/>
              <a:t>An </a:t>
            </a:r>
            <a:r>
              <a:rPr lang="en-GB" b="1" dirty="0"/>
              <a:t>awareness amongst practitioners of the impact of adverse experiences and trauma </a:t>
            </a:r>
            <a:r>
              <a:rPr lang="en-GB" dirty="0"/>
              <a:t>across the whole school community (including staff and parents/carers</a:t>
            </a:r>
            <a:r>
              <a:rPr lang="en-GB" dirty="0" smtClean="0"/>
              <a:t>).</a:t>
            </a:r>
            <a:endParaRPr lang="en-GB" dirty="0"/>
          </a:p>
          <a:p>
            <a:pPr marL="342900" lvl="0" indent="-342900">
              <a:buFont typeface="Arial" panose="020B0604020202020204" pitchFamily="34" charset="0"/>
              <a:buChar char="•"/>
            </a:pPr>
            <a:r>
              <a:rPr lang="en-GB" dirty="0"/>
              <a:t>Assessment and planning that has a </a:t>
            </a:r>
            <a:r>
              <a:rPr lang="en-GB" b="1" dirty="0"/>
              <a:t>focus on what has happened to an individual rather than what is wrong with </a:t>
            </a:r>
            <a:r>
              <a:rPr lang="en-GB" b="1" dirty="0" smtClean="0"/>
              <a:t>them.</a:t>
            </a:r>
            <a:r>
              <a:rPr lang="en-GB" dirty="0" smtClean="0"/>
              <a:t> </a:t>
            </a:r>
            <a:endParaRPr lang="en-GB" dirty="0"/>
          </a:p>
          <a:p>
            <a:pPr marL="342900" lvl="0" indent="-342900">
              <a:buFont typeface="Arial" panose="020B0604020202020204" pitchFamily="34" charset="0"/>
              <a:buChar char="•"/>
            </a:pPr>
            <a:r>
              <a:rPr lang="en-GB" dirty="0"/>
              <a:t>Identification of </a:t>
            </a:r>
            <a:r>
              <a:rPr lang="en-GB" b="1" dirty="0"/>
              <a:t>developmentally appropriate supports</a:t>
            </a:r>
            <a:r>
              <a:rPr lang="en-GB" dirty="0"/>
              <a:t> that </a:t>
            </a:r>
            <a:r>
              <a:rPr lang="en-GB" dirty="0" smtClean="0"/>
              <a:t>promote self-regulation. </a:t>
            </a:r>
            <a:endParaRPr lang="en-GB" dirty="0"/>
          </a:p>
        </p:txBody>
      </p:sp>
      <p:sp>
        <p:nvSpPr>
          <p:cNvPr id="2" name="Title 1"/>
          <p:cNvSpPr>
            <a:spLocks noGrp="1"/>
          </p:cNvSpPr>
          <p:nvPr>
            <p:ph type="title"/>
          </p:nvPr>
        </p:nvSpPr>
        <p:spPr>
          <a:xfrm>
            <a:off x="611801" y="525849"/>
            <a:ext cx="11049507" cy="782320"/>
          </a:xfrm>
        </p:spPr>
        <p:txBody>
          <a:bodyPr/>
          <a:lstStyle/>
          <a:p>
            <a:r>
              <a:rPr lang="en-GB" dirty="0" smtClean="0">
                <a:solidFill>
                  <a:srgbClr val="00ABB5"/>
                </a:solidFill>
              </a:rPr>
              <a:t>Working With Trauma</a:t>
            </a:r>
            <a:endParaRPr lang="en-GB" dirty="0">
              <a:solidFill>
                <a:srgbClr val="00ABB5"/>
              </a:solidFill>
            </a:endParaRPr>
          </a:p>
        </p:txBody>
      </p:sp>
      <p:sp>
        <p:nvSpPr>
          <p:cNvPr id="9" name="TextBox 8"/>
          <p:cNvSpPr txBox="1"/>
          <p:nvPr/>
        </p:nvSpPr>
        <p:spPr>
          <a:xfrm>
            <a:off x="582036" y="6319580"/>
            <a:ext cx="1318593" cy="261610"/>
          </a:xfrm>
          <a:prstGeom prst="rect">
            <a:avLst/>
          </a:prstGeom>
          <a:noFill/>
        </p:spPr>
        <p:txBody>
          <a:bodyPr wrap="square" rtlCol="0">
            <a:spAutoFit/>
          </a:bodyPr>
          <a:lstStyle/>
          <a:p>
            <a:r>
              <a:rPr lang="en-GB" sz="1100" dirty="0" smtClean="0">
                <a:solidFill>
                  <a:schemeClr val="tx1">
                    <a:lumMod val="65000"/>
                    <a:lumOff val="35000"/>
                  </a:schemeClr>
                </a:solidFill>
              </a:rPr>
              <a:t>Document title</a:t>
            </a:r>
            <a:endParaRPr lang="en-GB" sz="1100" dirty="0">
              <a:solidFill>
                <a:schemeClr val="tx1">
                  <a:lumMod val="65000"/>
                  <a:lumOff val="35000"/>
                </a:schemeClr>
              </a:solidFill>
            </a:endParaRPr>
          </a:p>
        </p:txBody>
      </p:sp>
      <p:cxnSp>
        <p:nvCxnSpPr>
          <p:cNvPr id="6" name="Straight Connector 5"/>
          <p:cNvCxnSpPr/>
          <p:nvPr/>
        </p:nvCxnSpPr>
        <p:spPr>
          <a:xfrm>
            <a:off x="682487" y="6228529"/>
            <a:ext cx="10827026" cy="0"/>
          </a:xfrm>
          <a:prstGeom prst="line">
            <a:avLst/>
          </a:prstGeom>
          <a:ln>
            <a:solidFill>
              <a:srgbClr val="B3D23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606462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317813"/>
            <a:ext cx="12192000" cy="8209719"/>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875908" y="1431738"/>
            <a:ext cx="10521292" cy="5018647"/>
          </a:xfrm>
        </p:spPr>
        <p:txBody>
          <a:bodyPr/>
          <a:lstStyle/>
          <a:p>
            <a:pPr>
              <a:buClr>
                <a:srgbClr val="00ABB5"/>
              </a:buClr>
            </a:pPr>
            <a:r>
              <a:rPr lang="en-GB" b="1" dirty="0" smtClean="0"/>
              <a:t>Good practice (2/2)</a:t>
            </a:r>
          </a:p>
          <a:p>
            <a:pPr>
              <a:buClr>
                <a:srgbClr val="00ABB5"/>
              </a:buClr>
            </a:pPr>
            <a:endParaRPr lang="en-GB" b="1" dirty="0" smtClean="0"/>
          </a:p>
          <a:p>
            <a:pPr>
              <a:buClr>
                <a:srgbClr val="00ABB5"/>
              </a:buClr>
            </a:pPr>
            <a:r>
              <a:rPr lang="en-GB" dirty="0"/>
              <a:t>What would good practice look like within a nurturing and trauma informed educational context? </a:t>
            </a:r>
            <a:r>
              <a:rPr lang="en-GB" dirty="0" smtClean="0"/>
              <a:t/>
            </a:r>
            <a:br>
              <a:rPr lang="en-GB" dirty="0" smtClean="0"/>
            </a:br>
            <a:endParaRPr lang="en-GB" dirty="0" smtClean="0"/>
          </a:p>
          <a:p>
            <a:pPr marL="342900" lvl="0" indent="-342900">
              <a:buFont typeface="Arial" panose="020B0604020202020204" pitchFamily="34" charset="0"/>
              <a:buChar char="•"/>
            </a:pPr>
            <a:r>
              <a:rPr lang="en-GB" dirty="0"/>
              <a:t>A range of </a:t>
            </a:r>
            <a:r>
              <a:rPr lang="en-GB" b="1" dirty="0"/>
              <a:t>universal whole school approaches</a:t>
            </a:r>
            <a:r>
              <a:rPr lang="en-GB" dirty="0"/>
              <a:t> that enhance the wellbeing of all children and young people </a:t>
            </a:r>
            <a:r>
              <a:rPr lang="en-GB" b="1" dirty="0"/>
              <a:t>alongside targeted support</a:t>
            </a:r>
            <a:r>
              <a:rPr lang="en-GB" dirty="0"/>
              <a:t> that is proportionate and meets the needs of children and young </a:t>
            </a:r>
            <a:r>
              <a:rPr lang="en-GB" dirty="0" smtClean="0"/>
              <a:t>people. </a:t>
            </a:r>
            <a:endParaRPr lang="en-GB" dirty="0"/>
          </a:p>
          <a:p>
            <a:pPr marL="342900" lvl="0" indent="-342900">
              <a:buFont typeface="Arial" panose="020B0604020202020204" pitchFamily="34" charset="0"/>
              <a:buChar char="•"/>
            </a:pPr>
            <a:r>
              <a:rPr lang="en-GB" dirty="0"/>
              <a:t>Senior Leadership Teams and </a:t>
            </a:r>
            <a:r>
              <a:rPr lang="en-GB" b="1" dirty="0"/>
              <a:t>practitioners who are reflective and supportive in their practice</a:t>
            </a:r>
            <a:r>
              <a:rPr lang="en-GB" dirty="0"/>
              <a:t> and recognise the importance of the wellbeing needs across the school </a:t>
            </a:r>
            <a:r>
              <a:rPr lang="en-GB" dirty="0" smtClean="0"/>
              <a:t>community. </a:t>
            </a:r>
            <a:endParaRPr lang="en-GB" dirty="0"/>
          </a:p>
          <a:p>
            <a:pPr marL="342900" lvl="0" indent="-342900">
              <a:buFont typeface="Arial" panose="020B0604020202020204" pitchFamily="34" charset="0"/>
              <a:buChar char="•"/>
            </a:pPr>
            <a:r>
              <a:rPr lang="en-GB" dirty="0"/>
              <a:t>Establishments are </a:t>
            </a:r>
            <a:r>
              <a:rPr lang="en-GB" b="1" dirty="0"/>
              <a:t>able to take forward many features of highly effective practice</a:t>
            </a:r>
            <a:r>
              <a:rPr lang="en-GB" dirty="0"/>
              <a:t> as outlined in How Good is Our School? 4, such as all staff and partners modelling behaviour which promotes and supports the wellbeing of all.</a:t>
            </a:r>
            <a:r>
              <a:rPr lang="en-GB" b="1" dirty="0"/>
              <a:t> </a:t>
            </a:r>
            <a:endParaRPr lang="en-GB" dirty="0"/>
          </a:p>
        </p:txBody>
      </p:sp>
      <p:sp>
        <p:nvSpPr>
          <p:cNvPr id="2" name="Title 1"/>
          <p:cNvSpPr>
            <a:spLocks noGrp="1"/>
          </p:cNvSpPr>
          <p:nvPr>
            <p:ph type="title"/>
          </p:nvPr>
        </p:nvSpPr>
        <p:spPr>
          <a:xfrm>
            <a:off x="611801" y="525849"/>
            <a:ext cx="11049507" cy="782320"/>
          </a:xfrm>
        </p:spPr>
        <p:txBody>
          <a:bodyPr/>
          <a:lstStyle/>
          <a:p>
            <a:r>
              <a:rPr lang="en-GB" dirty="0" smtClean="0">
                <a:solidFill>
                  <a:srgbClr val="00ABB5"/>
                </a:solidFill>
              </a:rPr>
              <a:t>Working With Trauma</a:t>
            </a:r>
            <a:endParaRPr lang="en-GB" dirty="0">
              <a:solidFill>
                <a:srgbClr val="00ABB5"/>
              </a:solidFill>
            </a:endParaRPr>
          </a:p>
        </p:txBody>
      </p:sp>
      <p:sp>
        <p:nvSpPr>
          <p:cNvPr id="9" name="TextBox 8"/>
          <p:cNvSpPr txBox="1"/>
          <p:nvPr/>
        </p:nvSpPr>
        <p:spPr>
          <a:xfrm>
            <a:off x="582036" y="6319580"/>
            <a:ext cx="1318593" cy="261610"/>
          </a:xfrm>
          <a:prstGeom prst="rect">
            <a:avLst/>
          </a:prstGeom>
          <a:noFill/>
        </p:spPr>
        <p:txBody>
          <a:bodyPr wrap="square" rtlCol="0">
            <a:spAutoFit/>
          </a:bodyPr>
          <a:lstStyle/>
          <a:p>
            <a:r>
              <a:rPr lang="en-GB" sz="1100" dirty="0" smtClean="0">
                <a:solidFill>
                  <a:schemeClr val="tx1">
                    <a:lumMod val="65000"/>
                    <a:lumOff val="35000"/>
                  </a:schemeClr>
                </a:solidFill>
              </a:rPr>
              <a:t>Document title</a:t>
            </a:r>
            <a:endParaRPr lang="en-GB" sz="1100" dirty="0">
              <a:solidFill>
                <a:schemeClr val="tx1">
                  <a:lumMod val="65000"/>
                  <a:lumOff val="35000"/>
                </a:schemeClr>
              </a:solidFill>
            </a:endParaRPr>
          </a:p>
        </p:txBody>
      </p:sp>
      <p:cxnSp>
        <p:nvCxnSpPr>
          <p:cNvPr id="6" name="Straight Connector 5"/>
          <p:cNvCxnSpPr/>
          <p:nvPr/>
        </p:nvCxnSpPr>
        <p:spPr>
          <a:xfrm>
            <a:off x="682487" y="6228529"/>
            <a:ext cx="10827026" cy="0"/>
          </a:xfrm>
          <a:prstGeom prst="line">
            <a:avLst/>
          </a:prstGeom>
          <a:ln>
            <a:solidFill>
              <a:srgbClr val="B3D23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637546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317813"/>
            <a:ext cx="12192000" cy="8209719"/>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875908" y="1431738"/>
            <a:ext cx="10521292" cy="5018647"/>
          </a:xfrm>
        </p:spPr>
        <p:txBody>
          <a:bodyPr/>
          <a:lstStyle/>
          <a:p>
            <a:pPr>
              <a:buClr>
                <a:srgbClr val="00ABB5"/>
              </a:buClr>
            </a:pPr>
            <a:r>
              <a:rPr lang="en-GB" b="1" dirty="0" smtClean="0"/>
              <a:t>Resources</a:t>
            </a:r>
          </a:p>
          <a:p>
            <a:pPr>
              <a:buClr>
                <a:srgbClr val="00ABB5"/>
              </a:buClr>
            </a:pPr>
            <a:endParaRPr lang="en-GB" b="1" dirty="0" smtClean="0"/>
          </a:p>
          <a:p>
            <a:pPr>
              <a:buClr>
                <a:srgbClr val="00ABB5"/>
              </a:buClr>
            </a:pPr>
            <a:r>
              <a:rPr lang="en-GB" u="sng" dirty="0">
                <a:hlinkClick r:id="rId3"/>
              </a:rPr>
              <a:t>The Compassionate and Connected Classroom</a:t>
            </a:r>
            <a:r>
              <a:rPr lang="en-GB" dirty="0"/>
              <a:t> resource was developed by Education Scotland to help upper primary children deal with challenges and adversity by developing their confidence, resilience, compassion and empathy. </a:t>
            </a:r>
            <a:endParaRPr lang="en-GB" dirty="0" smtClean="0"/>
          </a:p>
          <a:p>
            <a:pPr>
              <a:buClr>
                <a:srgbClr val="00ABB5"/>
              </a:buClr>
            </a:pPr>
            <a:endParaRPr lang="en-GB" dirty="0"/>
          </a:p>
          <a:p>
            <a:r>
              <a:rPr lang="en-GB" dirty="0"/>
              <a:t>The associated </a:t>
            </a:r>
            <a:r>
              <a:rPr lang="en-GB" u="sng" dirty="0">
                <a:hlinkClick r:id="rId3"/>
              </a:rPr>
              <a:t>curricular resource</a:t>
            </a:r>
            <a:r>
              <a:rPr lang="en-GB" dirty="0"/>
              <a:t> </a:t>
            </a:r>
          </a:p>
          <a:p>
            <a:pPr marL="342900" lvl="0" indent="-342900">
              <a:buFont typeface="Arial" panose="020B0604020202020204" pitchFamily="34" charset="0"/>
              <a:buChar char="•"/>
            </a:pPr>
            <a:r>
              <a:rPr lang="en-GB" dirty="0"/>
              <a:t>is designed to build teacher confidence and support the emotional and mental wellbeing of children and young people.</a:t>
            </a:r>
          </a:p>
          <a:p>
            <a:pPr marL="342900" lvl="0" indent="-342900">
              <a:buFont typeface="Arial" panose="020B0604020202020204" pitchFamily="34" charset="0"/>
              <a:buChar char="•"/>
            </a:pPr>
            <a:r>
              <a:rPr lang="en-GB" dirty="0"/>
              <a:t>supports the delivery of the National Trauma Training Programme within education </a:t>
            </a:r>
          </a:p>
          <a:p>
            <a:pPr marL="342900" lvl="0" indent="-342900">
              <a:buFont typeface="Arial" panose="020B0604020202020204" pitchFamily="34" charset="0"/>
              <a:buChar char="•"/>
            </a:pPr>
            <a:r>
              <a:rPr lang="en-GB" dirty="0"/>
              <a:t>supports delivery of 'Responsibility of All' within Curriculum for Excellence</a:t>
            </a:r>
          </a:p>
          <a:p>
            <a:pPr marL="342900" lvl="0" indent="-342900">
              <a:buFont typeface="Arial" panose="020B0604020202020204" pitchFamily="34" charset="0"/>
              <a:buChar char="•"/>
            </a:pPr>
            <a:r>
              <a:rPr lang="en-GB" dirty="0"/>
              <a:t>follows the ethos of Getting in Right for Every Child by recognising that every child has the right to expect adults to allow them to reach their full potential.</a:t>
            </a:r>
          </a:p>
          <a:p>
            <a:pPr>
              <a:buClr>
                <a:srgbClr val="00ABB5"/>
              </a:buClr>
            </a:pPr>
            <a:endParaRPr lang="en-GB" dirty="0"/>
          </a:p>
        </p:txBody>
      </p:sp>
      <p:sp>
        <p:nvSpPr>
          <p:cNvPr id="2" name="Title 1"/>
          <p:cNvSpPr>
            <a:spLocks noGrp="1"/>
          </p:cNvSpPr>
          <p:nvPr>
            <p:ph type="title"/>
          </p:nvPr>
        </p:nvSpPr>
        <p:spPr>
          <a:xfrm>
            <a:off x="611801" y="525849"/>
            <a:ext cx="11049507" cy="782320"/>
          </a:xfrm>
        </p:spPr>
        <p:txBody>
          <a:bodyPr/>
          <a:lstStyle/>
          <a:p>
            <a:r>
              <a:rPr lang="en-GB" dirty="0" smtClean="0">
                <a:solidFill>
                  <a:srgbClr val="00ABB5"/>
                </a:solidFill>
              </a:rPr>
              <a:t>Working With Trauma</a:t>
            </a:r>
            <a:endParaRPr lang="en-GB" dirty="0">
              <a:solidFill>
                <a:srgbClr val="00ABB5"/>
              </a:solidFill>
            </a:endParaRPr>
          </a:p>
        </p:txBody>
      </p:sp>
      <p:sp>
        <p:nvSpPr>
          <p:cNvPr id="9" name="TextBox 8"/>
          <p:cNvSpPr txBox="1"/>
          <p:nvPr/>
        </p:nvSpPr>
        <p:spPr>
          <a:xfrm>
            <a:off x="582036" y="6319580"/>
            <a:ext cx="1318593" cy="261610"/>
          </a:xfrm>
          <a:prstGeom prst="rect">
            <a:avLst/>
          </a:prstGeom>
          <a:noFill/>
        </p:spPr>
        <p:txBody>
          <a:bodyPr wrap="square" rtlCol="0">
            <a:spAutoFit/>
          </a:bodyPr>
          <a:lstStyle/>
          <a:p>
            <a:r>
              <a:rPr lang="en-GB" sz="1100" dirty="0" smtClean="0">
                <a:solidFill>
                  <a:schemeClr val="tx1">
                    <a:lumMod val="65000"/>
                    <a:lumOff val="35000"/>
                  </a:schemeClr>
                </a:solidFill>
              </a:rPr>
              <a:t>Document title</a:t>
            </a:r>
            <a:endParaRPr lang="en-GB" sz="1100" dirty="0">
              <a:solidFill>
                <a:schemeClr val="tx1">
                  <a:lumMod val="65000"/>
                  <a:lumOff val="35000"/>
                </a:schemeClr>
              </a:solidFill>
            </a:endParaRPr>
          </a:p>
        </p:txBody>
      </p:sp>
      <p:cxnSp>
        <p:nvCxnSpPr>
          <p:cNvPr id="6" name="Straight Connector 5"/>
          <p:cNvCxnSpPr/>
          <p:nvPr/>
        </p:nvCxnSpPr>
        <p:spPr>
          <a:xfrm>
            <a:off x="682487" y="6228529"/>
            <a:ext cx="10827026" cy="0"/>
          </a:xfrm>
          <a:prstGeom prst="line">
            <a:avLst/>
          </a:prstGeom>
          <a:ln>
            <a:solidFill>
              <a:srgbClr val="B3D23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39034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317813"/>
            <a:ext cx="12192000" cy="8209719"/>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875908" y="1431738"/>
            <a:ext cx="10521292" cy="5018647"/>
          </a:xfrm>
        </p:spPr>
        <p:txBody>
          <a:bodyPr/>
          <a:lstStyle/>
          <a:p>
            <a:pPr>
              <a:buClr>
                <a:srgbClr val="00ABB5"/>
              </a:buClr>
            </a:pPr>
            <a:r>
              <a:rPr lang="en-GB" b="1" dirty="0" smtClean="0"/>
              <a:t>Professional Learning</a:t>
            </a:r>
          </a:p>
          <a:p>
            <a:pPr>
              <a:buClr>
                <a:srgbClr val="00ABB5"/>
              </a:buClr>
            </a:pPr>
            <a:endParaRPr lang="en-GB" b="1" dirty="0" smtClean="0"/>
          </a:p>
          <a:p>
            <a:pPr>
              <a:buClr>
                <a:srgbClr val="00ABB5"/>
              </a:buClr>
            </a:pPr>
            <a:r>
              <a:rPr lang="en-GB" dirty="0" smtClean="0"/>
              <a:t>A number of professional learning resources are available:</a:t>
            </a:r>
          </a:p>
          <a:p>
            <a:pPr>
              <a:buClr>
                <a:srgbClr val="00ABB5"/>
              </a:buClr>
            </a:pPr>
            <a:endParaRPr lang="en-GB" dirty="0"/>
          </a:p>
          <a:p>
            <a:r>
              <a:rPr lang="en-GB" dirty="0"/>
              <a:t>Introductory and more involved learning materials include:</a:t>
            </a:r>
          </a:p>
          <a:p>
            <a:pPr marL="342900" lvl="0" indent="-342900">
              <a:buFont typeface="Arial" panose="020B0604020202020204" pitchFamily="34" charset="0"/>
              <a:buChar char="•"/>
            </a:pPr>
            <a:r>
              <a:rPr lang="en-GB" u="sng" dirty="0">
                <a:hlinkClick r:id="rId3"/>
              </a:rPr>
              <a:t>Trauma Informed Practice in Schools (Gail Nowek)</a:t>
            </a:r>
            <a:endParaRPr lang="en-GB" dirty="0"/>
          </a:p>
          <a:p>
            <a:pPr marL="342900" lvl="0" indent="-342900">
              <a:buFont typeface="Arial" panose="020B0604020202020204" pitchFamily="34" charset="0"/>
              <a:buChar char="•"/>
            </a:pPr>
            <a:r>
              <a:rPr lang="en-GB" u="sng" dirty="0">
                <a:hlinkClick r:id="rId4"/>
              </a:rPr>
              <a:t>Scottish National Trauma Training Video Series</a:t>
            </a:r>
            <a:endParaRPr lang="en-GB" dirty="0"/>
          </a:p>
          <a:p>
            <a:pPr marL="342900" lvl="0" indent="-342900">
              <a:buFont typeface="Arial" panose="020B0604020202020204" pitchFamily="34" charset="0"/>
              <a:buChar char="•"/>
            </a:pPr>
            <a:r>
              <a:rPr lang="en-GB" u="sng" dirty="0">
                <a:hlinkClick r:id="rId5"/>
              </a:rPr>
              <a:t>Trauma Informed Practice: Animations for Professionals</a:t>
            </a:r>
            <a:endParaRPr lang="en-GB" dirty="0"/>
          </a:p>
          <a:p>
            <a:pPr marL="342900" lvl="0" indent="-342900">
              <a:buFont typeface="Arial" panose="020B0604020202020204" pitchFamily="34" charset="0"/>
              <a:buChar char="•"/>
            </a:pPr>
            <a:r>
              <a:rPr lang="en-GB" u="sng" dirty="0">
                <a:hlinkClick r:id="rId6"/>
              </a:rPr>
              <a:t>Developing your trauma skilled practice (e-module)</a:t>
            </a:r>
            <a:endParaRPr lang="en-GB" dirty="0"/>
          </a:p>
          <a:p>
            <a:pPr marL="342900" lvl="0" indent="-342900">
              <a:buFont typeface="Arial" panose="020B0604020202020204" pitchFamily="34" charset="0"/>
              <a:buChar char="•"/>
            </a:pPr>
            <a:r>
              <a:rPr lang="en-GB" u="sng" dirty="0">
                <a:hlinkClick r:id="rId7"/>
              </a:rPr>
              <a:t>Teaching Students Who Have Suffered Complex Trauma (2-week online course)</a:t>
            </a:r>
            <a:endParaRPr lang="en-GB" dirty="0"/>
          </a:p>
          <a:p>
            <a:pPr>
              <a:buClr>
                <a:srgbClr val="00ABB5"/>
              </a:buClr>
            </a:pPr>
            <a:endParaRPr lang="en-GB" dirty="0"/>
          </a:p>
        </p:txBody>
      </p:sp>
      <p:sp>
        <p:nvSpPr>
          <p:cNvPr id="2" name="Title 1"/>
          <p:cNvSpPr>
            <a:spLocks noGrp="1"/>
          </p:cNvSpPr>
          <p:nvPr>
            <p:ph type="title"/>
          </p:nvPr>
        </p:nvSpPr>
        <p:spPr>
          <a:xfrm>
            <a:off x="611801" y="525849"/>
            <a:ext cx="11049507" cy="782320"/>
          </a:xfrm>
        </p:spPr>
        <p:txBody>
          <a:bodyPr/>
          <a:lstStyle/>
          <a:p>
            <a:r>
              <a:rPr lang="en-GB" dirty="0" smtClean="0">
                <a:solidFill>
                  <a:srgbClr val="00ABB5"/>
                </a:solidFill>
              </a:rPr>
              <a:t>Working With Trauma</a:t>
            </a:r>
            <a:endParaRPr lang="en-GB" dirty="0">
              <a:solidFill>
                <a:srgbClr val="00ABB5"/>
              </a:solidFill>
            </a:endParaRPr>
          </a:p>
        </p:txBody>
      </p:sp>
      <p:sp>
        <p:nvSpPr>
          <p:cNvPr id="9" name="TextBox 8"/>
          <p:cNvSpPr txBox="1"/>
          <p:nvPr/>
        </p:nvSpPr>
        <p:spPr>
          <a:xfrm>
            <a:off x="582036" y="6319580"/>
            <a:ext cx="1318593" cy="261610"/>
          </a:xfrm>
          <a:prstGeom prst="rect">
            <a:avLst/>
          </a:prstGeom>
          <a:noFill/>
        </p:spPr>
        <p:txBody>
          <a:bodyPr wrap="square" rtlCol="0">
            <a:spAutoFit/>
          </a:bodyPr>
          <a:lstStyle/>
          <a:p>
            <a:r>
              <a:rPr lang="en-GB" sz="1100" dirty="0" smtClean="0">
                <a:solidFill>
                  <a:schemeClr val="tx1">
                    <a:lumMod val="65000"/>
                    <a:lumOff val="35000"/>
                  </a:schemeClr>
                </a:solidFill>
              </a:rPr>
              <a:t>Document title</a:t>
            </a:r>
            <a:endParaRPr lang="en-GB" sz="1100" dirty="0">
              <a:solidFill>
                <a:schemeClr val="tx1">
                  <a:lumMod val="65000"/>
                  <a:lumOff val="35000"/>
                </a:schemeClr>
              </a:solidFill>
            </a:endParaRPr>
          </a:p>
        </p:txBody>
      </p:sp>
      <p:cxnSp>
        <p:nvCxnSpPr>
          <p:cNvPr id="6" name="Straight Connector 5"/>
          <p:cNvCxnSpPr/>
          <p:nvPr/>
        </p:nvCxnSpPr>
        <p:spPr>
          <a:xfrm>
            <a:off x="682487" y="6228529"/>
            <a:ext cx="10827026" cy="0"/>
          </a:xfrm>
          <a:prstGeom prst="line">
            <a:avLst/>
          </a:prstGeom>
          <a:ln>
            <a:solidFill>
              <a:srgbClr val="B3D23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219673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317813"/>
            <a:ext cx="12192000" cy="8209719"/>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875908" y="1431738"/>
            <a:ext cx="10521292" cy="5018647"/>
          </a:xfrm>
        </p:spPr>
        <p:txBody>
          <a:bodyPr/>
          <a:lstStyle/>
          <a:p>
            <a:pPr>
              <a:buClr>
                <a:srgbClr val="00ABB5"/>
              </a:buClr>
            </a:pPr>
            <a:r>
              <a:rPr lang="en-GB" b="1" dirty="0" smtClean="0"/>
              <a:t>National Guidance and Frameworks</a:t>
            </a:r>
          </a:p>
          <a:p>
            <a:pPr>
              <a:buClr>
                <a:srgbClr val="00ABB5"/>
              </a:buClr>
            </a:pPr>
            <a:endParaRPr lang="en-GB" b="1" dirty="0" smtClean="0"/>
          </a:p>
          <a:p>
            <a:pPr>
              <a:buClr>
                <a:srgbClr val="00ABB5"/>
              </a:buClr>
            </a:pPr>
            <a:r>
              <a:rPr lang="en-GB" u="sng" dirty="0">
                <a:hlinkClick r:id="rId3"/>
              </a:rPr>
              <a:t>The Scottish Psychological Trauma Training Plan, 2019</a:t>
            </a:r>
            <a:r>
              <a:rPr lang="en-GB" u="sng" dirty="0"/>
              <a:t> </a:t>
            </a:r>
            <a:r>
              <a:rPr lang="en-GB" dirty="0"/>
              <a:t>is the basis for professional learning related to trauma. </a:t>
            </a:r>
          </a:p>
          <a:p>
            <a:endParaRPr lang="en-GB" dirty="0" smtClean="0"/>
          </a:p>
          <a:p>
            <a:r>
              <a:rPr lang="en-GB" dirty="0"/>
              <a:t>It is supported by</a:t>
            </a:r>
          </a:p>
          <a:p>
            <a:r>
              <a:rPr lang="en-GB" u="sng" dirty="0">
                <a:hlinkClick r:id="rId4"/>
              </a:rPr>
              <a:t>National Trauma Training Framework</a:t>
            </a:r>
            <a:endParaRPr lang="en-GB" dirty="0"/>
          </a:p>
          <a:p>
            <a:r>
              <a:rPr lang="en-GB" dirty="0"/>
              <a:t>and</a:t>
            </a:r>
          </a:p>
          <a:p>
            <a:r>
              <a:rPr lang="en-GB" u="sng" dirty="0">
                <a:hlinkClick r:id="rId5"/>
              </a:rPr>
              <a:t>Knowledge and Skills Framework</a:t>
            </a:r>
            <a:endParaRPr lang="en-GB" dirty="0"/>
          </a:p>
          <a:p>
            <a:pPr>
              <a:buClr>
                <a:srgbClr val="00ABB5"/>
              </a:buClr>
            </a:pPr>
            <a:endParaRPr lang="en-GB" dirty="0"/>
          </a:p>
        </p:txBody>
      </p:sp>
      <p:sp>
        <p:nvSpPr>
          <p:cNvPr id="2" name="Title 1"/>
          <p:cNvSpPr>
            <a:spLocks noGrp="1"/>
          </p:cNvSpPr>
          <p:nvPr>
            <p:ph type="title"/>
          </p:nvPr>
        </p:nvSpPr>
        <p:spPr>
          <a:xfrm>
            <a:off x="611801" y="525849"/>
            <a:ext cx="11049507" cy="782320"/>
          </a:xfrm>
        </p:spPr>
        <p:txBody>
          <a:bodyPr/>
          <a:lstStyle/>
          <a:p>
            <a:r>
              <a:rPr lang="en-GB" dirty="0" smtClean="0">
                <a:solidFill>
                  <a:srgbClr val="00ABB5"/>
                </a:solidFill>
              </a:rPr>
              <a:t>Working With Trauma</a:t>
            </a:r>
            <a:endParaRPr lang="en-GB" dirty="0">
              <a:solidFill>
                <a:srgbClr val="00ABB5"/>
              </a:solidFill>
            </a:endParaRPr>
          </a:p>
        </p:txBody>
      </p:sp>
      <p:sp>
        <p:nvSpPr>
          <p:cNvPr id="9" name="TextBox 8"/>
          <p:cNvSpPr txBox="1"/>
          <p:nvPr/>
        </p:nvSpPr>
        <p:spPr>
          <a:xfrm>
            <a:off x="582036" y="6319580"/>
            <a:ext cx="1318593" cy="261610"/>
          </a:xfrm>
          <a:prstGeom prst="rect">
            <a:avLst/>
          </a:prstGeom>
          <a:noFill/>
        </p:spPr>
        <p:txBody>
          <a:bodyPr wrap="square" rtlCol="0">
            <a:spAutoFit/>
          </a:bodyPr>
          <a:lstStyle/>
          <a:p>
            <a:r>
              <a:rPr lang="en-GB" sz="1100" dirty="0" smtClean="0">
                <a:solidFill>
                  <a:schemeClr val="tx1">
                    <a:lumMod val="65000"/>
                    <a:lumOff val="35000"/>
                  </a:schemeClr>
                </a:solidFill>
              </a:rPr>
              <a:t>Document title</a:t>
            </a:r>
            <a:endParaRPr lang="en-GB" sz="1100" dirty="0">
              <a:solidFill>
                <a:schemeClr val="tx1">
                  <a:lumMod val="65000"/>
                  <a:lumOff val="35000"/>
                </a:schemeClr>
              </a:solidFill>
            </a:endParaRPr>
          </a:p>
        </p:txBody>
      </p:sp>
      <p:cxnSp>
        <p:nvCxnSpPr>
          <p:cNvPr id="6" name="Straight Connector 5"/>
          <p:cNvCxnSpPr/>
          <p:nvPr/>
        </p:nvCxnSpPr>
        <p:spPr>
          <a:xfrm>
            <a:off x="682487" y="6228529"/>
            <a:ext cx="10827026" cy="0"/>
          </a:xfrm>
          <a:prstGeom prst="line">
            <a:avLst/>
          </a:prstGeom>
          <a:ln>
            <a:solidFill>
              <a:srgbClr val="B3D23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04859281"/>
      </p:ext>
    </p:extLst>
  </p:cSld>
  <p:clrMapOvr>
    <a:masterClrMapping/>
  </p:clrMapOvr>
  <p:timing>
    <p:tnLst>
      <p:par>
        <p:cTn id="1" dur="indefinite" restart="never" nodeType="tmRoot"/>
      </p:par>
    </p:tnLst>
  </p:timing>
</p:sld>
</file>

<file path=ppt/theme/theme1.xml><?xml version="1.0" encoding="utf-8"?>
<a:theme xmlns:a="http://schemas.openxmlformats.org/drawingml/2006/main" name="Powerpoint_template">
  <a:themeElements>
    <a:clrScheme name="Custom 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C8A5"/>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FFFFFF"/>
        </a:dk1>
        <a:lt1>
          <a:srgbClr val="FFFFFF"/>
        </a:lt1>
        <a:dk2>
          <a:srgbClr val="FFFFFF"/>
        </a:dk2>
        <a:lt2>
          <a:srgbClr val="808080"/>
        </a:lt2>
        <a:accent1>
          <a:srgbClr val="009BAA"/>
        </a:accent1>
        <a:accent2>
          <a:srgbClr val="B2D235"/>
        </a:accent2>
        <a:accent3>
          <a:srgbClr val="FFFFFF"/>
        </a:accent3>
        <a:accent4>
          <a:srgbClr val="DADADA"/>
        </a:accent4>
        <a:accent5>
          <a:srgbClr val="AACBD2"/>
        </a:accent5>
        <a:accent6>
          <a:srgbClr val="A1BE2F"/>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etadata xmlns="http://www.objective.com/ecm/document/metadata/53D26341A57B383EE0540010E0463CCA" version="1.0.0">
  <systemFields>
    <field name="Objective-Id">
      <value order="0">A28390002</value>
    </field>
    <field name="Objective-Title">
      <value order="0">Health and wellbeing Transitions - trauma informed practice - practitioner briefing presentation</value>
    </field>
    <field name="Objective-Description">
      <value order="0"/>
    </field>
    <field name="Objective-CreationStamp">
      <value order="0">2020-05-15T14:35:42Z</value>
    </field>
    <field name="Objective-IsApproved">
      <value order="0">false</value>
    </field>
    <field name="Objective-IsPublished">
      <value order="0">false</value>
    </field>
    <field name="Objective-DatePublished">
      <value order="0"/>
    </field>
    <field name="Objective-ModificationStamp">
      <value order="0">2020-05-15T14:35:43Z</value>
    </field>
    <field name="Objective-Owner">
      <value order="0">Chalmers, Lauren   L  (U445949)</value>
    </field>
    <field name="Objective-Path">
      <value order="0">Objective Global Folder:SG File Plan:Administration:Corporate strategy:Strategy and change:Corporate strategy: Strategy and change:Education Scotland: Corporate Services and Governance: Covid 19: ES Recovery Plan 2020-21: Workstream F - Transitions in the new context: 2020-2025</value>
    </field>
    <field name="Objective-Parent">
      <value order="0">Education Scotland: Corporate Services and Governance: Covid 19: ES Recovery Plan 2020-21: Workstream F - Transitions in the new context: 2020-2025</value>
    </field>
    <field name="Objective-State">
      <value order="0">Being Drafted</value>
    </field>
    <field name="Objective-VersionId">
      <value order="0">vA41185701</value>
    </field>
    <field name="Objective-Version">
      <value order="0">0.1</value>
    </field>
    <field name="Objective-VersionNumber">
      <value order="0">1</value>
    </field>
    <field name="Objective-VersionComment">
      <value order="0">First version</value>
    </field>
    <field name="Objective-FileNumber">
      <value order="0">PROJ/40662</value>
    </field>
    <field name="Objective-Classification">
      <value order="0">OFFICIAL</value>
    </field>
    <field name="Objective-Caveats">
      <value order="0">Caveat for access to SG Fileplan</value>
    </field>
  </systemFields>
  <catalogues>
    <catalogue name="Document Type Catalogue" type="type" ori="id:cA35">
      <field name="Objective-Date of Original">
        <value order="0"/>
      </field>
      <field name="Objective-Date Received">
        <value order="0"/>
      </field>
      <field name="Objective-SG Web Publication - Category">
        <value order="0"/>
      </field>
      <field name="Objective-SG Web Publication - Category 2 Classification">
        <value order="0"/>
      </field>
      <field name="Objective-Connect Creator">
        <value order="0"/>
      </field>
    </catalogue>
  </catalogues>
</metadata>
</file>

<file path=customXml/item4.xml><?xml version="1.0" encoding="utf-8"?>
<ct:contentTypeSchema xmlns:ct="http://schemas.microsoft.com/office/2006/metadata/contentType" xmlns:ma="http://schemas.microsoft.com/office/2006/metadata/properties/metaAttributes" ct:_="" ma:_="" ma:contentTypeName="Document" ma:contentTypeID="0x01010079FCDC23D987C44B816AEEDA25B50CC4" ma:contentTypeVersion="0" ma:contentTypeDescription="Create a new document." ma:contentTypeScope="" ma:versionID="b6878043c1e9ea6bb1d8ccfc5647808f">
  <xsd:schema xmlns:xsd="http://www.w3.org/2001/XMLSchema" xmlns:xs="http://www.w3.org/2001/XMLSchema" xmlns:p="http://schemas.microsoft.com/office/2006/metadata/properties" targetNamespace="http://schemas.microsoft.com/office/2006/metadata/properties" ma:root="true" ma:fieldsID="6c96ba11fc0b0f11135d6dc28d8a2ff0">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7967039-C71A-4B84-9858-0728C216CC08}">
  <ds:schemaRef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http://schemas.microsoft.com/office/2006/documentManagement/types"/>
    <ds:schemaRef ds:uri="http://purl.org/dc/terms/"/>
    <ds:schemaRef ds:uri="http://www.w3.org/XML/1998/namespace"/>
  </ds:schemaRefs>
</ds:datastoreItem>
</file>

<file path=customXml/itemProps2.xml><?xml version="1.0" encoding="utf-8"?>
<ds:datastoreItem xmlns:ds="http://schemas.openxmlformats.org/officeDocument/2006/customXml" ds:itemID="{FE75B553-2AE0-4B0C-913C-4B15DEBD22D7}">
  <ds:schemaRefs>
    <ds:schemaRef ds:uri="http://schemas.microsoft.com/sharepoint/v3/contenttype/forms"/>
  </ds:schemaRefs>
</ds:datastoreItem>
</file>

<file path=customXml/itemProps3.xml><?xml version="1.0" encoding="utf-8"?>
<ds:datastoreItem xmlns:ds="http://schemas.openxmlformats.org/officeDocument/2006/customXml" ds:itemID="{5745109E-2DDF-40CB-AC2B-FF9B10C90820}">
  <ds:schemaRefs>
    <ds:schemaRef ds:uri="http://www.objective.com/ecm/document/metadata/53D26341A57B383EE0540010E0463CCA"/>
  </ds:schemaRefs>
</ds:datastoreItem>
</file>

<file path=customXml/itemProps4.xml><?xml version="1.0" encoding="utf-8"?>
<ds:datastoreItem xmlns:ds="http://schemas.openxmlformats.org/officeDocument/2006/customXml" ds:itemID="{4F62884D-D5C0-450B-A88F-C4FBAB0CDE8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Powerpoint_template</Template>
  <TotalTime>112</TotalTime>
  <Words>1599</Words>
  <Application>Microsoft Office PowerPoint</Application>
  <PresentationFormat>Widescreen</PresentationFormat>
  <Paragraphs>142</Paragraphs>
  <Slides>10</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Lucida Grande</vt:lpstr>
      <vt:lpstr>Wingdings</vt:lpstr>
      <vt:lpstr>Powerpoint_template</vt:lpstr>
      <vt:lpstr>PowerPoint Presentation</vt:lpstr>
      <vt:lpstr>Working With Trauma</vt:lpstr>
      <vt:lpstr>Working With Trauma</vt:lpstr>
      <vt:lpstr>Working With Trauma</vt:lpstr>
      <vt:lpstr>Working With Trauma</vt:lpstr>
      <vt:lpstr>Working With Trauma</vt:lpstr>
      <vt:lpstr>Working With Trauma</vt:lpstr>
      <vt:lpstr>Working With Trauma</vt:lpstr>
      <vt:lpstr>Working With Trauma</vt:lpstr>
      <vt:lpstr>PowerPoint Presentation</vt:lpstr>
    </vt:vector>
  </TitlesOfParts>
  <Company>Scottish Government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 Health, Wellbeing, Transitions and COVID-19</dc:title>
  <dc:creator>Z612349</dc:creator>
  <cp:lastModifiedBy>Stevenson J (Jeremy)</cp:lastModifiedBy>
  <cp:revision>15</cp:revision>
  <cp:lastPrinted>2014-02-19T15:05:01Z</cp:lastPrinted>
  <dcterms:created xsi:type="dcterms:W3CDTF">2018-05-02T12:29:34Z</dcterms:created>
  <dcterms:modified xsi:type="dcterms:W3CDTF">2020-06-03T15:23:52Z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0x01010079FCDC23D987C44B816AEEDA25B50CC4</vt:lpwstr>
  </property>
  <property fmtid="{D5CDD505-2E9C-101B-9397-08002B2CF9AE}" pid="3" name="_dlc_DocIdItemGuid">
    <vt:lpwstr>c74d0d01-22fa-4460-a599-e806a271597e</vt:lpwstr>
  </property>
  <property fmtid="{D5CDD505-2E9C-101B-9397-08002B2CF9AE}" pid="4" name="Objective-Id">
    <vt:lpwstr>A28390002</vt:lpwstr>
  </property>
  <property fmtid="{D5CDD505-2E9C-101B-9397-08002B2CF9AE}" pid="5" name="Objective-Title">
    <vt:lpwstr>Health and wellbeing Transitions - trauma informed practice - practitioner briefing presentation</vt:lpwstr>
  </property>
  <property fmtid="{D5CDD505-2E9C-101B-9397-08002B2CF9AE}" pid="6" name="Objective-Description">
    <vt:lpwstr/>
  </property>
  <property fmtid="{D5CDD505-2E9C-101B-9397-08002B2CF9AE}" pid="7" name="Objective-CreationStamp">
    <vt:filetime>2020-05-15T14:35:42Z</vt:filetime>
  </property>
  <property fmtid="{D5CDD505-2E9C-101B-9397-08002B2CF9AE}" pid="8" name="Objective-IsApproved">
    <vt:bool>false</vt:bool>
  </property>
  <property fmtid="{D5CDD505-2E9C-101B-9397-08002B2CF9AE}" pid="9" name="Objective-IsPublished">
    <vt:bool>false</vt:bool>
  </property>
  <property fmtid="{D5CDD505-2E9C-101B-9397-08002B2CF9AE}" pid="10" name="Objective-DatePublished">
    <vt:lpwstr/>
  </property>
  <property fmtid="{D5CDD505-2E9C-101B-9397-08002B2CF9AE}" pid="11" name="Objective-ModificationStamp">
    <vt:filetime>2020-05-15T14:35:43Z</vt:filetime>
  </property>
  <property fmtid="{D5CDD505-2E9C-101B-9397-08002B2CF9AE}" pid="12" name="Objective-Owner">
    <vt:lpwstr>Chalmers, Lauren   L  (U445949)</vt:lpwstr>
  </property>
  <property fmtid="{D5CDD505-2E9C-101B-9397-08002B2CF9AE}" pid="13" name="Objective-Path">
    <vt:lpwstr>Objective Global Folder:SG File Plan:Administration:Corporate strategy:Strategy and change:Corporate strategy: Strategy and change:Education Scotland: Corporate Services and Governance: Covid 19: ES Recovery Plan 2020-21: Workstream F - Transitions in the</vt:lpwstr>
  </property>
  <property fmtid="{D5CDD505-2E9C-101B-9397-08002B2CF9AE}" pid="14" name="Objective-Parent">
    <vt:lpwstr>Education Scotland: Corporate Services and Governance: Covid 19: ES Recovery Plan 2020-21: Workstream F - Transitions in the new context: 2020-2025</vt:lpwstr>
  </property>
  <property fmtid="{D5CDD505-2E9C-101B-9397-08002B2CF9AE}" pid="15" name="Objective-State">
    <vt:lpwstr>Being Drafted</vt:lpwstr>
  </property>
  <property fmtid="{D5CDD505-2E9C-101B-9397-08002B2CF9AE}" pid="16" name="Objective-VersionId">
    <vt:lpwstr>vA41185701</vt:lpwstr>
  </property>
  <property fmtid="{D5CDD505-2E9C-101B-9397-08002B2CF9AE}" pid="17" name="Objective-Version">
    <vt:lpwstr>0.1</vt:lpwstr>
  </property>
  <property fmtid="{D5CDD505-2E9C-101B-9397-08002B2CF9AE}" pid="18" name="Objective-VersionNumber">
    <vt:r8>1</vt:r8>
  </property>
  <property fmtid="{D5CDD505-2E9C-101B-9397-08002B2CF9AE}" pid="19" name="Objective-VersionComment">
    <vt:lpwstr>First version</vt:lpwstr>
  </property>
  <property fmtid="{D5CDD505-2E9C-101B-9397-08002B2CF9AE}" pid="20" name="Objective-FileNumber">
    <vt:lpwstr/>
  </property>
  <property fmtid="{D5CDD505-2E9C-101B-9397-08002B2CF9AE}" pid="21" name="Objective-Classification">
    <vt:lpwstr>[Inherited - OFFICIAL]</vt:lpwstr>
  </property>
  <property fmtid="{D5CDD505-2E9C-101B-9397-08002B2CF9AE}" pid="22" name="Objective-Caveats">
    <vt:lpwstr/>
  </property>
  <property fmtid="{D5CDD505-2E9C-101B-9397-08002B2CF9AE}" pid="23" name="Objective-Date of Original">
    <vt:lpwstr/>
  </property>
  <property fmtid="{D5CDD505-2E9C-101B-9397-08002B2CF9AE}" pid="24" name="Objective-Date Received">
    <vt:lpwstr/>
  </property>
  <property fmtid="{D5CDD505-2E9C-101B-9397-08002B2CF9AE}" pid="25" name="Objective-SG Web Publication - Category">
    <vt:lpwstr/>
  </property>
  <property fmtid="{D5CDD505-2E9C-101B-9397-08002B2CF9AE}" pid="26" name="Objective-SG Web Publication - Category 2 Classification">
    <vt:lpwstr/>
  </property>
  <property fmtid="{D5CDD505-2E9C-101B-9397-08002B2CF9AE}" pid="27" name="Objective-Connect Creator">
    <vt:lpwstr/>
  </property>
  <property fmtid="{D5CDD505-2E9C-101B-9397-08002B2CF9AE}" pid="28" name="Objective-Comment">
    <vt:lpwstr/>
  </property>
</Properties>
</file>