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8" r:id="rId3"/>
    <p:sldId id="281" r:id="rId4"/>
    <p:sldId id="280" r:id="rId5"/>
    <p:sldId id="278"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B8C7"/>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49" d="100"/>
          <a:sy n="49" d="100"/>
        </p:scale>
        <p:origin x="5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93540D-8B8F-4105-8431-923A7CA20AD1}" type="datetimeFigureOut">
              <a:rPr lang="en-GB" smtClean="0"/>
              <a:t>22/05/2020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979CBB-0427-49FD-8C36-3C4BD8708316}" type="slidenum">
              <a:rPr lang="en-GB" smtClean="0"/>
              <a:t>‹#›</a:t>
            </a:fld>
            <a:endParaRPr lang="en-GB"/>
          </a:p>
        </p:txBody>
      </p:sp>
    </p:spTree>
    <p:extLst>
      <p:ext uri="{BB962C8B-B14F-4D97-AF65-F5344CB8AC3E}">
        <p14:creationId xmlns:p14="http://schemas.microsoft.com/office/powerpoint/2010/main" val="34518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1238C683-9137-4122-84BD-5AA5692D6AF0}" type="slidenum">
              <a:rPr lang="en-GB" smtClean="0"/>
              <a:t>3</a:t>
            </a:fld>
            <a:endParaRPr lang="en-GB"/>
          </a:p>
        </p:txBody>
      </p:sp>
    </p:spTree>
    <p:extLst>
      <p:ext uri="{BB962C8B-B14F-4D97-AF65-F5344CB8AC3E}">
        <p14:creationId xmlns:p14="http://schemas.microsoft.com/office/powerpoint/2010/main" val="3318254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D993B-7CB2-498F-A3E7-301764B2CC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173864-2C3F-4547-A328-6788AEFE3B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DC493E9-D1E4-4EFC-9817-EB607BEF831D}"/>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52AA9874-F0AD-415C-A268-6BBD198583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BC576B-1633-4422-B22C-272221A0F36F}"/>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822298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80F05-C43C-46A5-9B99-8687E7E478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E20D9D-0BAB-42FD-B353-B22668470A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F6E795-67B7-43EE-8B0F-DF2459B144DC}"/>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71A41225-5073-4285-909F-F1083583F3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8162D2-A4CB-4CBA-BEC2-9042BF769233}"/>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644377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01CB38-ACC8-4CEE-84B2-351E28D3E8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CF6933A-1A5B-4214-98DD-F306753800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AEBEAE-4CC3-45B3-8527-BE0C90477A64}"/>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98F114A2-D580-44F0-9A77-084E091AE2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F1AE57-7486-43B7-B85B-81DE372FDF3A}"/>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75611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36886-F4E0-4255-B94E-8B36DDF76A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1C9933-FC32-4D17-9216-A7E2B91B7D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AC42F5-FA1C-4B26-92E1-D0A4560AB9E7}"/>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5DDF49BD-FB9E-4CB8-B3FF-0BD1779AA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50FF89-F184-436D-AB55-0ADACB7624C4}"/>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1436292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63A40-50EA-4F17-B398-CACA12AEF3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1D08A78-6474-415E-8735-75AD1D637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6A0151-17A6-49C0-A1FE-1DDA3F4201FB}"/>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BA5BDD0F-5675-4C56-B3DB-650E8E10BF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C54832-7982-4760-8F25-0F6D9B5C1F86}"/>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11449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EBCB1-5CD7-44F4-9D7E-75B7FCA2BD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7D62E8-BAF8-42CE-8710-6DEE34839E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7F64FB-48E6-4936-9B1A-F5713675DD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17480DC-0D28-4F4E-90B9-B591CF5E3AE5}"/>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6" name="Footer Placeholder 5">
            <a:extLst>
              <a:ext uri="{FF2B5EF4-FFF2-40B4-BE49-F238E27FC236}">
                <a16:creationId xmlns:a16="http://schemas.microsoft.com/office/drawing/2014/main" id="{A08097C8-F086-48A8-82E6-529155F427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FD99756-0100-45A6-889D-A73EBC1CFAFF}"/>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798706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66EBE-BD4C-4DFC-8B41-3B964196DFD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04E3AC-37BC-4D2D-8E80-1F04BFCDFC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D92673-EC3F-4921-A96F-B20EF77251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353225-FEFF-46A4-AEBB-67B62D3318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1EE91A-9849-4498-8611-A50B7168BA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89426B8-953A-4CAF-99AE-75C57C3184DA}"/>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8" name="Footer Placeholder 7">
            <a:extLst>
              <a:ext uri="{FF2B5EF4-FFF2-40B4-BE49-F238E27FC236}">
                <a16:creationId xmlns:a16="http://schemas.microsoft.com/office/drawing/2014/main" id="{8BD7B463-0934-4B2D-A47B-2E01BF3E45D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59C8409-AB0E-4DDC-B02C-79051F8198E6}"/>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263681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6E735-EB3D-47B9-AC5B-6C5F6043E6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EE6588-72B1-4935-8E12-1080F89CD6EA}"/>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4" name="Footer Placeholder 3">
            <a:extLst>
              <a:ext uri="{FF2B5EF4-FFF2-40B4-BE49-F238E27FC236}">
                <a16:creationId xmlns:a16="http://schemas.microsoft.com/office/drawing/2014/main" id="{2AAE7699-FDF9-48ED-BD15-30B5A14C78B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8CE202F-0C80-494A-96F4-0F29932837BE}"/>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426917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7D33F6-F462-4C80-9B3A-2E1E3950F816}"/>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3" name="Footer Placeholder 2">
            <a:extLst>
              <a:ext uri="{FF2B5EF4-FFF2-40B4-BE49-F238E27FC236}">
                <a16:creationId xmlns:a16="http://schemas.microsoft.com/office/drawing/2014/main" id="{980ADE75-00C7-4D00-A62A-AE3688E44D4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D658449-2C5A-4587-9257-24074E929C49}"/>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1718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36C39-B237-484C-BA0A-7242DBCE14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EA7723-0DC3-4CF8-B60C-858700BF6A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06E8D0-5091-4501-B5BC-EBE21D30EB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47CD2-6BB0-4669-BAD1-9082F5CA1E20}"/>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6" name="Footer Placeholder 5">
            <a:extLst>
              <a:ext uri="{FF2B5EF4-FFF2-40B4-BE49-F238E27FC236}">
                <a16:creationId xmlns:a16="http://schemas.microsoft.com/office/drawing/2014/main" id="{3A66E439-41A4-46EB-B1DC-EB210A3957E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6D3321-6AE2-4A73-84AF-672C72D4F41B}"/>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14788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7C63D-9674-4134-A62F-F3A5795AA5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637CEE1-626B-4532-AA68-17960778A7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86116FD-F584-4149-A0D9-4B39287EC3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E9D12D-1554-43C1-B2F4-C0D434FBE725}"/>
              </a:ext>
            </a:extLst>
          </p:cNvPr>
          <p:cNvSpPr>
            <a:spLocks noGrp="1"/>
          </p:cNvSpPr>
          <p:nvPr>
            <p:ph type="dt" sz="half" idx="10"/>
          </p:nvPr>
        </p:nvSpPr>
        <p:spPr/>
        <p:txBody>
          <a:bodyPr/>
          <a:lstStyle/>
          <a:p>
            <a:fld id="{ECF5D90A-5EDD-4045-A82F-CEA4FE996F39}" type="datetimeFigureOut">
              <a:rPr lang="en-GB" smtClean="0"/>
              <a:t>22/05/2020</a:t>
            </a:fld>
            <a:endParaRPr lang="en-GB"/>
          </a:p>
        </p:txBody>
      </p:sp>
      <p:sp>
        <p:nvSpPr>
          <p:cNvPr id="6" name="Footer Placeholder 5">
            <a:extLst>
              <a:ext uri="{FF2B5EF4-FFF2-40B4-BE49-F238E27FC236}">
                <a16:creationId xmlns:a16="http://schemas.microsoft.com/office/drawing/2014/main" id="{EDA73031-8BBF-4659-B121-647E9D3A0E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D80D3A-95DE-4648-AD2E-840A1E89AD40}"/>
              </a:ext>
            </a:extLst>
          </p:cNvPr>
          <p:cNvSpPr>
            <a:spLocks noGrp="1"/>
          </p:cNvSpPr>
          <p:nvPr>
            <p:ph type="sldNum" sz="quarter" idx="12"/>
          </p:nvPr>
        </p:nvSpPr>
        <p:spPr/>
        <p:txBody>
          <a:bodyPr/>
          <a:lstStyle/>
          <a:p>
            <a:fld id="{15B6E983-2CCE-4D11-8E76-208E6A01A95A}" type="slidenum">
              <a:rPr lang="en-GB" smtClean="0"/>
              <a:t>‹#›</a:t>
            </a:fld>
            <a:endParaRPr lang="en-GB"/>
          </a:p>
        </p:txBody>
      </p:sp>
    </p:spTree>
    <p:extLst>
      <p:ext uri="{BB962C8B-B14F-4D97-AF65-F5344CB8AC3E}">
        <p14:creationId xmlns:p14="http://schemas.microsoft.com/office/powerpoint/2010/main" val="255001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7FBD25-F18B-4006-A6A7-BAD1270D4F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E75020C-5BBA-4969-8D5C-A6C9EA6EB1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F68EF5-B31F-4B07-86AE-B3DDC62799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F5D90A-5EDD-4045-A82F-CEA4FE996F39}" type="datetimeFigureOut">
              <a:rPr lang="en-GB" smtClean="0"/>
              <a:t>22/05/2020</a:t>
            </a:fld>
            <a:endParaRPr lang="en-GB"/>
          </a:p>
        </p:txBody>
      </p:sp>
      <p:sp>
        <p:nvSpPr>
          <p:cNvPr id="5" name="Footer Placeholder 4">
            <a:extLst>
              <a:ext uri="{FF2B5EF4-FFF2-40B4-BE49-F238E27FC236}">
                <a16:creationId xmlns:a16="http://schemas.microsoft.com/office/drawing/2014/main" id="{3CEE8F56-0443-4DE5-A9EF-453028F59F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7A421CE-4B44-4CD8-A9AF-30C1D7F92E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B6E983-2CCE-4D11-8E76-208E6A01A95A}" type="slidenum">
              <a:rPr lang="en-GB" smtClean="0"/>
              <a:t>‹#›</a:t>
            </a:fld>
            <a:endParaRPr lang="en-GB"/>
          </a:p>
        </p:txBody>
      </p:sp>
    </p:spTree>
    <p:extLst>
      <p:ext uri="{BB962C8B-B14F-4D97-AF65-F5344CB8AC3E}">
        <p14:creationId xmlns:p14="http://schemas.microsoft.com/office/powerpoint/2010/main" val="2004579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www.obanhigh.argyll-bute.sch.uk/admin/js/libs/tinymce/plugins/moxiemanager/data/files/Pack%20Item%209.pdf" TargetMode="External"/><Relationship Id="rId3" Type="http://schemas.openxmlformats.org/officeDocument/2006/relationships/hyperlink" Target="https://portobellohighschool.org.uk/2020/05/07/moving-learning-on/" TargetMode="External"/><Relationship Id="rId7" Type="http://schemas.openxmlformats.org/officeDocument/2006/relationships/hyperlink" Target="http://www.obanhigh.argyll-bute.sch.uk/subjects/learner-journeys" TargetMode="Externa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hyperlink" Target="https://docs.google.com/document/d/1zCnChcSuNnOM2srU-sCTleD6QmX-_IGFKoMk5J-4nYY/edit" TargetMode="External"/><Relationship Id="rId5" Type="http://schemas.openxmlformats.org/officeDocument/2006/relationships/hyperlink" Target="http://kingussiehigh.org.uk/" TargetMode="External"/><Relationship Id="rId4" Type="http://schemas.openxmlformats.org/officeDocument/2006/relationships/hyperlink" Target="https://portobellohighschool.org.uk/phs/wp-content/uploads/2020/05/Distance-Learning-Timetable-07-05-20.pdf" TargetMode="External"/><Relationship Id="rId9" Type="http://schemas.openxmlformats.org/officeDocument/2006/relationships/hyperlink" Target="http://www.obanhigh.argyll-bute.sch.uk/about/covid-19--school-closure-pac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png">
            <a:extLst>
              <a:ext uri="{FF2B5EF4-FFF2-40B4-BE49-F238E27FC236}">
                <a16:creationId xmlns:a16="http://schemas.microsoft.com/office/drawing/2014/main" id="{339B1955-B37E-400C-AB25-2EE62CB8E76F}"/>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3752516"/>
            <a:ext cx="12209380" cy="3105484"/>
          </a:xfrm>
          <a:prstGeom prst="rect">
            <a:avLst/>
          </a:prstGeom>
        </p:spPr>
      </p:pic>
      <p:pic>
        <p:nvPicPr>
          <p:cNvPr id="4" name="Picture 3" descr="ES_alllogos_colour-01.png">
            <a:extLst>
              <a:ext uri="{FF2B5EF4-FFF2-40B4-BE49-F238E27FC236}">
                <a16:creationId xmlns:a16="http://schemas.microsoft.com/office/drawing/2014/main" id="{C2E4CF49-37B1-4E8F-81F6-F18099B626F5}"/>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658157" y="528429"/>
            <a:ext cx="3392718" cy="1428664"/>
          </a:xfrm>
          <a:prstGeom prst="rect">
            <a:avLst/>
          </a:prstGeom>
        </p:spPr>
      </p:pic>
      <p:sp>
        <p:nvSpPr>
          <p:cNvPr id="5" name="Rectangle 4">
            <a:extLst>
              <a:ext uri="{FF2B5EF4-FFF2-40B4-BE49-F238E27FC236}">
                <a16:creationId xmlns:a16="http://schemas.microsoft.com/office/drawing/2014/main" id="{914E8597-5598-44F4-A282-0ED12FCFE712}"/>
              </a:ext>
            </a:extLst>
          </p:cNvPr>
          <p:cNvSpPr/>
          <p:nvPr/>
        </p:nvSpPr>
        <p:spPr>
          <a:xfrm>
            <a:off x="779371" y="2020281"/>
            <a:ext cx="10633257" cy="2616101"/>
          </a:xfrm>
          <a:prstGeom prst="rect">
            <a:avLst/>
          </a:prstGeom>
        </p:spPr>
        <p:txBody>
          <a:bodyPr wrap="square" anchor="t">
            <a:spAutoFit/>
          </a:bodyPr>
          <a:lstStyle/>
          <a:p>
            <a:pPr algn="ctr"/>
            <a:r>
              <a:rPr lang="en-GB" sz="4800" b="1" dirty="0">
                <a:solidFill>
                  <a:srgbClr val="00ABB5"/>
                </a:solidFill>
                <a:latin typeface="+mj-lt"/>
                <a:ea typeface="+mj-ea"/>
                <a:cs typeface="+mj-cs"/>
              </a:rPr>
              <a:t>The Virtual Secondary Transition: </a:t>
            </a:r>
          </a:p>
          <a:p>
            <a:pPr algn="ctr"/>
            <a:r>
              <a:rPr lang="en-GB" sz="4800" b="1" dirty="0">
                <a:solidFill>
                  <a:srgbClr val="00ABB5"/>
                </a:solidFill>
                <a:latin typeface="+mj-lt"/>
                <a:ea typeface="+mj-ea"/>
                <a:cs typeface="+mj-cs"/>
              </a:rPr>
              <a:t>the Broad General Education </a:t>
            </a:r>
            <a:endParaRPr lang="en-US" sz="4800" b="1" dirty="0">
              <a:solidFill>
                <a:srgbClr val="00ABB5"/>
              </a:solidFill>
              <a:latin typeface="+mj-lt"/>
              <a:ea typeface="+mj-ea"/>
              <a:cs typeface="+mj-cs"/>
            </a:endParaRPr>
          </a:p>
          <a:p>
            <a:pPr algn="ctr"/>
            <a:endParaRPr lang="en-GB" sz="3600" b="1" dirty="0">
              <a:solidFill>
                <a:srgbClr val="000000"/>
              </a:solidFill>
              <a:cs typeface="Arial"/>
            </a:endParaRPr>
          </a:p>
          <a:p>
            <a:pPr algn="ctr"/>
            <a:r>
              <a:rPr lang="en-GB" sz="3200" b="1" dirty="0">
                <a:solidFill>
                  <a:srgbClr val="00ABB5"/>
                </a:solidFill>
                <a:latin typeface="+mj-lt"/>
                <a:ea typeface="+mj-ea"/>
                <a:cs typeface="+mj-cs"/>
              </a:rPr>
              <a:t>Support for Secondary Schools S1-S3</a:t>
            </a:r>
          </a:p>
        </p:txBody>
      </p:sp>
      <p:sp>
        <p:nvSpPr>
          <p:cNvPr id="7" name="Text Box 8">
            <a:extLst>
              <a:ext uri="{FF2B5EF4-FFF2-40B4-BE49-F238E27FC236}">
                <a16:creationId xmlns:a16="http://schemas.microsoft.com/office/drawing/2014/main" id="{EDD8E7F5-0C02-49CB-9AFE-693F7B7AB103}"/>
              </a:ext>
            </a:extLst>
          </p:cNvPr>
          <p:cNvSpPr txBox="1"/>
          <p:nvPr/>
        </p:nvSpPr>
        <p:spPr>
          <a:xfrm>
            <a:off x="7162800" y="6057900"/>
            <a:ext cx="5029200" cy="800100"/>
          </a:xfrm>
          <a:prstGeom prst="rect">
            <a:avLst/>
          </a:prstGeom>
          <a:noFill/>
          <a:ln>
            <a:no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a:solidFill>
                  <a:srgbClr val="FFFFFF"/>
                </a:solidFill>
                <a:effectLst/>
                <a:latin typeface="Arial Bold"/>
                <a:ea typeface="ＭＳ 明朝"/>
                <a:cs typeface="Times New Roman"/>
              </a:rPr>
              <a:t>For Scotland's learners, with Scotland's educators</a:t>
            </a:r>
            <a:endParaRPr lang="en-GB" sz="1200">
              <a:solidFill>
                <a:srgbClr val="595959"/>
              </a:solidFill>
              <a:effectLst/>
              <a:latin typeface="Arial"/>
              <a:ea typeface="ＭＳ 明朝"/>
              <a:cs typeface="Times New Roman"/>
            </a:endParaRPr>
          </a:p>
        </p:txBody>
      </p:sp>
    </p:spTree>
    <p:extLst>
      <p:ext uri="{BB962C8B-B14F-4D97-AF65-F5344CB8AC3E}">
        <p14:creationId xmlns:p14="http://schemas.microsoft.com/office/powerpoint/2010/main" val="256608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60866E3D-E48D-4690-9A25-11F9079E2273}"/>
              </a:ext>
            </a:extLst>
          </p:cNvPr>
          <p:cNvSpPr txBox="1">
            <a:spLocks/>
          </p:cNvSpPr>
          <p:nvPr/>
        </p:nvSpPr>
        <p:spPr>
          <a:xfrm>
            <a:off x="483436" y="1351239"/>
            <a:ext cx="3200400" cy="44611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b="1" kern="1200" dirty="0">
                <a:solidFill>
                  <a:srgbClr val="FFFFFF"/>
                </a:solidFill>
                <a:latin typeface="+mj-lt"/>
                <a:ea typeface="+mj-ea"/>
                <a:cs typeface="+mj-cs"/>
              </a:rPr>
              <a:t>Introduction</a:t>
            </a:r>
          </a:p>
          <a:p>
            <a:pPr>
              <a:spcAft>
                <a:spcPts val="600"/>
              </a:spcAft>
            </a:pPr>
            <a:endParaRPr lang="en-US" kern="1200" dirty="0">
              <a:solidFill>
                <a:srgbClr val="FFFFFF"/>
              </a:solidFill>
              <a:latin typeface="+mj-lt"/>
              <a:ea typeface="+mj-ea"/>
              <a:cs typeface="+mj-cs"/>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Content Placeholder 2">
            <a:extLst>
              <a:ext uri="{FF2B5EF4-FFF2-40B4-BE49-F238E27FC236}">
                <a16:creationId xmlns:a16="http://schemas.microsoft.com/office/drawing/2014/main" id="{D0BCACF0-6B4C-4693-A5CB-05A1CC2DCC8D}"/>
              </a:ext>
            </a:extLst>
          </p:cNvPr>
          <p:cNvSpPr txBox="1">
            <a:spLocks/>
          </p:cNvSpPr>
          <p:nvPr/>
        </p:nvSpPr>
        <p:spPr>
          <a:xfrm>
            <a:off x="4279357" y="2373491"/>
            <a:ext cx="6906491" cy="5585619"/>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rgbClr val="00ABB5"/>
              </a:buClr>
            </a:pPr>
            <a:r>
              <a:rPr lang="en-US" dirty="0"/>
              <a:t>The following slides are intended to support and complement planning around the Broad General Education (BGE)  transitions within secondary schools as young people return to learning post Covid-19.</a:t>
            </a:r>
          </a:p>
          <a:p>
            <a:pPr>
              <a:buClr>
                <a:srgbClr val="00ABB5"/>
              </a:buClr>
            </a:pPr>
            <a:endParaRPr lang="en-US" dirty="0"/>
          </a:p>
          <a:p>
            <a:pPr>
              <a:buClr>
                <a:srgbClr val="00ABB5"/>
              </a:buClr>
            </a:pPr>
            <a:r>
              <a:rPr lang="en-US" dirty="0"/>
              <a:t> Each school operates in a different context, therefore approaches outlined may not be directly applicable to your circumstances. We offer this as a starting point towards a return to classroom-based learning.</a:t>
            </a:r>
          </a:p>
          <a:p>
            <a:pPr>
              <a:buClr>
                <a:srgbClr val="00ABB5"/>
              </a:buClr>
            </a:pPr>
            <a:endParaRPr lang="en-US" b="1" dirty="0"/>
          </a:p>
          <a:p>
            <a:pPr>
              <a:buClr>
                <a:srgbClr val="00ABB5"/>
              </a:buClr>
            </a:pPr>
            <a:endParaRPr lang="en-US" b="1" dirty="0"/>
          </a:p>
          <a:p>
            <a:pPr>
              <a:buClr>
                <a:srgbClr val="00ABB5"/>
              </a:buClr>
            </a:pPr>
            <a:endParaRPr lang="en-US" b="1" dirty="0"/>
          </a:p>
          <a:p>
            <a:pPr>
              <a:buClr>
                <a:srgbClr val="00ABB5"/>
              </a:buClr>
            </a:pPr>
            <a:endParaRPr lang="en-US" b="1" dirty="0"/>
          </a:p>
          <a:p>
            <a:pPr>
              <a:buClr>
                <a:srgbClr val="00ABB5"/>
              </a:buClr>
            </a:pPr>
            <a:endParaRPr lang="en-US" dirty="0"/>
          </a:p>
          <a:p>
            <a:pPr marL="1085850" lvl="1"/>
            <a:endParaRPr lang="en-US" dirty="0"/>
          </a:p>
          <a:p>
            <a:pPr>
              <a:buClr>
                <a:srgbClr val="00ABB5"/>
              </a:buClr>
            </a:pPr>
            <a:endParaRPr lang="en-US" b="1" dirty="0"/>
          </a:p>
        </p:txBody>
      </p:sp>
      <p:pic>
        <p:nvPicPr>
          <p:cNvPr id="9" name="Picture 8">
            <a:extLst>
              <a:ext uri="{FF2B5EF4-FFF2-40B4-BE49-F238E27FC236}">
                <a16:creationId xmlns:a16="http://schemas.microsoft.com/office/drawing/2014/main" id="{9BE79BD2-5EA8-4C59-AA17-8E1CA07A596C}"/>
              </a:ext>
            </a:extLst>
          </p:cNvPr>
          <p:cNvPicPr>
            <a:picLocks noChangeAspect="1"/>
          </p:cNvPicPr>
          <p:nvPr/>
        </p:nvPicPr>
        <p:blipFill rotWithShape="1">
          <a:blip r:embed="rId2"/>
          <a:srcRect l="23560" t="23657" r="26010" b="31599"/>
          <a:stretch/>
        </p:blipFill>
        <p:spPr>
          <a:xfrm>
            <a:off x="-46348" y="5867502"/>
            <a:ext cx="12303237" cy="1045598"/>
          </a:xfrm>
          <a:prstGeom prst="rect">
            <a:avLst/>
          </a:prstGeom>
        </p:spPr>
      </p:pic>
      <p:sp>
        <p:nvSpPr>
          <p:cNvPr id="11" name="Rectangle 10">
            <a:extLst>
              <a:ext uri="{FF2B5EF4-FFF2-40B4-BE49-F238E27FC236}">
                <a16:creationId xmlns:a16="http://schemas.microsoft.com/office/drawing/2014/main" id="{DEAFC04B-81BC-407F-814B-B79D111A998D}"/>
              </a:ext>
            </a:extLst>
          </p:cNvPr>
          <p:cNvSpPr/>
          <p:nvPr/>
        </p:nvSpPr>
        <p:spPr>
          <a:xfrm>
            <a:off x="7068904" y="6343793"/>
            <a:ext cx="4740657" cy="369332"/>
          </a:xfrm>
          <a:prstGeom prst="rect">
            <a:avLst/>
          </a:prstGeom>
        </p:spPr>
        <p:txBody>
          <a:bodyPr wrap="none">
            <a:spAutoFit/>
          </a:bodyPr>
          <a:lstStyle/>
          <a:p>
            <a:r>
              <a:rPr lang="en-GB" dirty="0">
                <a:solidFill>
                  <a:schemeClr val="bg1"/>
                </a:solidFill>
              </a:rPr>
              <a:t>For Scotland’s learners with Scotland’s educators</a:t>
            </a:r>
          </a:p>
        </p:txBody>
      </p:sp>
    </p:spTree>
    <p:extLst>
      <p:ext uri="{BB962C8B-B14F-4D97-AF65-F5344CB8AC3E}">
        <p14:creationId xmlns:p14="http://schemas.microsoft.com/office/powerpoint/2010/main" val="3916410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97280" y="5809131"/>
            <a:ext cx="9235440" cy="800219"/>
          </a:xfrm>
          <a:prstGeom prst="rect">
            <a:avLst/>
          </a:prstGeom>
          <a:noFill/>
        </p:spPr>
        <p:txBody>
          <a:bodyPr wrap="square" rtlCol="0">
            <a:spAutoFit/>
          </a:bodyPr>
          <a:lstStyle/>
          <a:p>
            <a:r>
              <a:rPr lang="en-US" sz="1400" dirty="0">
                <a:latin typeface="MV Boli" panose="02000500030200090000" pitchFamily="2" charset="0"/>
                <a:cs typeface="MV Boli" panose="02000500030200090000" pitchFamily="2" charset="0"/>
              </a:rPr>
              <a:t>			</a:t>
            </a:r>
          </a:p>
          <a:p>
            <a:r>
              <a:rPr lang="en-US" sz="1400" dirty="0">
                <a:latin typeface="MV Boli" panose="02000500030200090000" pitchFamily="2" charset="0"/>
                <a:cs typeface="MV Boli" panose="02000500030200090000" pitchFamily="2" charset="0"/>
              </a:rPr>
              <a:t>				</a:t>
            </a:r>
            <a:endParaRPr lang="en-GB" sz="1400" dirty="0">
              <a:latin typeface="MV Boli" panose="02000500030200090000" pitchFamily="2" charset="0"/>
              <a:cs typeface="MV Boli" panose="02000500030200090000" pitchFamily="2" charset="0"/>
            </a:endParaRPr>
          </a:p>
          <a:p>
            <a:endParaRPr lang="en-GB" dirty="0"/>
          </a:p>
        </p:txBody>
      </p:sp>
      <p:sp>
        <p:nvSpPr>
          <p:cNvPr id="16" name="Text Box 8"/>
          <p:cNvSpPr txBox="1"/>
          <p:nvPr/>
        </p:nvSpPr>
        <p:spPr>
          <a:xfrm>
            <a:off x="7287208" y="6333806"/>
            <a:ext cx="4904792" cy="750964"/>
          </a:xfrm>
          <a:prstGeom prst="rect">
            <a:avLst/>
          </a:prstGeom>
          <a:noFill/>
          <a:ln>
            <a:no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a:solidFill>
                  <a:srgbClr val="FFFFFF"/>
                </a:solidFill>
                <a:effectLst/>
                <a:latin typeface="Arial Bold"/>
                <a:ea typeface="ＭＳ 明朝"/>
                <a:cs typeface="Times New Roman"/>
              </a:rPr>
              <a:t>For Scotland's learners, with Scotland's educators</a:t>
            </a:r>
            <a:endParaRPr lang="en-GB" sz="1200">
              <a:solidFill>
                <a:srgbClr val="595959"/>
              </a:solidFill>
              <a:effectLst/>
              <a:latin typeface="Arial"/>
              <a:ea typeface="ＭＳ 明朝"/>
              <a:cs typeface="Times New Roman"/>
            </a:endParaRPr>
          </a:p>
        </p:txBody>
      </p:sp>
      <p:graphicFrame>
        <p:nvGraphicFramePr>
          <p:cNvPr id="2" name="Table 1"/>
          <p:cNvGraphicFramePr>
            <a:graphicFrameLocks noGrp="1"/>
          </p:cNvGraphicFramePr>
          <p:nvPr>
            <p:extLst>
              <p:ext uri="{D42A27DB-BD31-4B8C-83A1-F6EECF244321}">
                <p14:modId xmlns:p14="http://schemas.microsoft.com/office/powerpoint/2010/main" val="1461481473"/>
              </p:ext>
            </p:extLst>
          </p:nvPr>
        </p:nvGraphicFramePr>
        <p:xfrm>
          <a:off x="382700" y="1241422"/>
          <a:ext cx="11426600" cy="5367928"/>
        </p:xfrm>
        <a:graphic>
          <a:graphicData uri="http://schemas.openxmlformats.org/drawingml/2006/table">
            <a:tbl>
              <a:tblPr firstRow="1" bandRow="1">
                <a:tableStyleId>{7DF18680-E054-41AD-8BC1-D1AEF772440D}</a:tableStyleId>
              </a:tblPr>
              <a:tblGrid>
                <a:gridCol w="3496804">
                  <a:extLst>
                    <a:ext uri="{9D8B030D-6E8A-4147-A177-3AD203B41FA5}">
                      <a16:colId xmlns:a16="http://schemas.microsoft.com/office/drawing/2014/main" val="1603300033"/>
                    </a:ext>
                  </a:extLst>
                </a:gridCol>
                <a:gridCol w="2679935">
                  <a:extLst>
                    <a:ext uri="{9D8B030D-6E8A-4147-A177-3AD203B41FA5}">
                      <a16:colId xmlns:a16="http://schemas.microsoft.com/office/drawing/2014/main" val="1407107033"/>
                    </a:ext>
                  </a:extLst>
                </a:gridCol>
                <a:gridCol w="2733001">
                  <a:extLst>
                    <a:ext uri="{9D8B030D-6E8A-4147-A177-3AD203B41FA5}">
                      <a16:colId xmlns:a16="http://schemas.microsoft.com/office/drawing/2014/main" val="91269689"/>
                    </a:ext>
                  </a:extLst>
                </a:gridCol>
                <a:gridCol w="2516860">
                  <a:extLst>
                    <a:ext uri="{9D8B030D-6E8A-4147-A177-3AD203B41FA5}">
                      <a16:colId xmlns:a16="http://schemas.microsoft.com/office/drawing/2014/main" val="809837510"/>
                    </a:ext>
                  </a:extLst>
                </a:gridCol>
              </a:tblGrid>
              <a:tr h="490586">
                <a:tc>
                  <a:txBody>
                    <a:bodyPr/>
                    <a:lstStyle/>
                    <a:p>
                      <a:pPr algn="ctr"/>
                      <a:r>
                        <a:rPr lang="en-GB">
                          <a:solidFill>
                            <a:schemeClr val="bg1"/>
                          </a:solidFill>
                        </a:rPr>
                        <a:t>Relationships</a:t>
                      </a:r>
                    </a:p>
                  </a:txBody>
                  <a:tcPr/>
                </a:tc>
                <a:tc>
                  <a:txBody>
                    <a:bodyPr/>
                    <a:lstStyle/>
                    <a:p>
                      <a:pPr algn="ctr"/>
                      <a:r>
                        <a:rPr lang="en-GB">
                          <a:solidFill>
                            <a:schemeClr val="bg1"/>
                          </a:solidFill>
                        </a:rPr>
                        <a:t>Environment</a:t>
                      </a:r>
                    </a:p>
                  </a:txBody>
                  <a:tcPr/>
                </a:tc>
                <a:tc>
                  <a:txBody>
                    <a:bodyPr/>
                    <a:lstStyle/>
                    <a:p>
                      <a:pPr algn="ctr"/>
                      <a:r>
                        <a:rPr lang="en-GB" dirty="0">
                          <a:solidFill>
                            <a:schemeClr val="bg1"/>
                          </a:solidFill>
                        </a:rPr>
                        <a:t>Collaboration</a:t>
                      </a:r>
                    </a:p>
                  </a:txBody>
                  <a:tcPr/>
                </a:tc>
                <a:tc>
                  <a:txBody>
                    <a:bodyPr/>
                    <a:lstStyle/>
                    <a:p>
                      <a:pPr algn="ctr"/>
                      <a:r>
                        <a:rPr lang="en-GB" dirty="0">
                          <a:solidFill>
                            <a:schemeClr val="bg1"/>
                          </a:solidFill>
                        </a:rPr>
                        <a:t>Equity &amp; Inclusion</a:t>
                      </a:r>
                    </a:p>
                  </a:txBody>
                  <a:tcPr/>
                </a:tc>
                <a:extLst>
                  <a:ext uri="{0D108BD9-81ED-4DB2-BD59-A6C34878D82A}">
                    <a16:rowId xmlns:a16="http://schemas.microsoft.com/office/drawing/2014/main" val="3639440311"/>
                  </a:ext>
                </a:extLst>
              </a:tr>
              <a:tr h="4877342">
                <a:tc>
                  <a:txBody>
                    <a:bodyPr/>
                    <a:lstStyle/>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Key staff create ‘</a:t>
                      </a:r>
                      <a:r>
                        <a:rPr lang="en-US" sz="1200" dirty="0">
                          <a:solidFill>
                            <a:schemeClr val="tx1"/>
                          </a:solidFill>
                          <a:latin typeface="Segoe UI Semilight"/>
                          <a:cs typeface="Segoe UI Semilight"/>
                        </a:rPr>
                        <a:t>welcome back’ </a:t>
                      </a:r>
                      <a:r>
                        <a:rPr lang="en-US" sz="1200" dirty="0">
                          <a:latin typeface="Segoe UI Semilight"/>
                          <a:cs typeface="Segoe UI Semilight"/>
                        </a:rPr>
                        <a:t>videos to reconnect with learners</a:t>
                      </a:r>
                      <a:r>
                        <a:rPr lang="en-US" sz="1200" baseline="0" dirty="0">
                          <a:latin typeface="Segoe UI Semilight"/>
                          <a:cs typeface="Segoe UI Semilight"/>
                        </a:rPr>
                        <a:t> </a:t>
                      </a:r>
                      <a:r>
                        <a:rPr lang="en-US" sz="1200" dirty="0">
                          <a:latin typeface="Segoe UI Semilight"/>
                          <a:cs typeface="Segoe UI Semilight"/>
                        </a:rPr>
                        <a:t>and explain differences and expectation for appropriate year </a:t>
                      </a:r>
                      <a:r>
                        <a:rPr lang="en-US" sz="1200" dirty="0">
                          <a:solidFill>
                            <a:schemeClr val="tx1"/>
                          </a:solidFill>
                          <a:latin typeface="Segoe UI Semilight"/>
                          <a:cs typeface="Segoe UI Semilight"/>
                        </a:rPr>
                        <a:t>groups.</a:t>
                      </a: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endParaRPr lang="en-US" sz="1200" dirty="0">
                        <a:latin typeface="Segoe UI Semilight"/>
                        <a:cs typeface="Segoe UI Semilight"/>
                      </a:endParaRP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Opportunities for learners and parents/</a:t>
                      </a:r>
                      <a:r>
                        <a:rPr lang="en-US" sz="1200" dirty="0" err="1">
                          <a:latin typeface="Segoe UI Semilight"/>
                          <a:cs typeface="Segoe UI Semilight"/>
                        </a:rPr>
                        <a:t>carers</a:t>
                      </a:r>
                      <a:r>
                        <a:rPr lang="en-US" sz="1200" dirty="0">
                          <a:latin typeface="Segoe UI Semilight"/>
                          <a:cs typeface="Segoe UI Semilight"/>
                        </a:rPr>
                        <a:t> to submit questions through both private and public forums.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Segoe UI Semilight"/>
                        <a:cs typeface="Segoe UI Semilight"/>
                      </a:endParaRP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All staff confident in providing universal support for wellbeing; staff mental first aid training in place.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Segoe UI Semilight"/>
                        <a:cs typeface="Segoe UI Semilight"/>
                      </a:endParaRP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Opportunities for learners to interact virtually in small groups with their peer group.</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Segoe UI Semilight"/>
                        <a:cs typeface="Segoe UI Semilight"/>
                      </a:endParaRP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Phone calls to identified learners to provide additional support.</a:t>
                      </a:r>
                    </a:p>
                    <a:p>
                      <a:pPr marL="285750" marR="0" lvl="0" indent="-285750" algn="l">
                        <a:lnSpc>
                          <a:spcPct val="100000"/>
                        </a:lnSpc>
                        <a:spcBef>
                          <a:spcPts val="0"/>
                        </a:spcBef>
                        <a:spcAft>
                          <a:spcPts val="0"/>
                        </a:spcAft>
                        <a:buFont typeface="Arial" panose="020B0604020202020204" pitchFamily="34" charset="0"/>
                        <a:buChar char="•"/>
                      </a:pPr>
                      <a:endParaRPr lang="en-US" sz="1200" dirty="0">
                        <a:latin typeface="Segoe UI Semilight"/>
                        <a:cs typeface="Segoe UI Semilight"/>
                      </a:endParaRPr>
                    </a:p>
                    <a:p>
                      <a:pPr marL="285750" marR="0" lvl="0" indent="-285750" algn="l">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Guidance / pastoral teachers reconnect with  </a:t>
                      </a:r>
                      <a:r>
                        <a:rPr lang="en-US" sz="1200" dirty="0" err="1">
                          <a:latin typeface="Segoe UI Semilight"/>
                          <a:cs typeface="Segoe UI Semilight"/>
                        </a:rPr>
                        <a:t>YP</a:t>
                      </a:r>
                      <a:r>
                        <a:rPr lang="en-US" sz="1200" baseline="0" dirty="0">
                          <a:latin typeface="Segoe UI Semilight"/>
                          <a:cs typeface="Segoe UI Semilight"/>
                        </a:rPr>
                        <a:t> in their caseload by phone/email.</a:t>
                      </a:r>
                      <a:endParaRPr lang="en-US" sz="1200" dirty="0">
                        <a:latin typeface="Segoe UI Semilight"/>
                        <a:cs typeface="Segoe UI Semilight"/>
                      </a:endParaRPr>
                    </a:p>
                    <a:p>
                      <a:pPr marL="285750" marR="0" lvl="0" indent="-285750" algn="l">
                        <a:lnSpc>
                          <a:spcPct val="100000"/>
                        </a:lnSpc>
                        <a:spcBef>
                          <a:spcPts val="0"/>
                        </a:spcBef>
                        <a:spcAft>
                          <a:spcPts val="0"/>
                        </a:spcAft>
                        <a:buFont typeface="Arial" panose="020B0604020202020204" pitchFamily="34" charset="0"/>
                        <a:buChar char="•"/>
                      </a:pPr>
                      <a:endParaRPr lang="en-US" sz="1200" dirty="0">
                        <a:latin typeface="Segoe UI Semilight"/>
                        <a:cs typeface="Segoe UI Semilight"/>
                      </a:endParaRPr>
                    </a:p>
                    <a:p>
                      <a:pPr marL="285750" marR="0" lvl="0" indent="-285750" algn="l">
                        <a:lnSpc>
                          <a:spcPct val="100000"/>
                        </a:lnSpc>
                        <a:spcBef>
                          <a:spcPts val="0"/>
                        </a:spcBef>
                        <a:spcAft>
                          <a:spcPts val="0"/>
                        </a:spcAft>
                        <a:buFont typeface="Arial" panose="020B0604020202020204" pitchFamily="34" charset="0"/>
                        <a:buChar char="•"/>
                      </a:pPr>
                      <a:r>
                        <a:rPr lang="en-US" sz="1200" dirty="0">
                          <a:latin typeface="Segoe UI Semilight"/>
                          <a:cs typeface="Segoe UI Semilight"/>
                        </a:rPr>
                        <a:t>Teachers develop statements around learning expectations in the</a:t>
                      </a:r>
                      <a:r>
                        <a:rPr lang="en-US" sz="1200" baseline="0" dirty="0">
                          <a:latin typeface="Segoe UI Semilight"/>
                          <a:cs typeface="Segoe UI Semilight"/>
                        </a:rPr>
                        <a:t> new</a:t>
                      </a:r>
                      <a:r>
                        <a:rPr lang="en-US" sz="1200" dirty="0">
                          <a:latin typeface="Segoe UI Semilight"/>
                          <a:cs typeface="Segoe UI Semilight"/>
                        </a:rPr>
                        <a:t> learning environment.</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latin typeface="Segoe UI Semilight"/>
                          <a:ea typeface="+mn-ea"/>
                          <a:cs typeface="Segoe UI Semilight"/>
                        </a:rPr>
                        <a:t>Introduction of new staff within</a:t>
                      </a:r>
                      <a:r>
                        <a:rPr lang="en-US" sz="1200" kern="1200" baseline="0" dirty="0">
                          <a:solidFill>
                            <a:schemeClr val="dk1"/>
                          </a:solidFill>
                          <a:latin typeface="Segoe UI Semilight"/>
                          <a:ea typeface="+mn-ea"/>
                          <a:cs typeface="Segoe UI Semilight"/>
                        </a:rPr>
                        <a:t>       ‘reintroduction to school’ video.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baseline="0" dirty="0">
                        <a:solidFill>
                          <a:schemeClr val="dk1"/>
                        </a:solidFill>
                        <a:latin typeface="Segoe UI Semilight"/>
                        <a:ea typeface="+mn-ea"/>
                        <a:cs typeface="Segoe UI Semi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baseline="0" dirty="0">
                          <a:solidFill>
                            <a:schemeClr val="dk1"/>
                          </a:solidFill>
                          <a:latin typeface="Segoe UI Semilight"/>
                          <a:ea typeface="+mn-ea"/>
                          <a:cs typeface="Segoe UI Semilight"/>
                        </a:rPr>
                        <a:t>Information on new systems in place e.g. phased return, changes to class composition, distancing measures, handwashing etc.</a:t>
                      </a:r>
                      <a:endParaRPr lang="en-US" sz="1000" kern="1200" dirty="0">
                        <a:solidFill>
                          <a:schemeClr val="dk1"/>
                        </a:solidFill>
                        <a:latin typeface="Segoe UI Semilight"/>
                        <a:ea typeface="+mn-ea"/>
                        <a:cs typeface="Segoe UI Semilight"/>
                      </a:endParaRPr>
                    </a:p>
                    <a:p>
                      <a:pPr marL="171450" indent="-171450" algn="l">
                        <a:buFont typeface="Arial" panose="020B0604020202020204" pitchFamily="34" charset="0"/>
                        <a:buChar char="•"/>
                      </a:pPr>
                      <a:endParaRPr lang="en-GB" sz="1000" kern="1200" dirty="0">
                        <a:solidFill>
                          <a:schemeClr val="dk1"/>
                        </a:solidFill>
                        <a:latin typeface="Segoe UI Semilight"/>
                        <a:ea typeface="+mn-ea"/>
                        <a:cs typeface="Segoe UI Semilight"/>
                      </a:endParaRPr>
                    </a:p>
                  </a:txBody>
                  <a:tcPr/>
                </a:tc>
                <a:tc>
                  <a:txBody>
                    <a:bodyPr/>
                    <a:lstStyle/>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r>
                        <a:rPr lang="en-US" sz="1200" kern="1200" dirty="0">
                          <a:solidFill>
                            <a:schemeClr val="dk1"/>
                          </a:solidFill>
                          <a:latin typeface="Segoe UI Semilight"/>
                          <a:ea typeface="+mn-ea"/>
                          <a:cs typeface="Segoe UI Semilight"/>
                        </a:rPr>
                        <a:t>Staff collaborate on identification of learning gaps and issues which impact individual learners</a:t>
                      </a:r>
                      <a:r>
                        <a:rPr lang="en-US" sz="1200" kern="1200" baseline="0" dirty="0">
                          <a:solidFill>
                            <a:schemeClr val="dk1"/>
                          </a:solidFill>
                          <a:latin typeface="Segoe UI Semilight"/>
                          <a:ea typeface="+mn-ea"/>
                          <a:cs typeface="Segoe UI Semilight"/>
                        </a:rPr>
                        <a:t> w</a:t>
                      </a:r>
                      <a:r>
                        <a:rPr lang="en-US" sz="1200" kern="1200" dirty="0">
                          <a:solidFill>
                            <a:schemeClr val="dk1"/>
                          </a:solidFill>
                          <a:latin typeface="Segoe UI Semilight"/>
                          <a:ea typeface="+mn-ea"/>
                          <a:cs typeface="Segoe UI Semilight"/>
                        </a:rPr>
                        <a:t>ithin and across departments.</a:t>
                      </a: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endParaRPr lang="en-US" sz="1200" kern="1200" dirty="0">
                        <a:solidFill>
                          <a:schemeClr val="dk1"/>
                        </a:solidFill>
                        <a:latin typeface="Segoe UI Semilight"/>
                        <a:ea typeface="+mn-ea"/>
                        <a:cs typeface="Segoe UI Semilight"/>
                      </a:endParaRPr>
                    </a:p>
                    <a:p>
                      <a:pPr marL="285750" marR="0" lvl="0" indent="-285750" algn="l" rtl="0" eaLnBrk="1" fontAlgn="auto" latinLnBrk="0" hangingPunct="1">
                        <a:lnSpc>
                          <a:spcPct val="100000"/>
                        </a:lnSpc>
                        <a:spcBef>
                          <a:spcPts val="0"/>
                        </a:spcBef>
                        <a:spcAft>
                          <a:spcPts val="0"/>
                        </a:spcAft>
                        <a:buFont typeface="Arial" panose="020B0604020202020204" pitchFamily="34" charset="0"/>
                        <a:buChar char="•"/>
                      </a:pPr>
                      <a:endParaRPr lang="en-US" sz="1200" kern="1200" dirty="0">
                        <a:solidFill>
                          <a:schemeClr val="dk1"/>
                        </a:solidFill>
                        <a:latin typeface="Segoe UI Semilight"/>
                        <a:ea typeface="+mn-ea"/>
                        <a:cs typeface="Segoe UI Semiligh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dk1"/>
                        </a:solidFill>
                        <a:latin typeface="Segoe UI Semilight"/>
                        <a:ea typeface="+mn-ea"/>
                        <a:cs typeface="Segoe UI Semilight"/>
                      </a:endParaRPr>
                    </a:p>
                    <a:p>
                      <a:pPr marL="0" marR="0" lvl="0" indent="0" algn="l" rtl="0" eaLnBrk="1" fontAlgn="auto" latinLnBrk="0" hangingPunct="1">
                        <a:lnSpc>
                          <a:spcPct val="100000"/>
                        </a:lnSpc>
                        <a:spcBef>
                          <a:spcPts val="0"/>
                        </a:spcBef>
                        <a:spcAft>
                          <a:spcPts val="0"/>
                        </a:spcAft>
                        <a:buNone/>
                      </a:pPr>
                      <a:endParaRPr lang="en-US" sz="1000" kern="1200" dirty="0">
                        <a:solidFill>
                          <a:schemeClr val="dk1"/>
                        </a:solidFill>
                        <a:latin typeface="Segoe UI Semilight"/>
                        <a:ea typeface="+mn-ea"/>
                        <a:cs typeface="Segoe UI Semilight"/>
                      </a:endParaRPr>
                    </a:p>
                    <a:p>
                      <a:pPr algn="l"/>
                      <a:endParaRPr lang="en-GB" sz="1000" kern="1200" dirty="0">
                        <a:solidFill>
                          <a:schemeClr val="dk1"/>
                        </a:solidFill>
                        <a:latin typeface="Segoe UI Semilight"/>
                        <a:ea typeface="+mn-ea"/>
                        <a:cs typeface="Segoe UI Semilight"/>
                      </a:endParaRPr>
                    </a:p>
                    <a:p>
                      <a:pPr algn="l"/>
                      <a:endParaRPr lang="en-GB" sz="1000" kern="1200" dirty="0">
                        <a:solidFill>
                          <a:schemeClr val="dk1"/>
                        </a:solidFill>
                        <a:latin typeface="Segoe UI Semilight"/>
                        <a:ea typeface="+mn-ea"/>
                        <a:cs typeface="Segoe UI Semilight"/>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i="0" kern="1200" dirty="0">
                          <a:solidFill>
                            <a:schemeClr val="dk1"/>
                          </a:solidFill>
                          <a:effectLst/>
                          <a:latin typeface="Segoe UI Semilight" panose="020B0402040204020203" pitchFamily="34" charset="0"/>
                          <a:ea typeface="+mn-ea"/>
                          <a:cs typeface="Segoe UI Semilight" panose="020B0402040204020203" pitchFamily="34" charset="0"/>
                        </a:rPr>
                        <a:t>Supported transitions for individuals who may now have additional support needs as a result of experiences in lockdown.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i="0" kern="1200" dirty="0">
                        <a:solidFill>
                          <a:schemeClr val="dk1"/>
                        </a:solidFill>
                        <a:effectLst/>
                        <a:latin typeface="Segoe UI Semilight" panose="020B0402040204020203" pitchFamily="34" charset="0"/>
                        <a:ea typeface="+mn-ea"/>
                        <a:cs typeface="Segoe UI Semilight" panose="020B0402040204020203"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dk1"/>
                          </a:solidFill>
                          <a:latin typeface="Segoe UI Semilight"/>
                          <a:ea typeface="+mn-ea"/>
                          <a:cs typeface="Segoe UI Semilight"/>
                        </a:rPr>
                        <a:t>Support for gaps in learning where there </a:t>
                      </a:r>
                      <a:r>
                        <a:rPr lang="en-US" sz="1200" kern="1200" dirty="0">
                          <a:solidFill>
                            <a:schemeClr val="tx1"/>
                          </a:solidFill>
                          <a:latin typeface="Segoe UI Semilight"/>
                          <a:ea typeface="+mn-ea"/>
                          <a:cs typeface="Segoe UI Semilight"/>
                        </a:rPr>
                        <a:t>has</a:t>
                      </a:r>
                      <a:r>
                        <a:rPr lang="en-US" sz="1200" kern="1200" baseline="0" dirty="0">
                          <a:solidFill>
                            <a:schemeClr val="tx1"/>
                          </a:solidFill>
                          <a:latin typeface="Segoe UI Semilight"/>
                          <a:ea typeface="+mn-ea"/>
                          <a:cs typeface="Segoe UI Semilight"/>
                        </a:rPr>
                        <a:t> been</a:t>
                      </a:r>
                      <a:r>
                        <a:rPr lang="en-US" sz="1200" kern="1200" dirty="0">
                          <a:solidFill>
                            <a:schemeClr val="tx1"/>
                          </a:solidFill>
                          <a:latin typeface="Segoe UI Semilight"/>
                          <a:ea typeface="+mn-ea"/>
                          <a:cs typeface="Segoe UI Semilight"/>
                        </a:rPr>
                        <a:t> </a:t>
                      </a:r>
                      <a:r>
                        <a:rPr lang="en-US" sz="1200" kern="1200" dirty="0">
                          <a:solidFill>
                            <a:schemeClr val="dk1"/>
                          </a:solidFill>
                          <a:latin typeface="Segoe UI Semilight"/>
                          <a:ea typeface="+mn-ea"/>
                          <a:cs typeface="Segoe UI Semilight"/>
                        </a:rPr>
                        <a:t>limited engagement in learning during lockdown, regardless of reason.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dk1"/>
                        </a:solidFill>
                        <a:latin typeface="Segoe UI Semilight"/>
                        <a:ea typeface="+mn-ea"/>
                        <a:cs typeface="Segoe UI Semi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latin typeface="Segoe UI Semilight"/>
                          <a:ea typeface="+mn-ea"/>
                          <a:cs typeface="Segoe UI Semilight"/>
                        </a:rPr>
                        <a:t>Consideration</a:t>
                      </a:r>
                      <a:r>
                        <a:rPr lang="en-US" sz="1200" kern="1200" baseline="0" dirty="0">
                          <a:solidFill>
                            <a:schemeClr val="tx1"/>
                          </a:solidFill>
                          <a:latin typeface="Segoe UI Semilight"/>
                          <a:ea typeface="+mn-ea"/>
                          <a:cs typeface="Segoe UI Semilight"/>
                        </a:rPr>
                        <a:t> of q</a:t>
                      </a:r>
                      <a:r>
                        <a:rPr lang="en-US" sz="1200" kern="1200" dirty="0">
                          <a:solidFill>
                            <a:schemeClr val="tx1"/>
                          </a:solidFill>
                          <a:latin typeface="Segoe UI Semilight"/>
                          <a:ea typeface="+mn-ea"/>
                          <a:cs typeface="Segoe UI Semilight"/>
                        </a:rPr>
                        <a:t>uality </a:t>
                      </a:r>
                      <a:r>
                        <a:rPr lang="en-US" sz="1200" kern="1200" dirty="0">
                          <a:solidFill>
                            <a:schemeClr val="dk1"/>
                          </a:solidFill>
                          <a:latin typeface="Segoe UI Semilight"/>
                          <a:ea typeface="+mn-ea"/>
                          <a:cs typeface="Segoe UI Semilight"/>
                        </a:rPr>
                        <a:t>of access to digital platforms  to support engagement in learning.</a:t>
                      </a:r>
                    </a:p>
                    <a:p>
                      <a:pPr algn="l"/>
                      <a:endParaRPr lang="en-GB" sz="1000" kern="1200" dirty="0">
                        <a:solidFill>
                          <a:schemeClr val="dk1"/>
                        </a:solidFill>
                        <a:latin typeface="Segoe UI Semilight"/>
                        <a:ea typeface="+mn-ea"/>
                        <a:cs typeface="Segoe UI Semilight"/>
                      </a:endParaRPr>
                    </a:p>
                  </a:txBody>
                  <a:tcPr/>
                </a:tc>
                <a:extLst>
                  <a:ext uri="{0D108BD9-81ED-4DB2-BD59-A6C34878D82A}">
                    <a16:rowId xmlns:a16="http://schemas.microsoft.com/office/drawing/2014/main" val="2755983065"/>
                  </a:ext>
                </a:extLst>
              </a:tr>
            </a:tbl>
          </a:graphicData>
        </a:graphic>
      </p:graphicFrame>
      <p:sp>
        <p:nvSpPr>
          <p:cNvPr id="6" name="Title 1">
            <a:extLst>
              <a:ext uri="{FF2B5EF4-FFF2-40B4-BE49-F238E27FC236}">
                <a16:creationId xmlns:a16="http://schemas.microsoft.com/office/drawing/2014/main" id="{B9F6AAB8-13E6-43AD-8672-17AABE935CB7}"/>
              </a:ext>
            </a:extLst>
          </p:cNvPr>
          <p:cNvSpPr txBox="1">
            <a:spLocks/>
          </p:cNvSpPr>
          <p:nvPr/>
        </p:nvSpPr>
        <p:spPr>
          <a:xfrm>
            <a:off x="382439" y="441286"/>
            <a:ext cx="11049507" cy="992772"/>
          </a:xfrm>
          <a:prstGeom prst="rect">
            <a:avLst/>
          </a:prstGeom>
        </p:spPr>
        <p:txBody>
          <a:bodyPr anchor="t"/>
          <a:lst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a:lstStyle>
          <a:p>
            <a:r>
              <a:rPr lang="en-GB" sz="3200" dirty="0"/>
              <a:t>S1→S2, S2→S3 transition: suggested preparations</a:t>
            </a:r>
          </a:p>
        </p:txBody>
      </p:sp>
      <p:pic>
        <p:nvPicPr>
          <p:cNvPr id="7" name="Picture 6">
            <a:extLst>
              <a:ext uri="{FF2B5EF4-FFF2-40B4-BE49-F238E27FC236}">
                <a16:creationId xmlns:a16="http://schemas.microsoft.com/office/drawing/2014/main" id="{AFAC94AB-398D-4A4D-A52C-07D423A79BBA}"/>
              </a:ext>
            </a:extLst>
          </p:cNvPr>
          <p:cNvPicPr>
            <a:picLocks noChangeAspect="1"/>
          </p:cNvPicPr>
          <p:nvPr/>
        </p:nvPicPr>
        <p:blipFill rotWithShape="1">
          <a:blip r:embed="rId3"/>
          <a:srcRect l="23560" t="23657" r="26010" b="31599"/>
          <a:stretch/>
        </p:blipFill>
        <p:spPr>
          <a:xfrm>
            <a:off x="-46348" y="5867502"/>
            <a:ext cx="12303237" cy="1045598"/>
          </a:xfrm>
          <a:prstGeom prst="rect">
            <a:avLst/>
          </a:prstGeom>
        </p:spPr>
      </p:pic>
      <p:sp>
        <p:nvSpPr>
          <p:cNvPr id="8" name="Rectangle 7">
            <a:extLst>
              <a:ext uri="{FF2B5EF4-FFF2-40B4-BE49-F238E27FC236}">
                <a16:creationId xmlns:a16="http://schemas.microsoft.com/office/drawing/2014/main" id="{FD7656C5-9320-4853-8042-3C5476D90C60}"/>
              </a:ext>
            </a:extLst>
          </p:cNvPr>
          <p:cNvSpPr/>
          <p:nvPr/>
        </p:nvSpPr>
        <p:spPr>
          <a:xfrm>
            <a:off x="7068904" y="6343793"/>
            <a:ext cx="4740657" cy="369332"/>
          </a:xfrm>
          <a:prstGeom prst="rect">
            <a:avLst/>
          </a:prstGeom>
        </p:spPr>
        <p:txBody>
          <a:bodyPr wrap="none">
            <a:spAutoFit/>
          </a:bodyPr>
          <a:lstStyle/>
          <a:p>
            <a:r>
              <a:rPr lang="en-GB" dirty="0">
                <a:solidFill>
                  <a:schemeClr val="bg1"/>
                </a:solidFill>
              </a:rPr>
              <a:t>For Scotland’s learners with Scotland’s educators</a:t>
            </a:r>
          </a:p>
        </p:txBody>
      </p:sp>
    </p:spTree>
    <p:extLst>
      <p:ext uri="{BB962C8B-B14F-4D97-AF65-F5344CB8AC3E}">
        <p14:creationId xmlns:p14="http://schemas.microsoft.com/office/powerpoint/2010/main" val="4220439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080F524F-F3A9-48CB-AAEF-C07801B1EB1E}"/>
              </a:ext>
            </a:extLst>
          </p:cNvPr>
          <p:cNvSpPr txBox="1">
            <a:spLocks/>
          </p:cNvSpPr>
          <p:nvPr/>
        </p:nvSpPr>
        <p:spPr>
          <a:xfrm>
            <a:off x="425448" y="1198418"/>
            <a:ext cx="3200400" cy="4461163"/>
          </a:xfrm>
          <a:prstGeom prst="rect">
            <a:avLst/>
          </a:prstGeom>
        </p:spPr>
        <p:txBody>
          <a:bodyPr vert="horz" lIns="91440" tIns="45720" rIns="91440" bIns="45720" rtlCol="0" anchor="ctr">
            <a:normAutofit/>
          </a:bodyPr>
          <a:lst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a:lstStyle>
          <a:p>
            <a:pPr>
              <a:lnSpc>
                <a:spcPct val="90000"/>
              </a:lnSpc>
              <a:spcAft>
                <a:spcPts val="600"/>
              </a:spcAft>
            </a:pPr>
            <a:r>
              <a:rPr lang="en-US" sz="4400" kern="1200" dirty="0">
                <a:solidFill>
                  <a:srgbClr val="FFFFFF"/>
                </a:solidFill>
                <a:latin typeface="+mj-lt"/>
                <a:ea typeface="+mj-ea"/>
                <a:cs typeface="+mj-cs"/>
              </a:rPr>
              <a:t>Cross cutting principles</a:t>
            </a:r>
          </a:p>
        </p:txBody>
      </p:sp>
      <p:sp>
        <p:nvSpPr>
          <p:cNvPr id="12" name="Arc 11">
            <a:extLst>
              <a:ext uri="{FF2B5EF4-FFF2-40B4-BE49-F238E27FC236}">
                <a16:creationId xmlns:a16="http://schemas.microsoft.com/office/drawing/2014/main" id="{081E4A58-353D-44AE-B2FC-2A74E2E400F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Rectangle 1">
            <a:extLst>
              <a:ext uri="{FF2B5EF4-FFF2-40B4-BE49-F238E27FC236}">
                <a16:creationId xmlns:a16="http://schemas.microsoft.com/office/drawing/2014/main" id="{EEDB1238-ABF8-469C-AE04-DEC7A9D90833}"/>
              </a:ext>
            </a:extLst>
          </p:cNvPr>
          <p:cNvSpPr/>
          <p:nvPr/>
        </p:nvSpPr>
        <p:spPr>
          <a:xfrm>
            <a:off x="4447308" y="591344"/>
            <a:ext cx="6906491" cy="5585619"/>
          </a:xfrm>
          <a:prstGeom prst="rect">
            <a:avLst/>
          </a:prstGeom>
        </p:spPr>
        <p:txBody>
          <a:bodyPr vert="horz" lIns="91440" tIns="45720" rIns="91440" bIns="45720" rtlCol="0" anchor="ctr">
            <a:normAutofit/>
          </a:bodyPr>
          <a:lstStyle/>
          <a:p>
            <a:pPr lvl="0">
              <a:lnSpc>
                <a:spcPct val="90000"/>
              </a:lnSpc>
              <a:spcAft>
                <a:spcPts val="600"/>
              </a:spcAft>
            </a:pPr>
            <a:r>
              <a:rPr lang="en-US" sz="2400" dirty="0"/>
              <a:t>Important cross cutting principles which underpin the above:</a:t>
            </a:r>
          </a:p>
          <a:p>
            <a:pPr lvl="0">
              <a:lnSpc>
                <a:spcPct val="90000"/>
              </a:lnSpc>
              <a:spcAft>
                <a:spcPts val="600"/>
              </a:spcAft>
            </a:pPr>
            <a:r>
              <a:rPr lang="en-US" sz="2400" dirty="0"/>
              <a:t>- </a:t>
            </a:r>
            <a:r>
              <a:rPr lang="en-US" sz="2400" b="1" dirty="0"/>
              <a:t>Empowerment</a:t>
            </a:r>
            <a:r>
              <a:rPr lang="en-US" sz="2400" dirty="0"/>
              <a:t>: learners, parents and staff   </a:t>
            </a:r>
          </a:p>
          <a:p>
            <a:pPr lvl="0">
              <a:lnSpc>
                <a:spcPct val="90000"/>
              </a:lnSpc>
              <a:spcAft>
                <a:spcPts val="600"/>
              </a:spcAft>
            </a:pPr>
            <a:r>
              <a:rPr lang="en-US" sz="2400" dirty="0"/>
              <a:t>- </a:t>
            </a:r>
            <a:r>
              <a:rPr lang="en-US" sz="2400" b="1" dirty="0"/>
              <a:t>Entitlement</a:t>
            </a:r>
            <a:r>
              <a:rPr lang="en-US" sz="2400" dirty="0"/>
              <a:t>: access to appropriate learning pathways in the broad general education</a:t>
            </a:r>
          </a:p>
          <a:p>
            <a:pPr lvl="0">
              <a:lnSpc>
                <a:spcPct val="90000"/>
              </a:lnSpc>
              <a:spcAft>
                <a:spcPts val="600"/>
              </a:spcAft>
            </a:pPr>
            <a:r>
              <a:rPr lang="en-US" sz="2400" dirty="0"/>
              <a:t>- </a:t>
            </a:r>
            <a:r>
              <a:rPr lang="en-US" sz="2400" b="1" dirty="0"/>
              <a:t>Safety</a:t>
            </a:r>
            <a:r>
              <a:rPr lang="en-US" sz="2400" dirty="0"/>
              <a:t> the importance of all young people feeling safe in the face of potentially overwhelming change:  a new learning environment, some new staff, new ways of  participating in learning</a:t>
            </a:r>
          </a:p>
        </p:txBody>
      </p:sp>
      <p:sp>
        <p:nvSpPr>
          <p:cNvPr id="7" name="Title 1">
            <a:extLst>
              <a:ext uri="{FF2B5EF4-FFF2-40B4-BE49-F238E27FC236}">
                <a16:creationId xmlns:a16="http://schemas.microsoft.com/office/drawing/2014/main" id="{F83701B5-5D5B-480D-854F-8F2F714083F2}"/>
              </a:ext>
            </a:extLst>
          </p:cNvPr>
          <p:cNvSpPr txBox="1">
            <a:spLocks/>
          </p:cNvSpPr>
          <p:nvPr/>
        </p:nvSpPr>
        <p:spPr>
          <a:xfrm>
            <a:off x="2025648" y="642334"/>
            <a:ext cx="11049507" cy="992772"/>
          </a:xfrm>
          <a:prstGeom prst="rect">
            <a:avLst/>
          </a:prstGeom>
        </p:spPr>
        <p:txBody>
          <a:bodyPr anchor="t"/>
          <a:lstStyle>
            <a:lvl1pPr algn="l" rtl="0" eaLnBrk="1" fontAlgn="base" hangingPunct="1">
              <a:spcBef>
                <a:spcPct val="0"/>
              </a:spcBef>
              <a:spcAft>
                <a:spcPct val="0"/>
              </a:spcAft>
              <a:defRPr sz="3000" b="1">
                <a:solidFill>
                  <a:srgbClr val="00ABB5"/>
                </a:solidFill>
                <a:latin typeface="+mj-lt"/>
                <a:ea typeface="+mj-ea"/>
                <a:cs typeface="+mj-cs"/>
              </a:defRPr>
            </a:lvl1pPr>
            <a:lvl2pPr algn="l" rtl="0" eaLnBrk="1" fontAlgn="base" hangingPunct="1">
              <a:spcBef>
                <a:spcPct val="0"/>
              </a:spcBef>
              <a:spcAft>
                <a:spcPct val="0"/>
              </a:spcAft>
              <a:defRPr sz="3000" b="1">
                <a:solidFill>
                  <a:srgbClr val="000000"/>
                </a:solidFill>
                <a:latin typeface="Arial" charset="0"/>
                <a:cs typeface="Arial" charset="0"/>
              </a:defRPr>
            </a:lvl2pPr>
            <a:lvl3pPr algn="l" rtl="0" eaLnBrk="1" fontAlgn="base" hangingPunct="1">
              <a:spcBef>
                <a:spcPct val="0"/>
              </a:spcBef>
              <a:spcAft>
                <a:spcPct val="0"/>
              </a:spcAft>
              <a:defRPr sz="3000" b="1">
                <a:solidFill>
                  <a:srgbClr val="000000"/>
                </a:solidFill>
                <a:latin typeface="Arial" charset="0"/>
                <a:cs typeface="Arial" charset="0"/>
              </a:defRPr>
            </a:lvl3pPr>
            <a:lvl4pPr algn="l" rtl="0" eaLnBrk="1" fontAlgn="base" hangingPunct="1">
              <a:spcBef>
                <a:spcPct val="0"/>
              </a:spcBef>
              <a:spcAft>
                <a:spcPct val="0"/>
              </a:spcAft>
              <a:defRPr sz="3000" b="1">
                <a:solidFill>
                  <a:srgbClr val="000000"/>
                </a:solidFill>
                <a:latin typeface="Arial" charset="0"/>
                <a:cs typeface="Arial" charset="0"/>
              </a:defRPr>
            </a:lvl4pPr>
            <a:lvl5pPr algn="l" rtl="0" eaLnBrk="1" fontAlgn="base" hangingPunct="1">
              <a:spcBef>
                <a:spcPct val="0"/>
              </a:spcBef>
              <a:spcAft>
                <a:spcPct val="0"/>
              </a:spcAft>
              <a:defRPr sz="3000" b="1">
                <a:solidFill>
                  <a:srgbClr val="000000"/>
                </a:solidFill>
                <a:latin typeface="Arial" charset="0"/>
                <a:cs typeface="Arial" charset="0"/>
              </a:defRPr>
            </a:lvl5pPr>
            <a:lvl6pPr marL="457200" algn="l" rtl="0" eaLnBrk="1" fontAlgn="base" hangingPunct="1">
              <a:spcBef>
                <a:spcPct val="0"/>
              </a:spcBef>
              <a:spcAft>
                <a:spcPct val="0"/>
              </a:spcAft>
              <a:defRPr sz="3000" b="1">
                <a:solidFill>
                  <a:srgbClr val="000000"/>
                </a:solidFill>
                <a:latin typeface="Arial" charset="0"/>
                <a:cs typeface="Arial" charset="0"/>
              </a:defRPr>
            </a:lvl6pPr>
            <a:lvl7pPr marL="914400" algn="l" rtl="0" eaLnBrk="1" fontAlgn="base" hangingPunct="1">
              <a:spcBef>
                <a:spcPct val="0"/>
              </a:spcBef>
              <a:spcAft>
                <a:spcPct val="0"/>
              </a:spcAft>
              <a:defRPr sz="3000" b="1">
                <a:solidFill>
                  <a:srgbClr val="000000"/>
                </a:solidFill>
                <a:latin typeface="Arial" charset="0"/>
                <a:cs typeface="Arial" charset="0"/>
              </a:defRPr>
            </a:lvl7pPr>
            <a:lvl8pPr marL="1371600" algn="l" rtl="0" eaLnBrk="1" fontAlgn="base" hangingPunct="1">
              <a:spcBef>
                <a:spcPct val="0"/>
              </a:spcBef>
              <a:spcAft>
                <a:spcPct val="0"/>
              </a:spcAft>
              <a:defRPr sz="3000" b="1">
                <a:solidFill>
                  <a:srgbClr val="000000"/>
                </a:solidFill>
                <a:latin typeface="Arial" charset="0"/>
                <a:cs typeface="Arial" charset="0"/>
              </a:defRPr>
            </a:lvl8pPr>
            <a:lvl9pPr marL="1828800" algn="l" rtl="0" eaLnBrk="1" fontAlgn="base" hangingPunct="1">
              <a:spcBef>
                <a:spcPct val="0"/>
              </a:spcBef>
              <a:spcAft>
                <a:spcPct val="0"/>
              </a:spcAft>
              <a:defRPr sz="3000" b="1">
                <a:solidFill>
                  <a:srgbClr val="000000"/>
                </a:solidFill>
                <a:latin typeface="Arial" charset="0"/>
                <a:cs typeface="Arial" charset="0"/>
              </a:defRPr>
            </a:lvl9pPr>
          </a:lstStyle>
          <a:p>
            <a:pPr algn="ctr"/>
            <a:r>
              <a:rPr lang="en-GB" sz="3200" dirty="0"/>
              <a:t>S1→S2, S2→S3 transition: suggested preparations</a:t>
            </a:r>
          </a:p>
        </p:txBody>
      </p:sp>
      <p:pic>
        <p:nvPicPr>
          <p:cNvPr id="9" name="Picture 8">
            <a:extLst>
              <a:ext uri="{FF2B5EF4-FFF2-40B4-BE49-F238E27FC236}">
                <a16:creationId xmlns:a16="http://schemas.microsoft.com/office/drawing/2014/main" id="{8B6E4115-A575-46FD-821B-4C5CA03F56BC}"/>
              </a:ext>
            </a:extLst>
          </p:cNvPr>
          <p:cNvPicPr>
            <a:picLocks noChangeAspect="1"/>
          </p:cNvPicPr>
          <p:nvPr/>
        </p:nvPicPr>
        <p:blipFill rotWithShape="1">
          <a:blip r:embed="rId2"/>
          <a:srcRect l="23560" t="23657" r="26010" b="31599"/>
          <a:stretch/>
        </p:blipFill>
        <p:spPr>
          <a:xfrm>
            <a:off x="-46348" y="5867502"/>
            <a:ext cx="12303237" cy="1045598"/>
          </a:xfrm>
          <a:prstGeom prst="rect">
            <a:avLst/>
          </a:prstGeom>
        </p:spPr>
      </p:pic>
      <p:sp>
        <p:nvSpPr>
          <p:cNvPr id="11" name="Rectangle 10">
            <a:extLst>
              <a:ext uri="{FF2B5EF4-FFF2-40B4-BE49-F238E27FC236}">
                <a16:creationId xmlns:a16="http://schemas.microsoft.com/office/drawing/2014/main" id="{357034E8-D5D1-4A41-8B4D-36D13C7F3D73}"/>
              </a:ext>
            </a:extLst>
          </p:cNvPr>
          <p:cNvSpPr/>
          <p:nvPr/>
        </p:nvSpPr>
        <p:spPr>
          <a:xfrm>
            <a:off x="7068904" y="6343793"/>
            <a:ext cx="4740657" cy="369332"/>
          </a:xfrm>
          <a:prstGeom prst="rect">
            <a:avLst/>
          </a:prstGeom>
        </p:spPr>
        <p:txBody>
          <a:bodyPr wrap="none">
            <a:spAutoFit/>
          </a:bodyPr>
          <a:lstStyle/>
          <a:p>
            <a:r>
              <a:rPr lang="en-GB" dirty="0">
                <a:solidFill>
                  <a:schemeClr val="bg1"/>
                </a:solidFill>
              </a:rPr>
              <a:t>For Scotland’s learners with Scotland’s educators</a:t>
            </a:r>
          </a:p>
        </p:txBody>
      </p:sp>
    </p:spTree>
    <p:extLst>
      <p:ext uri="{BB962C8B-B14F-4D97-AF65-F5344CB8AC3E}">
        <p14:creationId xmlns:p14="http://schemas.microsoft.com/office/powerpoint/2010/main" val="76747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1.png">
            <a:extLst>
              <a:ext uri="{FF2B5EF4-FFF2-40B4-BE49-F238E27FC236}">
                <a16:creationId xmlns:a16="http://schemas.microsoft.com/office/drawing/2014/main" id="{CD6C58D3-B639-49D4-887D-D18107075A0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5828633"/>
            <a:ext cx="12209380" cy="1029367"/>
          </a:xfrm>
          <a:prstGeom prst="rect">
            <a:avLst/>
          </a:prstGeom>
        </p:spPr>
      </p:pic>
      <p:sp>
        <p:nvSpPr>
          <p:cNvPr id="2" name="Rounded Rectangle 26">
            <a:extLst>
              <a:ext uri="{FF2B5EF4-FFF2-40B4-BE49-F238E27FC236}">
                <a16:creationId xmlns:a16="http://schemas.microsoft.com/office/drawing/2014/main" id="{E5E2128A-56BC-421E-964E-9DB224A4EBD4}"/>
              </a:ext>
            </a:extLst>
          </p:cNvPr>
          <p:cNvSpPr/>
          <p:nvPr/>
        </p:nvSpPr>
        <p:spPr>
          <a:xfrm>
            <a:off x="217515" y="1283648"/>
            <a:ext cx="6996418" cy="4655890"/>
          </a:xfrm>
          <a:prstGeom prst="round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endParaRPr lang="en-US" sz="1600" b="1" u="sng" dirty="0">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1600" b="1" dirty="0">
                <a:latin typeface="Segoe UI Semibold"/>
                <a:cs typeface="Segoe UI Semibold"/>
              </a:rPr>
              <a:t>How effective are our arrangements to ensure that learners feel well supported when reintegrating with all aspects of our school community?</a:t>
            </a:r>
            <a:endParaRPr lang="en-US" sz="1600" b="1" dirty="0">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endParaRPr lang="en-US" sz="1600" b="1" dirty="0">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1600" b="1" dirty="0">
                <a:latin typeface="Segoe UI Semibold"/>
                <a:cs typeface="Segoe UI Semibold"/>
              </a:rPr>
              <a:t>How effective is our communication strategy in ensuring that our </a:t>
            </a:r>
            <a:r>
              <a:rPr lang="en-US" sz="1600" b="1" dirty="0" err="1">
                <a:latin typeface="Segoe UI Semibold"/>
                <a:cs typeface="Segoe UI Semibold"/>
              </a:rPr>
              <a:t>BGE</a:t>
            </a:r>
            <a:r>
              <a:rPr lang="en-US" sz="1600" b="1" dirty="0">
                <a:latin typeface="Segoe UI Semibold"/>
                <a:cs typeface="Segoe UI Semibold"/>
              </a:rPr>
              <a:t> learners and their families re-engage with our school community?  How can we ensure that we capture learner voice?</a:t>
            </a:r>
            <a:endParaRPr lang="en-US" sz="1600" b="1" dirty="0">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endParaRPr lang="en-US" sz="1600" b="1" dirty="0">
              <a:latin typeface="Segoe UI Semibold"/>
              <a:cs typeface="Segoe UI Semibold"/>
            </a:endParaRPr>
          </a:p>
          <a:p>
            <a:pPr marL="285750" indent="-285750">
              <a:buFont typeface="Arial" panose="020B0604020202020204" pitchFamily="34" charset="0"/>
              <a:buChar char="•"/>
            </a:pPr>
            <a:r>
              <a:rPr lang="en-US" sz="1600" b="1" dirty="0">
                <a:latin typeface="Segoe UI Semibold"/>
                <a:cs typeface="Segoe UI Semibold"/>
              </a:rPr>
              <a:t>How will we ensure that all staff feel confident in their role offering universal support and meeting the wellbeing needs of our learners?  Who can work in partnership with us to build this confidence?</a:t>
            </a:r>
          </a:p>
          <a:p>
            <a:pPr marL="285750" indent="-285750">
              <a:buFont typeface="Arial" panose="020B0604020202020204" pitchFamily="34" charset="0"/>
              <a:buChar char="•"/>
            </a:pPr>
            <a:endParaRPr lang="en-US" sz="1600" b="1" dirty="0">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1600" dirty="0">
                <a:latin typeface="Segoe UI Semibold"/>
                <a:cs typeface="Segoe UI Semibold"/>
              </a:rPr>
              <a:t>How confident are we that we can accurately identify, assess and plan to meet the needs of all our BGE learners? Do we need to collaborate more with specific partners to support us with this? </a:t>
            </a:r>
          </a:p>
          <a:p>
            <a:pPr marL="285750" indent="-285750">
              <a:buFont typeface="Arial" panose="020B0604020202020204" pitchFamily="34" charset="0"/>
              <a:buChar char="•"/>
            </a:pPr>
            <a:endParaRPr lang="en-US" sz="1600" dirty="0">
              <a:latin typeface="Segoe UI Semibold"/>
              <a:cs typeface="Segoe UI Semibold"/>
            </a:endParaRPr>
          </a:p>
          <a:p>
            <a:pPr marL="285750" indent="-285750">
              <a:buFont typeface="Arial" panose="020B0604020202020204" pitchFamily="34" charset="0"/>
              <a:buChar char="•"/>
            </a:pPr>
            <a:r>
              <a:rPr lang="en-US" sz="1600" dirty="0">
                <a:latin typeface="Segoe UI Semibold"/>
                <a:cs typeface="Segoe UI Semibold"/>
              </a:rPr>
              <a:t>How can we ensure we plan for the reintegration of those learners who have been previously identified as having additional support needs?</a:t>
            </a:r>
          </a:p>
        </p:txBody>
      </p:sp>
      <p:sp>
        <p:nvSpPr>
          <p:cNvPr id="3" name="Rectangle: Rounded Corners 2">
            <a:extLst>
              <a:ext uri="{FF2B5EF4-FFF2-40B4-BE49-F238E27FC236}">
                <a16:creationId xmlns:a16="http://schemas.microsoft.com/office/drawing/2014/main" id="{C1F3D99D-608D-412D-9AA2-8117CE43F647}"/>
              </a:ext>
            </a:extLst>
          </p:cNvPr>
          <p:cNvSpPr/>
          <p:nvPr/>
        </p:nvSpPr>
        <p:spPr>
          <a:xfrm>
            <a:off x="7431447" y="781388"/>
            <a:ext cx="4110378" cy="1699217"/>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GB" sz="1200" dirty="0"/>
              <a:t>Portobello High School, Edinburgh : Moving Learning On</a:t>
            </a:r>
          </a:p>
          <a:p>
            <a:r>
              <a:rPr lang="en-GB" sz="1200" dirty="0">
                <a:hlinkClick r:id="rId3"/>
              </a:rPr>
              <a:t>https://portobellohighschool.org.uk/2020/05/07/moving-learning-on/</a:t>
            </a:r>
            <a:endParaRPr lang="en-GB" sz="1200" dirty="0"/>
          </a:p>
          <a:p>
            <a:endParaRPr lang="en-GB" sz="1200" dirty="0"/>
          </a:p>
          <a:p>
            <a:r>
              <a:rPr lang="en-GB" sz="1200" dirty="0"/>
              <a:t>Distance learning timetable </a:t>
            </a:r>
            <a:r>
              <a:rPr lang="en-GB" sz="1200" u="sng" dirty="0">
                <a:hlinkClick r:id="rId4"/>
              </a:rPr>
              <a:t>https://portobellohighschool.org.uk/phs/wp-content/uploads/2020/05/Distance-Learning-Timetable-07-05-20.pdf</a:t>
            </a:r>
            <a:endParaRPr lang="en-GB" sz="1200" dirty="0"/>
          </a:p>
        </p:txBody>
      </p:sp>
      <p:sp>
        <p:nvSpPr>
          <p:cNvPr id="4" name="Rectangle: Rounded Corners 3">
            <a:extLst>
              <a:ext uri="{FF2B5EF4-FFF2-40B4-BE49-F238E27FC236}">
                <a16:creationId xmlns:a16="http://schemas.microsoft.com/office/drawing/2014/main" id="{ADA2C9BF-F153-4CCE-B4CA-BB3E47F92E7A}"/>
              </a:ext>
            </a:extLst>
          </p:cNvPr>
          <p:cNvSpPr/>
          <p:nvPr/>
        </p:nvSpPr>
        <p:spPr>
          <a:xfrm>
            <a:off x="7431447" y="2725154"/>
            <a:ext cx="4110378" cy="12164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GB" sz="1200" dirty="0" err="1"/>
              <a:t>Kingussie</a:t>
            </a:r>
            <a:r>
              <a:rPr lang="en-GB" sz="1200" dirty="0"/>
              <a:t> High School </a:t>
            </a:r>
          </a:p>
          <a:p>
            <a:r>
              <a:rPr lang="en-GB" sz="1200" u="sng" dirty="0">
                <a:hlinkClick r:id="rId5"/>
              </a:rPr>
              <a:t>http://kingussiehigh.org.uk/</a:t>
            </a:r>
            <a:r>
              <a:rPr lang="en-GB" sz="1200" dirty="0"/>
              <a:t>  </a:t>
            </a:r>
          </a:p>
          <a:p>
            <a:r>
              <a:rPr lang="en-GB" sz="1200" dirty="0"/>
              <a:t>BGE timetables </a:t>
            </a:r>
          </a:p>
          <a:p>
            <a:r>
              <a:rPr lang="en-GB" sz="1200" u="sng" dirty="0">
                <a:hlinkClick r:id="rId6"/>
              </a:rPr>
              <a:t>https://docs.google.com/document/d/1zCnChcSuNnOM2srU-sCTleD6QmX-_IGFKoMk5J-4nYY/edit</a:t>
            </a:r>
            <a:endParaRPr lang="en-GB" sz="1200" dirty="0"/>
          </a:p>
          <a:p>
            <a:pPr marL="171450" indent="-171450" algn="ctr">
              <a:buFont typeface="Arial"/>
              <a:buChar char="•"/>
            </a:pPr>
            <a:endParaRPr lang="en-GB" sz="1200" dirty="0">
              <a:cs typeface="Arial"/>
            </a:endParaRPr>
          </a:p>
        </p:txBody>
      </p:sp>
      <p:sp>
        <p:nvSpPr>
          <p:cNvPr id="5" name="Rectangle: Rounded Corners 4">
            <a:extLst>
              <a:ext uri="{FF2B5EF4-FFF2-40B4-BE49-F238E27FC236}">
                <a16:creationId xmlns:a16="http://schemas.microsoft.com/office/drawing/2014/main" id="{FA20838D-6C49-4C75-89E5-E017B7BC429C}"/>
              </a:ext>
            </a:extLst>
          </p:cNvPr>
          <p:cNvSpPr/>
          <p:nvPr/>
        </p:nvSpPr>
        <p:spPr>
          <a:xfrm>
            <a:off x="7431447" y="4186107"/>
            <a:ext cx="4110378" cy="165263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GB" sz="1200" dirty="0"/>
              <a:t>Oban High School, Argyll &amp; Bute</a:t>
            </a:r>
          </a:p>
          <a:p>
            <a:r>
              <a:rPr lang="en-GB" sz="1200" dirty="0"/>
              <a:t>Learner Journey information with subject videos, growth industries info and examples of real pupil pathways</a:t>
            </a:r>
          </a:p>
          <a:p>
            <a:r>
              <a:rPr lang="en-GB" sz="1200" dirty="0"/>
              <a:t>- </a:t>
            </a:r>
            <a:r>
              <a:rPr lang="en-GB" sz="1200" u="sng" dirty="0">
                <a:hlinkClick r:id="rId7"/>
              </a:rPr>
              <a:t>http://www.obanhigh.argyll-bute.sch.uk/subjects/learner-journeys</a:t>
            </a:r>
            <a:r>
              <a:rPr lang="en-GB" sz="1200" dirty="0"/>
              <a:t> </a:t>
            </a:r>
          </a:p>
          <a:p>
            <a:r>
              <a:rPr lang="en-GB" sz="1200" dirty="0"/>
              <a:t>- further link to </a:t>
            </a:r>
            <a:r>
              <a:rPr lang="en-GB" sz="1200" u="sng" dirty="0">
                <a:hlinkClick r:id="rId8"/>
              </a:rPr>
              <a:t>Oban and </a:t>
            </a:r>
            <a:r>
              <a:rPr lang="en-GB" sz="1200" u="sng" dirty="0" err="1">
                <a:hlinkClick r:id="rId8"/>
              </a:rPr>
              <a:t>Tiree</a:t>
            </a:r>
            <a:r>
              <a:rPr lang="en-GB" sz="1200" u="sng" dirty="0">
                <a:hlinkClick r:id="rId8"/>
              </a:rPr>
              <a:t> Schools’ Strategic Plan</a:t>
            </a:r>
            <a:r>
              <a:rPr lang="en-GB" sz="1200" dirty="0"/>
              <a:t> for </a:t>
            </a:r>
            <a:r>
              <a:rPr lang="en-GB" sz="1200" dirty="0" err="1"/>
              <a:t>COVID</a:t>
            </a:r>
            <a:r>
              <a:rPr lang="en-GB" sz="1200" dirty="0"/>
              <a:t> 19 closures as part of </a:t>
            </a:r>
            <a:r>
              <a:rPr lang="en-GB" sz="1200" u="sng" dirty="0" err="1">
                <a:hlinkClick r:id="rId9"/>
              </a:rPr>
              <a:t>Covid</a:t>
            </a:r>
            <a:r>
              <a:rPr lang="en-GB" sz="1200" u="sng" dirty="0">
                <a:hlinkClick r:id="rId9"/>
              </a:rPr>
              <a:t> 19- School Closure Pack</a:t>
            </a:r>
            <a:endParaRPr lang="en-GB" sz="1200" dirty="0"/>
          </a:p>
          <a:p>
            <a:pPr marL="171450" indent="-171450" algn="ctr">
              <a:buFont typeface="Arial"/>
              <a:buChar char="•"/>
            </a:pPr>
            <a:endParaRPr lang="en-GB" sz="1200" dirty="0">
              <a:cs typeface="Arial"/>
            </a:endParaRPr>
          </a:p>
        </p:txBody>
      </p:sp>
      <p:sp>
        <p:nvSpPr>
          <p:cNvPr id="6" name="TextBox 5">
            <a:extLst>
              <a:ext uri="{FF2B5EF4-FFF2-40B4-BE49-F238E27FC236}">
                <a16:creationId xmlns:a16="http://schemas.microsoft.com/office/drawing/2014/main" id="{042F8C02-F54D-423D-9F5F-D3E72BF208A1}"/>
              </a:ext>
            </a:extLst>
          </p:cNvPr>
          <p:cNvSpPr txBox="1"/>
          <p:nvPr/>
        </p:nvSpPr>
        <p:spPr>
          <a:xfrm>
            <a:off x="466502" y="532779"/>
            <a:ext cx="6430133" cy="861774"/>
          </a:xfrm>
          <a:prstGeom prst="rect">
            <a:avLst/>
          </a:prstGeom>
          <a:noFill/>
        </p:spPr>
        <p:txBody>
          <a:bodyPr wrap="square" rtlCol="0">
            <a:spAutoFit/>
          </a:bodyPr>
          <a:lstStyle/>
          <a:p>
            <a:r>
              <a:rPr lang="en-US" sz="3200" b="1" dirty="0">
                <a:solidFill>
                  <a:srgbClr val="00ABB5"/>
                </a:solidFill>
                <a:latin typeface="+mj-lt"/>
                <a:ea typeface="+mj-ea"/>
                <a:cs typeface="+mj-cs"/>
              </a:rPr>
              <a:t>Reflective Questions for schools : BGE</a:t>
            </a:r>
          </a:p>
          <a:p>
            <a:endParaRPr lang="en-GB" dirty="0"/>
          </a:p>
        </p:txBody>
      </p:sp>
      <p:sp>
        <p:nvSpPr>
          <p:cNvPr id="11" name="Text Box 8">
            <a:extLst>
              <a:ext uri="{FF2B5EF4-FFF2-40B4-BE49-F238E27FC236}">
                <a16:creationId xmlns:a16="http://schemas.microsoft.com/office/drawing/2014/main" id="{A0607815-C7E1-4549-A502-F76EFA9850B4}"/>
              </a:ext>
            </a:extLst>
          </p:cNvPr>
          <p:cNvSpPr txBox="1"/>
          <p:nvPr/>
        </p:nvSpPr>
        <p:spPr>
          <a:xfrm>
            <a:off x="6951643" y="6284670"/>
            <a:ext cx="5029200" cy="800100"/>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dirty="0">
                <a:solidFill>
                  <a:srgbClr val="FFFFFF"/>
                </a:solidFill>
                <a:effectLst/>
                <a:latin typeface="Arial Bold"/>
                <a:ea typeface="ＭＳ 明朝"/>
                <a:cs typeface="Times New Roman"/>
              </a:rPr>
              <a:t>For Scotland's learners, with Scotland's educators</a:t>
            </a:r>
            <a:endParaRPr lang="en-GB" sz="1200" dirty="0">
              <a:solidFill>
                <a:srgbClr val="595959"/>
              </a:solidFill>
              <a:effectLst/>
              <a:latin typeface="Arial"/>
              <a:ea typeface="ＭＳ 明朝"/>
              <a:cs typeface="Times New Roman"/>
            </a:endParaRPr>
          </a:p>
        </p:txBody>
      </p:sp>
    </p:spTree>
    <p:extLst>
      <p:ext uri="{BB962C8B-B14F-4D97-AF65-F5344CB8AC3E}">
        <p14:creationId xmlns:p14="http://schemas.microsoft.com/office/powerpoint/2010/main" val="897326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png">
            <a:extLst>
              <a:ext uri="{FF2B5EF4-FFF2-40B4-BE49-F238E27FC236}">
                <a16:creationId xmlns:a16="http://schemas.microsoft.com/office/drawing/2014/main" id="{EC489A77-58FA-48EA-B22E-4F7B61442FA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3752516"/>
            <a:ext cx="12209380" cy="3105484"/>
          </a:xfrm>
          <a:prstGeom prst="rect">
            <a:avLst/>
          </a:prstGeom>
        </p:spPr>
      </p:pic>
      <p:sp>
        <p:nvSpPr>
          <p:cNvPr id="3" name="Text Box 8">
            <a:extLst>
              <a:ext uri="{FF2B5EF4-FFF2-40B4-BE49-F238E27FC236}">
                <a16:creationId xmlns:a16="http://schemas.microsoft.com/office/drawing/2014/main" id="{03FF678E-0000-47B0-9436-E6C8C271BE8F}"/>
              </a:ext>
            </a:extLst>
          </p:cNvPr>
          <p:cNvSpPr txBox="1"/>
          <p:nvPr/>
        </p:nvSpPr>
        <p:spPr>
          <a:xfrm>
            <a:off x="7162800" y="6057900"/>
            <a:ext cx="5029200" cy="800100"/>
          </a:xfrm>
          <a:prstGeom prst="rect">
            <a:avLst/>
          </a:prstGeom>
          <a:noFill/>
          <a:ln>
            <a:noFill/>
          </a:ln>
          <a:effectLst/>
          <a:extLst>
            <a:ext uri="{C572A759-6A51-4108-AA02-DFA0A04FC94B}">
              <ma14:wrappingTextBoxFlag xmlns:ma14="http://schemas.microsoft.com/office/mac/drawingml/2011/main" xmlns=""/>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R="259715" algn="r">
              <a:spcAft>
                <a:spcPts val="0"/>
              </a:spcAft>
              <a:tabLst>
                <a:tab pos="3330575" algn="l"/>
              </a:tabLst>
            </a:pPr>
            <a:r>
              <a:rPr lang="en-GB" sz="1400">
                <a:solidFill>
                  <a:srgbClr val="FFFFFF"/>
                </a:solidFill>
                <a:effectLst/>
                <a:latin typeface="Arial Bold"/>
                <a:ea typeface="ＭＳ 明朝"/>
                <a:cs typeface="Times New Roman"/>
              </a:rPr>
              <a:t>For Scotland's learners, with Scotland's educators</a:t>
            </a:r>
            <a:endParaRPr lang="en-GB" sz="1200">
              <a:solidFill>
                <a:srgbClr val="595959"/>
              </a:solidFill>
              <a:effectLst/>
              <a:latin typeface="Arial"/>
              <a:ea typeface="ＭＳ 明朝"/>
              <a:cs typeface="Times New Roman"/>
            </a:endParaRPr>
          </a:p>
        </p:txBody>
      </p:sp>
      <p:sp>
        <p:nvSpPr>
          <p:cNvPr id="4" name="Content Placeholder 2">
            <a:extLst>
              <a:ext uri="{FF2B5EF4-FFF2-40B4-BE49-F238E27FC236}">
                <a16:creationId xmlns:a16="http://schemas.microsoft.com/office/drawing/2014/main" id="{B676015D-E02B-48C2-A962-77E1E40F6947}"/>
              </a:ext>
            </a:extLst>
          </p:cNvPr>
          <p:cNvSpPr txBox="1">
            <a:spLocks/>
          </p:cNvSpPr>
          <p:nvPr/>
        </p:nvSpPr>
        <p:spPr>
          <a:xfrm>
            <a:off x="1105654" y="2222159"/>
            <a:ext cx="8252950" cy="30391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b="1" dirty="0"/>
              <a:t>Education Scotland</a:t>
            </a:r>
          </a:p>
          <a:p>
            <a:r>
              <a:rPr lang="en-US" sz="1400" dirty="0"/>
              <a:t>Denholm House</a:t>
            </a:r>
            <a:endParaRPr lang="en-GB" sz="1400" dirty="0"/>
          </a:p>
          <a:p>
            <a:r>
              <a:rPr lang="en-US" sz="1400" dirty="0" err="1"/>
              <a:t>Almondvale</a:t>
            </a:r>
            <a:r>
              <a:rPr lang="en-US" sz="1400" dirty="0"/>
              <a:t> Business Park</a:t>
            </a:r>
            <a:endParaRPr lang="en-GB" sz="1400" dirty="0"/>
          </a:p>
          <a:p>
            <a:r>
              <a:rPr lang="en-US" sz="1400" dirty="0" err="1"/>
              <a:t>Almondvale</a:t>
            </a:r>
            <a:r>
              <a:rPr lang="en-US" sz="1400" dirty="0"/>
              <a:t> Way</a:t>
            </a:r>
            <a:endParaRPr lang="en-GB" sz="1400" dirty="0"/>
          </a:p>
          <a:p>
            <a:r>
              <a:rPr lang="en-US" sz="1400" dirty="0"/>
              <a:t>Livingston EH54 6GA</a:t>
            </a:r>
            <a:endParaRPr lang="en-GB" sz="1400" dirty="0"/>
          </a:p>
          <a:p>
            <a:endParaRPr lang="en-GB" sz="1400" dirty="0"/>
          </a:p>
          <a:p>
            <a:r>
              <a:rPr lang="en-US" sz="1400" b="1" dirty="0"/>
              <a:t>T   </a:t>
            </a:r>
            <a:r>
              <a:rPr lang="en-US" sz="1400" dirty="0"/>
              <a:t>+44 (0)131 244 5000</a:t>
            </a:r>
            <a:endParaRPr lang="en-GB" sz="1400" dirty="0"/>
          </a:p>
          <a:p>
            <a:r>
              <a:rPr lang="en-US" sz="1400" b="1" dirty="0"/>
              <a:t>E   </a:t>
            </a:r>
            <a:r>
              <a:rPr lang="en-US" sz="1400" dirty="0"/>
              <a:t>enquiries@educationscotland.gsi.gov.uk </a:t>
            </a:r>
            <a:endParaRPr lang="en-GB" sz="1400" dirty="0"/>
          </a:p>
        </p:txBody>
      </p:sp>
      <p:pic>
        <p:nvPicPr>
          <p:cNvPr id="5" name="Picture 4" descr="ES_alllogos_colour-01.png">
            <a:extLst>
              <a:ext uri="{FF2B5EF4-FFF2-40B4-BE49-F238E27FC236}">
                <a16:creationId xmlns:a16="http://schemas.microsoft.com/office/drawing/2014/main" id="{04E8A3DF-0DDF-48CE-A9C0-3C753CA95D0B}"/>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546913" y="398639"/>
            <a:ext cx="2604792" cy="1131025"/>
          </a:xfrm>
          <a:prstGeom prst="rect">
            <a:avLst/>
          </a:prstGeom>
        </p:spPr>
      </p:pic>
    </p:spTree>
    <p:extLst>
      <p:ext uri="{BB962C8B-B14F-4D97-AF65-F5344CB8AC3E}">
        <p14:creationId xmlns:p14="http://schemas.microsoft.com/office/powerpoint/2010/main" val="3792288508"/>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722</Words>
  <Application>Microsoft Office PowerPoint</Application>
  <PresentationFormat>Widescreen</PresentationFormat>
  <Paragraphs>93</Paragraphs>
  <Slides>6</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vt:i4>
      </vt:variant>
    </vt:vector>
  </HeadingPairs>
  <TitlesOfParts>
    <vt:vector size="16" baseType="lpstr">
      <vt:lpstr>Arial</vt:lpstr>
      <vt:lpstr>Arial Bold</vt:lpstr>
      <vt:lpstr>Calibri</vt:lpstr>
      <vt:lpstr>Calibri Light</vt:lpstr>
      <vt:lpstr>ＭＳ 明朝</vt:lpstr>
      <vt:lpstr>MV Boli</vt:lpstr>
      <vt:lpstr>Segoe UI Semibold</vt:lpstr>
      <vt:lpstr>Segoe UI Semilight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Sey</dc:creator>
  <cp:lastModifiedBy>Stevenson J (Jeremy)</cp:lastModifiedBy>
  <cp:revision>4</cp:revision>
  <dcterms:created xsi:type="dcterms:W3CDTF">2020-05-20T13:15:54Z</dcterms:created>
  <dcterms:modified xsi:type="dcterms:W3CDTF">2020-05-22T10:26:17Z</dcterms:modified>
</cp:coreProperties>
</file>