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3"/>
  </p:notesMasterIdLst>
  <p:handoutMasterIdLst>
    <p:handoutMasterId r:id="rId24"/>
  </p:handoutMasterIdLst>
  <p:sldIdLst>
    <p:sldId id="2631" r:id="rId6"/>
    <p:sldId id="2634" r:id="rId7"/>
    <p:sldId id="2636" r:id="rId8"/>
    <p:sldId id="270" r:id="rId9"/>
    <p:sldId id="2620" r:id="rId10"/>
    <p:sldId id="257" r:id="rId11"/>
    <p:sldId id="2632" r:id="rId12"/>
    <p:sldId id="635" r:id="rId13"/>
    <p:sldId id="2633" r:id="rId14"/>
    <p:sldId id="703" r:id="rId15"/>
    <p:sldId id="2603" r:id="rId16"/>
    <p:sldId id="692" r:id="rId17"/>
    <p:sldId id="699" r:id="rId18"/>
    <p:sldId id="260" r:id="rId19"/>
    <p:sldId id="2596" r:id="rId20"/>
    <p:sldId id="702" r:id="rId21"/>
    <p:sldId id="268" r:id="rId2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acie McEwan" initials="TM" lastIdx="1" clrIdx="0">
    <p:extLst>
      <p:ext uri="{19B8F6BF-5375-455C-9EA6-DF929625EA0E}">
        <p15:presenceInfo xmlns:p15="http://schemas.microsoft.com/office/powerpoint/2012/main" userId="S::estmcewan@glow.gov.uk::78fc7ef0-8166-4d3a-8540-8e2d942d654c" providerId="AD"/>
      </p:ext>
    </p:extLst>
  </p:cmAuthor>
  <p:cmAuthor id="2" name="Fran Foreman" initials="FF" lastIdx="2" clrIdx="1">
    <p:extLst>
      <p:ext uri="{19B8F6BF-5375-455C-9EA6-DF929625EA0E}">
        <p15:presenceInfo xmlns:p15="http://schemas.microsoft.com/office/powerpoint/2012/main" userId="aa986a95982d754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BB5"/>
    <a:srgbClr val="B7DEE8"/>
    <a:srgbClr val="B3D236"/>
    <a:srgbClr val="00C4C4"/>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ADFEC7-E01B-4024-8AC8-87520531EC22}" v="2" dt="2020-05-15T08:37:42.335"/>
    <p1510:client id="{69A6774F-1E4F-42CA-B942-4252A870D44B}" v="28" dt="2020-05-14T11:48:38.864"/>
    <p1510:client id="{DED5DF0E-FE6B-4CB5-82C7-15FDE8ADDAFD}" v="4" dt="2020-05-14T07:38:57.088"/>
    <p1510:client id="{E16D5F7E-DF25-490E-BB71-4BFCB012576B}" v="64" dt="2020-05-14T07:37:35.224"/>
    <p1510:client id="{FA9C01A5-D0B3-4B81-9D23-802DB7AEEA16}" v="18" dt="2020-05-13T13:12:29.8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36" y="46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 Ranaldi" userId="fe6e61ef-6616-4964-950d-294ca90507e4" providerId="ADAL" clId="{69A6774F-1E4F-42CA-B942-4252A870D44B}"/>
    <pc:docChg chg="modSld">
      <pc:chgData name="Fran Ranaldi" userId="fe6e61ef-6616-4964-950d-294ca90507e4" providerId="ADAL" clId="{69A6774F-1E4F-42CA-B942-4252A870D44B}" dt="2020-05-14T11:48:38.864" v="27" actId="20577"/>
      <pc:docMkLst>
        <pc:docMk/>
      </pc:docMkLst>
      <pc:sldChg chg="modSp mod">
        <pc:chgData name="Fran Ranaldi" userId="fe6e61ef-6616-4964-950d-294ca90507e4" providerId="ADAL" clId="{69A6774F-1E4F-42CA-B942-4252A870D44B}" dt="2020-05-14T11:48:38.864" v="27" actId="20577"/>
        <pc:sldMkLst>
          <pc:docMk/>
          <pc:sldMk cId="3486871908" sldId="270"/>
        </pc:sldMkLst>
        <pc:spChg chg="mod">
          <ac:chgData name="Fran Ranaldi" userId="fe6e61ef-6616-4964-950d-294ca90507e4" providerId="ADAL" clId="{69A6774F-1E4F-42CA-B942-4252A870D44B}" dt="2020-05-14T11:48:38.864" v="27" actId="20577"/>
          <ac:spMkLst>
            <pc:docMk/>
            <pc:sldMk cId="3486871908" sldId="270"/>
            <ac:spMk id="3" creationId="{00000000-0000-0000-0000-000000000000}"/>
          </ac:spMkLst>
        </pc:spChg>
      </pc:sldChg>
    </pc:docChg>
  </pc:docChgLst>
  <pc:docChgLst>
    <pc:chgData name="Fran Foreman" userId="aa986a95982d754f" providerId="LiveId" clId="{FA9C01A5-D0B3-4B81-9D23-802DB7AEEA16}"/>
    <pc:docChg chg="undo custSel modSld sldOrd">
      <pc:chgData name="Fran Foreman" userId="aa986a95982d754f" providerId="LiveId" clId="{FA9C01A5-D0B3-4B81-9D23-802DB7AEEA16}" dt="2020-05-13T13:17:14.637" v="1011"/>
      <pc:docMkLst>
        <pc:docMk/>
      </pc:docMkLst>
      <pc:sldChg chg="ord modNotesTx">
        <pc:chgData name="Fran Foreman" userId="aa986a95982d754f" providerId="LiveId" clId="{FA9C01A5-D0B3-4B81-9D23-802DB7AEEA16}" dt="2020-05-13T13:00:11.180" v="105" actId="20577"/>
        <pc:sldMkLst>
          <pc:docMk/>
          <pc:sldMk cId="2724894552" sldId="257"/>
        </pc:sldMkLst>
      </pc:sldChg>
      <pc:sldChg chg="modSp mod">
        <pc:chgData name="Fran Foreman" userId="aa986a95982d754f" providerId="LiveId" clId="{FA9C01A5-D0B3-4B81-9D23-802DB7AEEA16}" dt="2020-05-13T13:12:26.615" v="751" actId="20577"/>
        <pc:sldMkLst>
          <pc:docMk/>
          <pc:sldMk cId="2588255468" sldId="260"/>
        </pc:sldMkLst>
        <pc:spChg chg="mod">
          <ac:chgData name="Fran Foreman" userId="aa986a95982d754f" providerId="LiveId" clId="{FA9C01A5-D0B3-4B81-9D23-802DB7AEEA16}" dt="2020-05-13T13:09:10.033" v="418" actId="21"/>
          <ac:spMkLst>
            <pc:docMk/>
            <pc:sldMk cId="2588255468" sldId="260"/>
            <ac:spMk id="3" creationId="{37C7DA30-0CDA-4F90-94B1-63DE7431D132}"/>
          </ac:spMkLst>
        </pc:spChg>
        <pc:spChg chg="mod">
          <ac:chgData name="Fran Foreman" userId="aa986a95982d754f" providerId="LiveId" clId="{FA9C01A5-D0B3-4B81-9D23-802DB7AEEA16}" dt="2020-05-13T13:12:26.615" v="751" actId="20577"/>
          <ac:spMkLst>
            <pc:docMk/>
            <pc:sldMk cId="2588255468" sldId="260"/>
            <ac:spMk id="9" creationId="{0AA02FD1-04C0-4710-92FC-52EB5017B153}"/>
          </ac:spMkLst>
        </pc:spChg>
        <pc:picChg chg="mod">
          <ac:chgData name="Fran Foreman" userId="aa986a95982d754f" providerId="LiveId" clId="{FA9C01A5-D0B3-4B81-9D23-802DB7AEEA16}" dt="2020-05-13T13:11:02.567" v="595" actId="14100"/>
          <ac:picMkLst>
            <pc:docMk/>
            <pc:sldMk cId="2588255468" sldId="260"/>
            <ac:picMk id="8" creationId="{0DEC6F71-5CCB-41B2-984E-B456E6E85A5C}"/>
          </ac:picMkLst>
        </pc:picChg>
      </pc:sldChg>
      <pc:sldChg chg="ord">
        <pc:chgData name="Fran Foreman" userId="aa986a95982d754f" providerId="LiveId" clId="{FA9C01A5-D0B3-4B81-9D23-802DB7AEEA16}" dt="2020-05-13T13:07:19.382" v="190"/>
        <pc:sldMkLst>
          <pc:docMk/>
          <pc:sldMk cId="3940754647" sldId="635"/>
        </pc:sldMkLst>
      </pc:sldChg>
      <pc:sldChg chg="modSp mod">
        <pc:chgData name="Fran Foreman" userId="aa986a95982d754f" providerId="LiveId" clId="{FA9C01A5-D0B3-4B81-9D23-802DB7AEEA16}" dt="2020-05-13T13:16:46.752" v="1009" actId="20577"/>
        <pc:sldMkLst>
          <pc:docMk/>
          <pc:sldMk cId="434370740" sldId="699"/>
        </pc:sldMkLst>
        <pc:spChg chg="mod">
          <ac:chgData name="Fran Foreman" userId="aa986a95982d754f" providerId="LiveId" clId="{FA9C01A5-D0B3-4B81-9D23-802DB7AEEA16}" dt="2020-05-13T13:16:46.752" v="1009" actId="20577"/>
          <ac:spMkLst>
            <pc:docMk/>
            <pc:sldMk cId="434370740" sldId="699"/>
            <ac:spMk id="5" creationId="{08B43884-9262-4801-A992-7399806A79D5}"/>
          </ac:spMkLst>
        </pc:spChg>
      </pc:sldChg>
      <pc:sldChg chg="modNotesTx">
        <pc:chgData name="Fran Foreman" userId="aa986a95982d754f" providerId="LiveId" clId="{FA9C01A5-D0B3-4B81-9D23-802DB7AEEA16}" dt="2020-05-13T12:25:56.120" v="47" actId="20577"/>
        <pc:sldMkLst>
          <pc:docMk/>
          <pc:sldMk cId="2821851970" sldId="702"/>
        </pc:sldMkLst>
      </pc:sldChg>
      <pc:sldChg chg="addSp modSp mod modNotesTx">
        <pc:chgData name="Fran Foreman" userId="aa986a95982d754f" providerId="LiveId" clId="{FA9C01A5-D0B3-4B81-9D23-802DB7AEEA16}" dt="2020-05-13T13:15:40.614" v="1005" actId="313"/>
        <pc:sldMkLst>
          <pc:docMk/>
          <pc:sldMk cId="1485364416" sldId="2596"/>
        </pc:sldMkLst>
        <pc:picChg chg="mod">
          <ac:chgData name="Fran Foreman" userId="aa986a95982d754f" providerId="LiveId" clId="{FA9C01A5-D0B3-4B81-9D23-802DB7AEEA16}" dt="2020-05-13T12:51:06.073" v="86" actId="1440"/>
          <ac:picMkLst>
            <pc:docMk/>
            <pc:sldMk cId="1485364416" sldId="2596"/>
            <ac:picMk id="4" creationId="{356E347B-94C0-4E5F-ACC6-10D4332009CE}"/>
          </ac:picMkLst>
        </pc:picChg>
        <pc:picChg chg="add mod">
          <ac:chgData name="Fran Foreman" userId="aa986a95982d754f" providerId="LiveId" clId="{FA9C01A5-D0B3-4B81-9D23-802DB7AEEA16}" dt="2020-05-13T12:51:04.634" v="84" actId="1440"/>
          <ac:picMkLst>
            <pc:docMk/>
            <pc:sldMk cId="1485364416" sldId="2596"/>
            <ac:picMk id="5" creationId="{F152F114-5CC8-48EC-81C7-878008B5DF7C}"/>
          </ac:picMkLst>
        </pc:picChg>
        <pc:picChg chg="add mod">
          <ac:chgData name="Fran Foreman" userId="aa986a95982d754f" providerId="LiveId" clId="{FA9C01A5-D0B3-4B81-9D23-802DB7AEEA16}" dt="2020-05-13T12:51:05.287" v="85" actId="1440"/>
          <ac:picMkLst>
            <pc:docMk/>
            <pc:sldMk cId="1485364416" sldId="2596"/>
            <ac:picMk id="8" creationId="{028D0C1E-3E75-47A1-8E29-B9A2AD4B4837}"/>
          </ac:picMkLst>
        </pc:picChg>
      </pc:sldChg>
      <pc:sldChg chg="addSp modSp mod ord modNotesTx">
        <pc:chgData name="Fran Foreman" userId="aa986a95982d754f" providerId="LiveId" clId="{FA9C01A5-D0B3-4B81-9D23-802DB7AEEA16}" dt="2020-05-13T13:17:14.637" v="1011"/>
        <pc:sldMkLst>
          <pc:docMk/>
          <pc:sldMk cId="726700714" sldId="2603"/>
        </pc:sldMkLst>
        <pc:spChg chg="mod">
          <ac:chgData name="Fran Foreman" userId="aa986a95982d754f" providerId="LiveId" clId="{FA9C01A5-D0B3-4B81-9D23-802DB7AEEA16}" dt="2020-05-13T13:01:15.935" v="108" actId="1076"/>
          <ac:spMkLst>
            <pc:docMk/>
            <pc:sldMk cId="726700714" sldId="2603"/>
            <ac:spMk id="2" creationId="{83BBA4C1-8A31-431B-8A2C-E34F454DA5A5}"/>
          </ac:spMkLst>
        </pc:spChg>
        <pc:spChg chg="add mod">
          <ac:chgData name="Fran Foreman" userId="aa986a95982d754f" providerId="LiveId" clId="{FA9C01A5-D0B3-4B81-9D23-802DB7AEEA16}" dt="2020-05-13T13:02:52.903" v="161" actId="255"/>
          <ac:spMkLst>
            <pc:docMk/>
            <pc:sldMk cId="726700714" sldId="2603"/>
            <ac:spMk id="6" creationId="{94AA6BA7-EAD1-4B73-9BAD-AF0F5B257214}"/>
          </ac:spMkLst>
        </pc:spChg>
        <pc:spChg chg="mod">
          <ac:chgData name="Fran Foreman" userId="aa986a95982d754f" providerId="LiveId" clId="{FA9C01A5-D0B3-4B81-9D23-802DB7AEEA16}" dt="2020-05-13T13:02:25.432" v="132" actId="1076"/>
          <ac:spMkLst>
            <pc:docMk/>
            <pc:sldMk cId="726700714" sldId="2603"/>
            <ac:spMk id="8" creationId="{E7E8ADAC-D682-4881-8BCF-FAD7077A7479}"/>
          </ac:spMkLst>
        </pc:spChg>
        <pc:spChg chg="mod">
          <ac:chgData name="Fran Foreman" userId="aa986a95982d754f" providerId="LiveId" clId="{FA9C01A5-D0B3-4B81-9D23-802DB7AEEA16}" dt="2020-05-13T13:02:25.432" v="132" actId="1076"/>
          <ac:spMkLst>
            <pc:docMk/>
            <pc:sldMk cId="726700714" sldId="2603"/>
            <ac:spMk id="9" creationId="{732070FB-FA53-4EED-AB0F-BF99BEEF9371}"/>
          </ac:spMkLst>
        </pc:spChg>
        <pc:spChg chg="mod">
          <ac:chgData name="Fran Foreman" userId="aa986a95982d754f" providerId="LiveId" clId="{FA9C01A5-D0B3-4B81-9D23-802DB7AEEA16}" dt="2020-05-13T13:02:25.432" v="132" actId="1076"/>
          <ac:spMkLst>
            <pc:docMk/>
            <pc:sldMk cId="726700714" sldId="2603"/>
            <ac:spMk id="10" creationId="{17152BA4-FD04-4AA7-BE52-239D12B4ED9A}"/>
          </ac:spMkLst>
        </pc:spChg>
        <pc:spChg chg="mod">
          <ac:chgData name="Fran Foreman" userId="aa986a95982d754f" providerId="LiveId" clId="{FA9C01A5-D0B3-4B81-9D23-802DB7AEEA16}" dt="2020-05-13T13:02:25.432" v="132" actId="1076"/>
          <ac:spMkLst>
            <pc:docMk/>
            <pc:sldMk cId="726700714" sldId="2603"/>
            <ac:spMk id="11" creationId="{DF42CA33-337D-410F-B30A-3B7E91932D46}"/>
          </ac:spMkLst>
        </pc:spChg>
        <pc:spChg chg="mod">
          <ac:chgData name="Fran Foreman" userId="aa986a95982d754f" providerId="LiveId" clId="{FA9C01A5-D0B3-4B81-9D23-802DB7AEEA16}" dt="2020-05-13T13:02:25.432" v="132" actId="1076"/>
          <ac:spMkLst>
            <pc:docMk/>
            <pc:sldMk cId="726700714" sldId="2603"/>
            <ac:spMk id="12" creationId="{B1E4ED84-14FB-4208-AAE1-D6AB6E06E15E}"/>
          </ac:spMkLst>
        </pc:spChg>
        <pc:spChg chg="mod">
          <ac:chgData name="Fran Foreman" userId="aa986a95982d754f" providerId="LiveId" clId="{FA9C01A5-D0B3-4B81-9D23-802DB7AEEA16}" dt="2020-05-13T13:02:25.432" v="132" actId="1076"/>
          <ac:spMkLst>
            <pc:docMk/>
            <pc:sldMk cId="726700714" sldId="2603"/>
            <ac:spMk id="13" creationId="{64B7C4A4-1C2A-4E2B-A982-A4A90D973436}"/>
          </ac:spMkLst>
        </pc:spChg>
        <pc:spChg chg="mod">
          <ac:chgData name="Fran Foreman" userId="aa986a95982d754f" providerId="LiveId" clId="{FA9C01A5-D0B3-4B81-9D23-802DB7AEEA16}" dt="2020-05-13T13:02:25.432" v="132" actId="1076"/>
          <ac:spMkLst>
            <pc:docMk/>
            <pc:sldMk cId="726700714" sldId="2603"/>
            <ac:spMk id="14" creationId="{741B2EDD-FD8D-4886-BF15-6BA0AF861DAE}"/>
          </ac:spMkLst>
        </pc:spChg>
        <pc:spChg chg="mod">
          <ac:chgData name="Fran Foreman" userId="aa986a95982d754f" providerId="LiveId" clId="{FA9C01A5-D0B3-4B81-9D23-802DB7AEEA16}" dt="2020-05-13T13:02:39.615" v="158" actId="20577"/>
          <ac:spMkLst>
            <pc:docMk/>
            <pc:sldMk cId="726700714" sldId="2603"/>
            <ac:spMk id="15" creationId="{E3F4D42C-D3D8-4FD3-9F05-4DA45BB39BA2}"/>
          </ac:spMkLst>
        </pc:spChg>
      </pc:sldChg>
      <pc:sldChg chg="ord">
        <pc:chgData name="Fran Foreman" userId="aa986a95982d754f" providerId="LiveId" clId="{FA9C01A5-D0B3-4B81-9D23-802DB7AEEA16}" dt="2020-05-13T13:16:19.509" v="1007"/>
        <pc:sldMkLst>
          <pc:docMk/>
          <pc:sldMk cId="1205095312" sldId="2620"/>
        </pc:sldMkLst>
      </pc:sldChg>
      <pc:sldChg chg="modNotesTx">
        <pc:chgData name="Fran Foreman" userId="aa986a95982d754f" providerId="LiveId" clId="{FA9C01A5-D0B3-4B81-9D23-802DB7AEEA16}" dt="2020-05-13T13:06:06.720" v="164" actId="20577"/>
        <pc:sldMkLst>
          <pc:docMk/>
          <pc:sldMk cId="2691992842" sldId="2632"/>
        </pc:sldMkLst>
      </pc:sldChg>
      <pc:sldChg chg="modNotesTx">
        <pc:chgData name="Fran Foreman" userId="aa986a95982d754f" providerId="LiveId" clId="{FA9C01A5-D0B3-4B81-9D23-802DB7AEEA16}" dt="2020-05-13T13:06:11.017" v="165" actId="20577"/>
        <pc:sldMkLst>
          <pc:docMk/>
          <pc:sldMk cId="2826025127" sldId="2633"/>
        </pc:sldMkLst>
      </pc:sldChg>
    </pc:docChg>
  </pc:docChgLst>
  <pc:docChgLst>
    <pc:chgData name="Fran Foreman" userId="S::esfforeman@glow.gov.uk::fe6e61ef-6616-4964-950d-294ca90507e4" providerId="AD" clId="Web-{DED5DF0E-FE6B-4CB5-82C7-15FDE8ADDAFD}"/>
    <pc:docChg chg="modSld">
      <pc:chgData name="Fran Foreman" userId="S::esfforeman@glow.gov.uk::fe6e61ef-6616-4964-950d-294ca90507e4" providerId="AD" clId="Web-{DED5DF0E-FE6B-4CB5-82C7-15FDE8ADDAFD}" dt="2020-05-14T07:38:57.088" v="2" actId="14100"/>
      <pc:docMkLst>
        <pc:docMk/>
      </pc:docMkLst>
      <pc:sldChg chg="addSp modSp">
        <pc:chgData name="Fran Foreman" userId="S::esfforeman@glow.gov.uk::fe6e61ef-6616-4964-950d-294ca90507e4" providerId="AD" clId="Web-{DED5DF0E-FE6B-4CB5-82C7-15FDE8ADDAFD}" dt="2020-05-14T07:38:57.088" v="2" actId="14100"/>
        <pc:sldMkLst>
          <pc:docMk/>
          <pc:sldMk cId="953849139" sldId="2631"/>
        </pc:sldMkLst>
        <pc:picChg chg="add mod">
          <ac:chgData name="Fran Foreman" userId="S::esfforeman@glow.gov.uk::fe6e61ef-6616-4964-950d-294ca90507e4" providerId="AD" clId="Web-{DED5DF0E-FE6B-4CB5-82C7-15FDE8ADDAFD}" dt="2020-05-14T07:38:57.088" v="2" actId="14100"/>
          <ac:picMkLst>
            <pc:docMk/>
            <pc:sldMk cId="953849139" sldId="2631"/>
            <ac:picMk id="2" creationId="{4CA2423A-285F-4DD1-9498-AA90100492C5}"/>
          </ac:picMkLst>
        </pc:picChg>
      </pc:sldChg>
    </pc:docChg>
  </pc:docChgLst>
  <pc:docChgLst>
    <pc:chgData name="Fran Foreman" userId="S::esfforeman@glow.gov.uk::fe6e61ef-6616-4964-950d-294ca90507e4" providerId="AD" clId="Web-{E16D5F7E-DF25-490E-BB71-4BFCB012576B}"/>
    <pc:docChg chg="modSld">
      <pc:chgData name="Fran Foreman" userId="S::esfforeman@glow.gov.uk::fe6e61ef-6616-4964-950d-294ca90507e4" providerId="AD" clId="Web-{E16D5F7E-DF25-490E-BB71-4BFCB012576B}" dt="2020-05-14T07:37:33.427" v="59" actId="20577"/>
      <pc:docMkLst>
        <pc:docMk/>
      </pc:docMkLst>
      <pc:sldChg chg="addSp modSp">
        <pc:chgData name="Fran Foreman" userId="S::esfforeman@glow.gov.uk::fe6e61ef-6616-4964-950d-294ca90507e4" providerId="AD" clId="Web-{E16D5F7E-DF25-490E-BB71-4BFCB012576B}" dt="2020-05-14T07:37:33.427" v="59" actId="20577"/>
        <pc:sldMkLst>
          <pc:docMk/>
          <pc:sldMk cId="1485364416" sldId="2596"/>
        </pc:sldMkLst>
        <pc:spChg chg="mod">
          <ac:chgData name="Fran Foreman" userId="S::esfforeman@glow.gov.uk::fe6e61ef-6616-4964-950d-294ca90507e4" providerId="AD" clId="Web-{E16D5F7E-DF25-490E-BB71-4BFCB012576B}" dt="2020-05-14T07:37:33.427" v="59" actId="20577"/>
          <ac:spMkLst>
            <pc:docMk/>
            <pc:sldMk cId="1485364416" sldId="2596"/>
            <ac:spMk id="2" creationId="{00000000-0000-0000-0000-000000000000}"/>
          </ac:spMkLst>
        </pc:spChg>
        <pc:picChg chg="add mod">
          <ac:chgData name="Fran Foreman" userId="S::esfforeman@glow.gov.uk::fe6e61ef-6616-4964-950d-294ca90507e4" providerId="AD" clId="Web-{E16D5F7E-DF25-490E-BB71-4BFCB012576B}" dt="2020-05-14T07:37:07.380" v="50" actId="1076"/>
          <ac:picMkLst>
            <pc:docMk/>
            <pc:sldMk cId="1485364416" sldId="2596"/>
            <ac:picMk id="3" creationId="{564AF4FD-680A-43FD-8876-F5BA082BF131}"/>
          </ac:picMkLst>
        </pc:picChg>
        <pc:picChg chg="mod">
          <ac:chgData name="Fran Foreman" userId="S::esfforeman@glow.gov.uk::fe6e61ef-6616-4964-950d-294ca90507e4" providerId="AD" clId="Web-{E16D5F7E-DF25-490E-BB71-4BFCB012576B}" dt="2020-05-14T07:36:55.286" v="46" actId="14100"/>
          <ac:picMkLst>
            <pc:docMk/>
            <pc:sldMk cId="1485364416" sldId="2596"/>
            <ac:picMk id="4" creationId="{356E347B-94C0-4E5F-ACC6-10D4332009CE}"/>
          </ac:picMkLst>
        </pc:picChg>
        <pc:picChg chg="mod">
          <ac:chgData name="Fran Foreman" userId="S::esfforeman@glow.gov.uk::fe6e61ef-6616-4964-950d-294ca90507e4" providerId="AD" clId="Web-{E16D5F7E-DF25-490E-BB71-4BFCB012576B}" dt="2020-05-14T07:37:22.380" v="53" actId="1076"/>
          <ac:picMkLst>
            <pc:docMk/>
            <pc:sldMk cId="1485364416" sldId="2596"/>
            <ac:picMk id="5" creationId="{F152F114-5CC8-48EC-81C7-878008B5DF7C}"/>
          </ac:picMkLst>
        </pc:picChg>
        <pc:picChg chg="mod">
          <ac:chgData name="Fran Foreman" userId="S::esfforeman@glow.gov.uk::fe6e61ef-6616-4964-950d-294ca90507e4" providerId="AD" clId="Web-{E16D5F7E-DF25-490E-BB71-4BFCB012576B}" dt="2020-05-14T07:37:19.849" v="52" actId="1076"/>
          <ac:picMkLst>
            <pc:docMk/>
            <pc:sldMk cId="1485364416" sldId="2596"/>
            <ac:picMk id="8" creationId="{028D0C1E-3E75-47A1-8E29-B9A2AD4B4837}"/>
          </ac:picMkLst>
        </pc:picChg>
      </pc:sldChg>
    </pc:docChg>
  </pc:docChgLst>
  <pc:docChgLst>
    <pc:chgData name="Pauline Lynch" userId="S::esplynch@glow.gov.uk::a6e6c9ff-3550-4190-a7b6-c75ebf05e655" providerId="AD" clId="Web-{66ADFEC7-E01B-4024-8AC8-87520531EC22}"/>
    <pc:docChg chg="addSld delSld">
      <pc:chgData name="Pauline Lynch" userId="S::esplynch@glow.gov.uk::a6e6c9ff-3550-4190-a7b6-c75ebf05e655" providerId="AD" clId="Web-{66ADFEC7-E01B-4024-8AC8-87520531EC22}" dt="2020-05-15T08:37:42.335" v="1"/>
      <pc:docMkLst>
        <pc:docMk/>
      </pc:docMkLst>
      <pc:sldChg chg="add del replId">
        <pc:chgData name="Pauline Lynch" userId="S::esplynch@glow.gov.uk::a6e6c9ff-3550-4190-a7b6-c75ebf05e655" providerId="AD" clId="Web-{66ADFEC7-E01B-4024-8AC8-87520531EC22}" dt="2020-05-15T08:37:42.335" v="1"/>
        <pc:sldMkLst>
          <pc:docMk/>
          <pc:sldMk cId="3975757488" sldId="263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1E1EEAC2-6BA7-4ABE-8AD8-0D26EC897E9A}" type="datetimeFigureOut">
              <a:rPr lang="en-GB" smtClean="0"/>
              <a:t>22/05/2020</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47A8C41-7247-444A-9DC9-E9ACA2EFD3C8}" type="slidenum">
              <a:rPr lang="en-GB" smtClean="0"/>
              <a:t>‹#›</a:t>
            </a:fld>
            <a:endParaRPr lang="en-GB"/>
          </a:p>
        </p:txBody>
      </p:sp>
    </p:spTree>
    <p:extLst>
      <p:ext uri="{BB962C8B-B14F-4D97-AF65-F5344CB8AC3E}">
        <p14:creationId xmlns:p14="http://schemas.microsoft.com/office/powerpoint/2010/main" val="3429070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6D5B34D-ADEC-457E-B4B9-B8BA594A1FF5}" type="datetimeFigureOut">
              <a:rPr lang="en-GB" smtClean="0"/>
              <a:t>22/05/2020</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238C683-9137-4122-84BD-5AA5692D6AF0}" type="slidenum">
              <a:rPr lang="en-GB" smtClean="0"/>
              <a:t>‹#›</a:t>
            </a:fld>
            <a:endParaRPr lang="en-GB"/>
          </a:p>
        </p:txBody>
      </p:sp>
    </p:spTree>
    <p:extLst>
      <p:ext uri="{BB962C8B-B14F-4D97-AF65-F5344CB8AC3E}">
        <p14:creationId xmlns:p14="http://schemas.microsoft.com/office/powerpoint/2010/main" val="1627232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education.gov.scot/improvement/self-evaluation/A%20national%20model%20of%20professional%20learning"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is a front cover page and can only be used once. Use the corresponding</a:t>
            </a:r>
            <a:r>
              <a:rPr lang="en-US" baseline="0" dirty="0"/>
              <a:t> </a:t>
            </a:r>
            <a:r>
              <a:rPr lang="en-US" b="1" baseline="0" dirty="0"/>
              <a:t>blue</a:t>
            </a:r>
            <a:r>
              <a:rPr lang="en-US" baseline="0" dirty="0"/>
              <a:t> internal and back pages if you are using this page. </a:t>
            </a:r>
            <a:r>
              <a:rPr lang="en-US" dirty="0"/>
              <a:t>You may add a title and a subtitle if needed only. Do</a:t>
            </a:r>
            <a:r>
              <a:rPr lang="en-US" baseline="0" dirty="0"/>
              <a:t> not add anything else or move elements around.</a:t>
            </a:r>
            <a:endParaRPr lang="en-US" dirty="0"/>
          </a:p>
          <a:p>
            <a:endParaRPr lang="en-US" dirty="0"/>
          </a:p>
        </p:txBody>
      </p:sp>
      <p:sp>
        <p:nvSpPr>
          <p:cNvPr id="4" name="Slide Number Placeholder 3"/>
          <p:cNvSpPr>
            <a:spLocks noGrp="1"/>
          </p:cNvSpPr>
          <p:nvPr>
            <p:ph type="sldNum" sz="quarter" idx="10"/>
          </p:nvPr>
        </p:nvSpPr>
        <p:spPr/>
        <p:txBody>
          <a:bodyPr/>
          <a:lstStyle/>
          <a:p>
            <a:fld id="{1238C683-9137-4122-84BD-5AA5692D6AF0}" type="slidenum">
              <a:rPr lang="en-GB" smtClean="0"/>
              <a:t>1</a:t>
            </a:fld>
            <a:endParaRPr lang="en-GB"/>
          </a:p>
        </p:txBody>
      </p:sp>
    </p:spTree>
    <p:extLst>
      <p:ext uri="{BB962C8B-B14F-4D97-AF65-F5344CB8AC3E}">
        <p14:creationId xmlns:p14="http://schemas.microsoft.com/office/powerpoint/2010/main" val="4144225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38C683-9137-4122-84BD-5AA5692D6AF0}" type="slidenum">
              <a:rPr lang="en-GB" smtClean="0"/>
              <a:t>10</a:t>
            </a:fld>
            <a:endParaRPr lang="en-GB"/>
          </a:p>
        </p:txBody>
      </p:sp>
    </p:spTree>
    <p:extLst>
      <p:ext uri="{BB962C8B-B14F-4D97-AF65-F5344CB8AC3E}">
        <p14:creationId xmlns:p14="http://schemas.microsoft.com/office/powerpoint/2010/main" val="35009665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Further information on the </a:t>
            </a:r>
            <a:r>
              <a:rPr lang="en-GB" b="0">
                <a:solidFill>
                  <a:srgbClr val="002060"/>
                </a:solidFill>
                <a:latin typeface="Segoe UI" panose="020B0502040204020203" pitchFamily="34" charset="0"/>
                <a:cs typeface="Segoe UI" panose="020B0502040204020203" pitchFamily="34" charset="0"/>
              </a:rPr>
              <a:t>professional learning resource developed to support reflection and explore solutions to these areas are on slide 15</a:t>
            </a:r>
            <a:endParaRPr lang="en-GB"/>
          </a:p>
        </p:txBody>
      </p:sp>
      <p:sp>
        <p:nvSpPr>
          <p:cNvPr id="4" name="Slide Number Placeholder 3"/>
          <p:cNvSpPr>
            <a:spLocks noGrp="1"/>
          </p:cNvSpPr>
          <p:nvPr>
            <p:ph type="sldNum" sz="quarter" idx="5"/>
          </p:nvPr>
        </p:nvSpPr>
        <p:spPr/>
        <p:txBody>
          <a:bodyPr/>
          <a:lstStyle/>
          <a:p>
            <a:pPr>
              <a:defRPr/>
            </a:pPr>
            <a:fld id="{CF3875DD-ED94-9B45-9398-8346033825C7}" type="slidenum">
              <a:rPr lang="en-GB" smtClean="0"/>
              <a:pPr>
                <a:defRPr/>
              </a:pPr>
              <a:t>11</a:t>
            </a:fld>
            <a:endParaRPr lang="en-GB"/>
          </a:p>
        </p:txBody>
      </p:sp>
    </p:spTree>
    <p:extLst>
      <p:ext uri="{BB962C8B-B14F-4D97-AF65-F5344CB8AC3E}">
        <p14:creationId xmlns:p14="http://schemas.microsoft.com/office/powerpoint/2010/main" val="8740817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38C683-9137-4122-84BD-5AA5692D6AF0}" type="slidenum">
              <a:rPr lang="en-GB" smtClean="0"/>
              <a:t>12</a:t>
            </a:fld>
            <a:endParaRPr lang="en-GB"/>
          </a:p>
        </p:txBody>
      </p:sp>
    </p:spTree>
    <p:extLst>
      <p:ext uri="{BB962C8B-B14F-4D97-AF65-F5344CB8AC3E}">
        <p14:creationId xmlns:p14="http://schemas.microsoft.com/office/powerpoint/2010/main" val="2804808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38C683-9137-4122-84BD-5AA5692D6AF0}" type="slidenum">
              <a:rPr lang="en-GB" smtClean="0"/>
              <a:t>13</a:t>
            </a:fld>
            <a:endParaRPr lang="en-GB"/>
          </a:p>
        </p:txBody>
      </p:sp>
    </p:spTree>
    <p:extLst>
      <p:ext uri="{BB962C8B-B14F-4D97-AF65-F5344CB8AC3E}">
        <p14:creationId xmlns:p14="http://schemas.microsoft.com/office/powerpoint/2010/main" val="28447391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38C683-9137-4122-84BD-5AA5692D6AF0}" type="slidenum">
              <a:rPr lang="en-GB" smtClean="0"/>
              <a:t>14</a:t>
            </a:fld>
            <a:endParaRPr lang="en-GB"/>
          </a:p>
        </p:txBody>
      </p:sp>
    </p:spTree>
    <p:extLst>
      <p:ext uri="{BB962C8B-B14F-4D97-AF65-F5344CB8AC3E}">
        <p14:creationId xmlns:p14="http://schemas.microsoft.com/office/powerpoint/2010/main" val="24366373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Education Scotland have published a range of resources which have been developed to support </a:t>
            </a:r>
            <a:r>
              <a:rPr lang="en-GB">
                <a:solidFill>
                  <a:srgbClr val="002060"/>
                </a:solidFill>
                <a:latin typeface="Segoe UI" panose="020B0502040204020203" pitchFamily="34" charset="0"/>
                <a:cs typeface="Segoe UI" panose="020B0502040204020203" pitchFamily="34" charset="0"/>
              </a:rPr>
              <a:t>practitioners, schools and local authorities ensure they are effectively supporting their learns who require additional support during COVID 19 to help them with the different transitions they will and are experiencing. </a:t>
            </a:r>
            <a:endParaRPr lang="en-GB"/>
          </a:p>
        </p:txBody>
      </p:sp>
      <p:sp>
        <p:nvSpPr>
          <p:cNvPr id="4" name="Slide Number Placeholder 3"/>
          <p:cNvSpPr>
            <a:spLocks noGrp="1"/>
          </p:cNvSpPr>
          <p:nvPr>
            <p:ph type="sldNum" sz="quarter" idx="5"/>
          </p:nvPr>
        </p:nvSpPr>
        <p:spPr/>
        <p:txBody>
          <a:bodyPr/>
          <a:lstStyle/>
          <a:p>
            <a:pPr>
              <a:defRPr/>
            </a:pPr>
            <a:fld id="{CF3875DD-ED94-9B45-9398-8346033825C7}" type="slidenum">
              <a:rPr lang="en-GB" smtClean="0"/>
              <a:pPr>
                <a:defRPr/>
              </a:pPr>
              <a:t>15</a:t>
            </a:fld>
            <a:endParaRPr lang="en-GB"/>
          </a:p>
        </p:txBody>
      </p:sp>
    </p:spTree>
    <p:extLst>
      <p:ext uri="{BB962C8B-B14F-4D97-AF65-F5344CB8AC3E}">
        <p14:creationId xmlns:p14="http://schemas.microsoft.com/office/powerpoint/2010/main" val="33391395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This evaluation tool can be adapted to suit a range of focus areas , for example  ‘How are the views of learners who require additional support taken account of?’  </a:t>
            </a:r>
          </a:p>
          <a:p>
            <a:endParaRPr lang="en-GB"/>
          </a:p>
          <a:p>
            <a:r>
              <a:rPr lang="en-GB" sz="1200" kern="1200">
                <a:solidFill>
                  <a:schemeClr val="tx1"/>
                </a:solidFill>
                <a:effectLst/>
                <a:latin typeface="+mn-lt"/>
                <a:ea typeface="+mn-ea"/>
                <a:cs typeface="+mn-cs"/>
              </a:rPr>
              <a:t>Access the file ‘</a:t>
            </a:r>
            <a:r>
              <a:rPr lang="en-GB" sz="1200" b="1" kern="1200">
                <a:solidFill>
                  <a:schemeClr val="tx1"/>
                </a:solidFill>
                <a:effectLst/>
                <a:latin typeface="+mn-lt"/>
                <a:ea typeface="+mn-ea"/>
                <a:cs typeface="+mn-cs"/>
              </a:rPr>
              <a:t>Reflective Activity Tables - Supporting ASN Transitions through COVID 19’ </a:t>
            </a:r>
            <a:r>
              <a:rPr lang="en-GB" sz="1200" kern="1200">
                <a:solidFill>
                  <a:schemeClr val="tx1"/>
                </a:solidFill>
                <a:effectLst/>
                <a:latin typeface="+mn-lt"/>
                <a:ea typeface="+mn-ea"/>
                <a:cs typeface="+mn-cs"/>
              </a:rPr>
              <a:t>which has all the transition focus areas within tables for staff to record their reflections and areas for improvement. This is a word document and can be edited. </a:t>
            </a:r>
            <a:endParaRPr lang="en-GB"/>
          </a:p>
        </p:txBody>
      </p:sp>
      <p:sp>
        <p:nvSpPr>
          <p:cNvPr id="4" name="Slide Number Placeholder 3"/>
          <p:cNvSpPr>
            <a:spLocks noGrp="1"/>
          </p:cNvSpPr>
          <p:nvPr>
            <p:ph type="sldNum" sz="quarter" idx="5"/>
          </p:nvPr>
        </p:nvSpPr>
        <p:spPr/>
        <p:txBody>
          <a:bodyPr/>
          <a:lstStyle/>
          <a:p>
            <a:fld id="{1238C683-9137-4122-84BD-5AA5692D6AF0}" type="slidenum">
              <a:rPr lang="en-GB" smtClean="0"/>
              <a:t>16</a:t>
            </a:fld>
            <a:endParaRPr lang="en-GB"/>
          </a:p>
        </p:txBody>
      </p:sp>
    </p:spTree>
    <p:extLst>
      <p:ext uri="{BB962C8B-B14F-4D97-AF65-F5344CB8AC3E}">
        <p14:creationId xmlns:p14="http://schemas.microsoft.com/office/powerpoint/2010/main" val="41560065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a:t>This is a back cover page in </a:t>
            </a:r>
            <a:r>
              <a:rPr lang="en-GB" b="1"/>
              <a:t>blue</a:t>
            </a:r>
            <a:r>
              <a:rPr lang="en-GB"/>
              <a:t>. You</a:t>
            </a:r>
            <a:r>
              <a:rPr lang="en-GB" baseline="0"/>
              <a:t> may edit the address if needed only. It can only be once and at the end of the PowerPoint presentation. </a:t>
            </a:r>
            <a:r>
              <a:rPr lang="en-US"/>
              <a:t>Use the corresponding</a:t>
            </a:r>
            <a:r>
              <a:rPr lang="en-US" baseline="0"/>
              <a:t> </a:t>
            </a:r>
            <a:r>
              <a:rPr lang="en-US" b="1" baseline="0"/>
              <a:t>blue</a:t>
            </a:r>
            <a:r>
              <a:rPr lang="en-US" baseline="0"/>
              <a:t> internal and back pages if you are using this page. </a:t>
            </a:r>
            <a:endParaRPr lang="en-GB"/>
          </a:p>
          <a:p>
            <a:endParaRPr lang="en-GB"/>
          </a:p>
        </p:txBody>
      </p:sp>
      <p:sp>
        <p:nvSpPr>
          <p:cNvPr id="4" name="Slide Number Placeholder 3"/>
          <p:cNvSpPr>
            <a:spLocks noGrp="1"/>
          </p:cNvSpPr>
          <p:nvPr>
            <p:ph type="sldNum" sz="quarter" idx="10"/>
          </p:nvPr>
        </p:nvSpPr>
        <p:spPr/>
        <p:txBody>
          <a:bodyPr/>
          <a:lstStyle/>
          <a:p>
            <a:fld id="{1238C683-9137-4122-84BD-5AA5692D6AF0}" type="slidenum">
              <a:rPr lang="en-GB" smtClean="0"/>
              <a:t>17</a:t>
            </a:fld>
            <a:endParaRPr lang="en-GB"/>
          </a:p>
        </p:txBody>
      </p:sp>
    </p:spTree>
    <p:extLst>
      <p:ext uri="{BB962C8B-B14F-4D97-AF65-F5344CB8AC3E}">
        <p14:creationId xmlns:p14="http://schemas.microsoft.com/office/powerpoint/2010/main" val="2436637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sz="1200" kern="1200">
                <a:solidFill>
                  <a:schemeClr val="tx1"/>
                </a:solidFill>
                <a:effectLst/>
                <a:latin typeface="+mn-lt"/>
                <a:ea typeface="+mn-ea"/>
                <a:cs typeface="+mn-cs"/>
              </a:rPr>
              <a:t>The National Model of Professional Learning developed by Education Scotland underlines that professional learning should challenge and develop thinking, knowledge, skills and understanding and should be underpinned by developing skills of enquiry and criticality. </a:t>
            </a:r>
          </a:p>
          <a:p>
            <a:endParaRPr lang="en-GB" sz="1200" kern="1200">
              <a:solidFill>
                <a:schemeClr val="tx1"/>
              </a:solidFill>
              <a:effectLst/>
              <a:latin typeface="+mn-lt"/>
              <a:ea typeface="+mn-ea"/>
              <a:cs typeface="+mn-cs"/>
            </a:endParaRPr>
          </a:p>
          <a:p>
            <a:r>
              <a:rPr lang="en-GB" sz="1200" kern="1200">
                <a:solidFill>
                  <a:schemeClr val="tx1"/>
                </a:solidFill>
                <a:effectLst/>
                <a:latin typeface="+mn-lt"/>
                <a:ea typeface="+mn-ea"/>
                <a:cs typeface="+mn-cs"/>
              </a:rPr>
              <a:t>The National model also emphasises that professional learning needs to be interactive, reflective and involve learning with and from others. </a:t>
            </a:r>
          </a:p>
          <a:p>
            <a:r>
              <a:rPr lang="en-GB" sz="1200" kern="1200">
                <a:solidFill>
                  <a:schemeClr val="tx1"/>
                </a:solidFill>
                <a:effectLst/>
                <a:latin typeface="+mn-lt"/>
                <a:ea typeface="+mn-ea"/>
                <a:cs typeface="+mn-cs"/>
              </a:rPr>
              <a:t>Further information on the national model of professional learning is available on the </a:t>
            </a:r>
            <a:r>
              <a:rPr lang="en-GB" sz="1200" u="sng" kern="1200">
                <a:solidFill>
                  <a:schemeClr val="tx1"/>
                </a:solidFill>
                <a:effectLst/>
                <a:latin typeface="+mn-lt"/>
                <a:ea typeface="+mn-ea"/>
                <a:cs typeface="+mn-cs"/>
                <a:hlinkClick r:id="rId3"/>
              </a:rPr>
              <a:t>National Improvement Hub.</a:t>
            </a:r>
            <a:r>
              <a:rPr lang="en-GB" sz="1200" kern="1200">
                <a:solidFill>
                  <a:schemeClr val="tx1"/>
                </a:solidFill>
                <a:effectLst/>
                <a:latin typeface="+mn-lt"/>
                <a:ea typeface="+mn-ea"/>
                <a:cs typeface="+mn-cs"/>
              </a:rPr>
              <a:t> </a:t>
            </a:r>
          </a:p>
          <a:p>
            <a:endParaRPr lang="en-GB"/>
          </a:p>
        </p:txBody>
      </p:sp>
      <p:sp>
        <p:nvSpPr>
          <p:cNvPr id="4" name="Slide Number Placeholder 3"/>
          <p:cNvSpPr>
            <a:spLocks noGrp="1"/>
          </p:cNvSpPr>
          <p:nvPr>
            <p:ph type="sldNum" sz="quarter" idx="10"/>
          </p:nvPr>
        </p:nvSpPr>
        <p:spPr/>
        <p:txBody>
          <a:bodyPr/>
          <a:lstStyle/>
          <a:p>
            <a:fld id="{1238C683-9137-4122-84BD-5AA5692D6AF0}" type="slidenum">
              <a:rPr lang="en-GB" smtClean="0"/>
              <a:t>2</a:t>
            </a:fld>
            <a:endParaRPr lang="en-GB"/>
          </a:p>
        </p:txBody>
      </p:sp>
    </p:spTree>
    <p:extLst>
      <p:ext uri="{BB962C8B-B14F-4D97-AF65-F5344CB8AC3E}">
        <p14:creationId xmlns:p14="http://schemas.microsoft.com/office/powerpoint/2010/main" val="2436637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rPr>
              <a:t>Education Scotland intends to offer the best practical transitions advice and support to staff in ELC settings and primary schools in planning children’s transitions.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rPr>
              <a:t>The emergence of the COVID-19 virus quickly changed our Scottish education system in an unexpected and unprecedented way. The impact on every child has been profound. Every life has been affected. For many this has meant real and possibly long-lasting difficulties.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solidFill>
                  <a:schemeClr val="tx1"/>
                </a:solidFill>
              </a:rPr>
              <a:t>It is clear we cannot expect to return to how things were such a short time ago. The task before us is not straightforward.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a:solidFill>
                  <a:schemeClr val="tx1"/>
                </a:solidFill>
                <a:effectLst/>
                <a:latin typeface="+mn-lt"/>
                <a:ea typeface="+mn-ea"/>
                <a:cs typeface="+mn-cs"/>
              </a:rPr>
              <a:t>Our whole education system will clearly have to </a:t>
            </a:r>
            <a:r>
              <a:rPr lang="en-GB" sz="1200" b="1" kern="1200">
                <a:solidFill>
                  <a:schemeClr val="tx1"/>
                </a:solidFill>
                <a:effectLst/>
                <a:latin typeface="+mn-lt"/>
                <a:ea typeface="+mn-ea"/>
                <a:cs typeface="+mn-cs"/>
              </a:rPr>
              <a:t>engage</a:t>
            </a:r>
            <a:r>
              <a:rPr lang="en-GB" sz="1200" kern="1200">
                <a:solidFill>
                  <a:schemeClr val="tx1"/>
                </a:solidFill>
                <a:effectLst/>
                <a:latin typeface="+mn-lt"/>
                <a:ea typeface="+mn-ea"/>
                <a:cs typeface="+mn-cs"/>
              </a:rPr>
              <a:t> and respond </a:t>
            </a:r>
            <a:r>
              <a:rPr lang="en-GB" sz="1200" b="1" kern="1200">
                <a:solidFill>
                  <a:schemeClr val="tx1"/>
                </a:solidFill>
                <a:effectLst/>
                <a:latin typeface="+mn-lt"/>
                <a:ea typeface="+mn-ea"/>
                <a:cs typeface="+mn-cs"/>
              </a:rPr>
              <a:t>openly, collegiately, flexibly</a:t>
            </a:r>
            <a:r>
              <a:rPr lang="en-GB" sz="1200" kern="1200">
                <a:solidFill>
                  <a:schemeClr val="tx1"/>
                </a:solidFill>
                <a:effectLst/>
                <a:latin typeface="+mn-lt"/>
                <a:ea typeface="+mn-ea"/>
                <a:cs typeface="+mn-cs"/>
              </a:rPr>
              <a:t> and </a:t>
            </a:r>
            <a:r>
              <a:rPr lang="en-GB" sz="1200" b="1" kern="1200">
                <a:solidFill>
                  <a:schemeClr val="tx1"/>
                </a:solidFill>
                <a:effectLst/>
                <a:latin typeface="+mn-lt"/>
                <a:ea typeface="+mn-ea"/>
                <a:cs typeface="+mn-cs"/>
              </a:rPr>
              <a:t>transparently</a:t>
            </a:r>
            <a:r>
              <a:rPr lang="en-GB" sz="1200" kern="1200">
                <a:solidFill>
                  <a:schemeClr val="tx1"/>
                </a:solidFill>
                <a:effectLst/>
                <a:latin typeface="+mn-lt"/>
                <a:ea typeface="+mn-ea"/>
                <a:cs typeface="+mn-cs"/>
              </a:rPr>
              <a:t> in supporting all the transitions being made by our children and young people , particularly those who require additional support.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a:solidFill>
                  <a:schemeClr val="tx1"/>
                </a:solidFill>
                <a:effectLst/>
                <a:latin typeface="+mn-lt"/>
                <a:ea typeface="+mn-ea"/>
                <a:cs typeface="+mn-cs"/>
              </a:rPr>
              <a:t>As children and young people  move from their homes to new environments, they will experience changes in their daily routines.  They will be required to re-establish relationships and forge new ones with their peers and the adults who look after and educate them. To start the next part of their learning journey, periods of adjustment will be required, and </a:t>
            </a:r>
            <a:r>
              <a:rPr lang="en-GB" sz="1200" b="1" kern="1200">
                <a:solidFill>
                  <a:schemeClr val="tx1"/>
                </a:solidFill>
                <a:effectLst/>
                <a:latin typeface="+mn-lt"/>
                <a:ea typeface="+mn-ea"/>
                <a:cs typeface="+mn-cs"/>
              </a:rPr>
              <a:t>planned for</a:t>
            </a:r>
            <a:r>
              <a:rPr lang="en-GB" sz="1200" kern="1200">
                <a:solidFill>
                  <a:schemeClr val="tx1"/>
                </a:solidFill>
                <a:effectLst/>
                <a:latin typeface="+mn-lt"/>
                <a:ea typeface="+mn-ea"/>
                <a:cs typeface="+mn-cs"/>
              </a:rPr>
              <a:t> in the short and longer term.  This includes anticipationary planning for learners who require additional support.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a:solidFill>
                  <a:schemeClr val="tx1"/>
                </a:solidFill>
                <a:effectLst/>
                <a:latin typeface="+mn-lt"/>
                <a:ea typeface="+mn-ea"/>
                <a:cs typeface="+mn-cs"/>
              </a:rPr>
              <a:t>The</a:t>
            </a:r>
            <a:r>
              <a:rPr lang="en-GB" sz="1200" kern="1200" baseline="0">
                <a:solidFill>
                  <a:schemeClr val="tx1"/>
                </a:solidFill>
                <a:effectLst/>
                <a:latin typeface="+mn-lt"/>
                <a:ea typeface="+mn-ea"/>
                <a:cs typeface="+mn-cs"/>
              </a:rPr>
              <a:t> advice in this</a:t>
            </a:r>
            <a:r>
              <a:rPr lang="en-GB" sz="1200" kern="1200">
                <a:solidFill>
                  <a:schemeClr val="tx1"/>
                </a:solidFill>
                <a:effectLst/>
                <a:latin typeface="+mn-lt"/>
                <a:ea typeface="+mn-ea"/>
                <a:cs typeface="+mn-cs"/>
              </a:rPr>
              <a:t> presentation offers</a:t>
            </a:r>
            <a:r>
              <a:rPr lang="en-GB" sz="1200" kern="1200" baseline="0">
                <a:solidFill>
                  <a:schemeClr val="tx1"/>
                </a:solidFill>
                <a:effectLst/>
                <a:latin typeface="+mn-lt"/>
                <a:ea typeface="+mn-ea"/>
                <a:cs typeface="+mn-cs"/>
              </a:rPr>
              <a:t> practitioners, teachers, senior leaders and others a starting point for discussions. Discussions that will require us to work together to intentionally plan for the transitions of children and young people who may require additional support as they move from home learning  to ELC/schools and home again if they are participating in a phased return.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a:solidFill>
                  <a:schemeClr val="tx1"/>
                </a:solidFill>
                <a:effectLst/>
                <a:latin typeface="+mn-lt"/>
                <a:ea typeface="+mn-ea"/>
                <a:cs typeface="+mn-cs"/>
              </a:rPr>
              <a:t>We are living in uncertain times, where significant concerns are rightly being expressed by parents, by policy makers, senior leaders, others, staff and children themselves, about how we can safely plan for transitions. By being solutions-focussed and responsive to the changes yet to come, transitions will be more effective if we adopt a </a:t>
            </a:r>
            <a:r>
              <a:rPr lang="en-GB" sz="1200" b="1" kern="1200" baseline="0">
                <a:solidFill>
                  <a:schemeClr val="tx1"/>
                </a:solidFill>
                <a:effectLst/>
                <a:latin typeface="+mn-lt"/>
                <a:ea typeface="+mn-ea"/>
                <a:cs typeface="+mn-cs"/>
              </a:rPr>
              <a:t>child-centred approach.</a:t>
            </a:r>
            <a:endParaRPr lang="en-US" b="1"/>
          </a:p>
          <a:p>
            <a:endParaRPr lang="en-GB"/>
          </a:p>
        </p:txBody>
      </p:sp>
      <p:sp>
        <p:nvSpPr>
          <p:cNvPr id="4" name="Slide Number Placeholder 3"/>
          <p:cNvSpPr>
            <a:spLocks noGrp="1"/>
          </p:cNvSpPr>
          <p:nvPr>
            <p:ph type="sldNum" sz="quarter" idx="10"/>
          </p:nvPr>
        </p:nvSpPr>
        <p:spPr/>
        <p:txBody>
          <a:bodyPr/>
          <a:lstStyle/>
          <a:p>
            <a:fld id="{1238C683-9137-4122-84BD-5AA5692D6AF0}" type="slidenum">
              <a:rPr lang="en-GB" smtClean="0"/>
              <a:t>3</a:t>
            </a:fld>
            <a:endParaRPr lang="en-GB"/>
          </a:p>
        </p:txBody>
      </p:sp>
    </p:spTree>
    <p:extLst>
      <p:ext uri="{BB962C8B-B14F-4D97-AF65-F5344CB8AC3E}">
        <p14:creationId xmlns:p14="http://schemas.microsoft.com/office/powerpoint/2010/main" val="3816296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Child-centred transitions in the new context</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Why is this</a:t>
            </a:r>
            <a:r>
              <a:rPr lang="en-GB" sz="1200" b="1" kern="1200" baseline="0" dirty="0">
                <a:solidFill>
                  <a:schemeClr val="tx1"/>
                </a:solidFill>
                <a:effectLst/>
                <a:latin typeface="+mn-lt"/>
                <a:ea typeface="+mn-ea"/>
                <a:cs typeface="+mn-cs"/>
              </a:rPr>
              <a:t> advice needed?</a:t>
            </a:r>
          </a:p>
          <a:p>
            <a:endParaRPr lang="en-GB" sz="1200" kern="1200" baseline="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On the 20</a:t>
            </a:r>
            <a:r>
              <a:rPr lang="en-GB" sz="1200" kern="1200" baseline="30000" dirty="0">
                <a:solidFill>
                  <a:schemeClr val="tx1"/>
                </a:solidFill>
                <a:effectLst/>
                <a:latin typeface="+mn-lt"/>
                <a:ea typeface="+mn-ea"/>
                <a:cs typeface="+mn-cs"/>
              </a:rPr>
              <a:t>th</a:t>
            </a:r>
            <a:r>
              <a:rPr lang="en-GB" sz="1200" kern="1200" dirty="0">
                <a:solidFill>
                  <a:schemeClr val="tx1"/>
                </a:solidFill>
                <a:effectLst/>
                <a:latin typeface="+mn-lt"/>
                <a:ea typeface="+mn-ea"/>
                <a:cs typeface="+mn-cs"/>
              </a:rPr>
              <a:t> March children and young people across Scotland left their familiar educational settings facing a period of significant change and uncertainty that may have a lasting effect on their future lives. The full impact of these system-wide changes on the</a:t>
            </a:r>
            <a:r>
              <a:rPr lang="en-GB" sz="1200" kern="1200" baseline="0" dirty="0">
                <a:solidFill>
                  <a:schemeClr val="tx1"/>
                </a:solidFill>
                <a:effectLst/>
                <a:latin typeface="+mn-lt"/>
                <a:ea typeface="+mn-ea"/>
                <a:cs typeface="+mn-cs"/>
              </a:rPr>
              <a:t> wellbeing</a:t>
            </a:r>
            <a:r>
              <a:rPr lang="en-GB" sz="1200" kern="1200" dirty="0">
                <a:solidFill>
                  <a:schemeClr val="tx1"/>
                </a:solidFill>
                <a:effectLst/>
                <a:latin typeface="+mn-lt"/>
                <a:ea typeface="+mn-ea"/>
                <a:cs typeface="+mn-cs"/>
              </a:rPr>
              <a:t> of children, families and their communities, is as yet, unknown. </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Transition is a complex and dynamic process. To better understand this complexity, particularly in the current climate, we need to be aware of the shifting social and cultural contexts</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that are a reality for our children, young people and their families. More specifically, being responsive through intentional</a:t>
            </a:r>
            <a:r>
              <a:rPr lang="en-GB" sz="1200" kern="1200" baseline="0" dirty="0">
                <a:solidFill>
                  <a:schemeClr val="tx1"/>
                </a:solidFill>
                <a:effectLst/>
                <a:latin typeface="+mn-lt"/>
                <a:ea typeface="+mn-ea"/>
                <a:cs typeface="+mn-cs"/>
              </a:rPr>
              <a:t> transition </a:t>
            </a:r>
            <a:r>
              <a:rPr lang="en-GB" sz="1200" kern="1200" dirty="0">
                <a:solidFill>
                  <a:schemeClr val="tx1"/>
                </a:solidFill>
                <a:effectLst/>
                <a:latin typeface="+mn-lt"/>
                <a:ea typeface="+mn-ea"/>
                <a:cs typeface="+mn-cs"/>
              </a:rPr>
              <a:t>planning for the needs of those most at risk, and who may show symptoms of traumatic stress.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Reassurance is needed</a:t>
            </a:r>
            <a:r>
              <a:rPr lang="en-GB" sz="1200" kern="1200" baseline="0" dirty="0">
                <a:solidFill>
                  <a:schemeClr val="tx1"/>
                </a:solidFill>
                <a:effectLst/>
                <a:latin typeface="+mn-lt"/>
                <a:ea typeface="+mn-ea"/>
                <a:cs typeface="+mn-cs"/>
              </a:rPr>
              <a:t> in these challenging times.  Advice that is practical, flexible and achievable is offered here.  We offer advice that is inclusive, considered, reasonable, fair and equitable. </a:t>
            </a:r>
          </a:p>
          <a:p>
            <a:endParaRPr lang="en-GB" sz="1200" kern="1200" baseline="0" dirty="0">
              <a:solidFill>
                <a:schemeClr val="tx1"/>
              </a:solidFill>
              <a:effectLst/>
              <a:latin typeface="+mn-lt"/>
              <a:ea typeface="+mn-ea"/>
              <a:cs typeface="+mn-cs"/>
            </a:endParaRPr>
          </a:p>
          <a:p>
            <a:r>
              <a:rPr lang="en-GB" sz="1200" kern="1200" baseline="0" dirty="0">
                <a:solidFill>
                  <a:schemeClr val="tx1"/>
                </a:solidFill>
                <a:effectLst/>
                <a:latin typeface="+mn-lt"/>
                <a:ea typeface="+mn-ea"/>
                <a:cs typeface="+mn-cs"/>
              </a:rPr>
              <a:t>The advice in this presentation is inclusive for all children and young people but ha s particular focus on those who require additional support – often referred to as additional Support Needs (</a:t>
            </a:r>
            <a:r>
              <a:rPr lang="en-GB" sz="1200" kern="1200" baseline="0" dirty="0" err="1">
                <a:solidFill>
                  <a:schemeClr val="tx1"/>
                </a:solidFill>
                <a:effectLst/>
                <a:latin typeface="+mn-lt"/>
                <a:ea typeface="+mn-ea"/>
                <a:cs typeface="+mn-cs"/>
              </a:rPr>
              <a:t>ASN</a:t>
            </a:r>
            <a:r>
              <a:rPr lang="en-GB" sz="1200" kern="1200" baseline="0" dirty="0">
                <a:solidFill>
                  <a:schemeClr val="tx1"/>
                </a:solidFill>
                <a:effectLst/>
                <a:latin typeface="+mn-lt"/>
                <a:ea typeface="+mn-ea"/>
                <a:cs typeface="+mn-cs"/>
              </a:rPr>
              <a:t>) The advice will be updated and extended to reflect emerging scientific data and changes to the lockdown and </a:t>
            </a:r>
            <a:r>
              <a:rPr lang="en-GB" sz="1200" kern="1200" baseline="0" dirty="0" smtClean="0">
                <a:solidFill>
                  <a:schemeClr val="tx1"/>
                </a:solidFill>
                <a:effectLst/>
                <a:latin typeface="+mn-lt"/>
                <a:ea typeface="+mn-ea"/>
                <a:cs typeface="+mn-cs"/>
              </a:rPr>
              <a:t>physical </a:t>
            </a:r>
            <a:r>
              <a:rPr lang="en-GB" sz="1200" kern="1200" baseline="0" dirty="0">
                <a:solidFill>
                  <a:schemeClr val="tx1"/>
                </a:solidFill>
                <a:effectLst/>
                <a:latin typeface="+mn-lt"/>
                <a:ea typeface="+mn-ea"/>
                <a:cs typeface="+mn-cs"/>
              </a:rPr>
              <a:t>distancing arrangements as set out by SG to tackle the impact of </a:t>
            </a:r>
            <a:r>
              <a:rPr lang="en-GB" sz="1200" kern="1200" baseline="0" dirty="0" err="1">
                <a:solidFill>
                  <a:schemeClr val="tx1"/>
                </a:solidFill>
                <a:effectLst/>
                <a:latin typeface="+mn-lt"/>
                <a:ea typeface="+mn-ea"/>
                <a:cs typeface="+mn-cs"/>
              </a:rPr>
              <a:t>COVID</a:t>
            </a:r>
            <a:r>
              <a:rPr lang="en-GB" sz="1200" kern="1200" baseline="0" dirty="0">
                <a:solidFill>
                  <a:schemeClr val="tx1"/>
                </a:solidFill>
                <a:effectLst/>
                <a:latin typeface="+mn-lt"/>
                <a:ea typeface="+mn-ea"/>
                <a:cs typeface="+mn-cs"/>
              </a:rPr>
              <a:t>-19 on our children and families.</a:t>
            </a:r>
          </a:p>
          <a:p>
            <a:endParaRPr lang="en-GB"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238C683-9137-4122-84BD-5AA5692D6AF0}" type="slidenum">
              <a:rPr lang="en-GB" smtClean="0"/>
              <a:t>4</a:t>
            </a:fld>
            <a:endParaRPr lang="en-GB"/>
          </a:p>
        </p:txBody>
      </p:sp>
    </p:spTree>
    <p:extLst>
      <p:ext uri="{BB962C8B-B14F-4D97-AF65-F5344CB8AC3E}">
        <p14:creationId xmlns:p14="http://schemas.microsoft.com/office/powerpoint/2010/main" val="2490312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38C683-9137-4122-84BD-5AA5692D6AF0}" type="slidenum">
              <a:rPr lang="en-GB" smtClean="0"/>
              <a:t>5</a:t>
            </a:fld>
            <a:endParaRPr lang="en-GB"/>
          </a:p>
        </p:txBody>
      </p:sp>
    </p:spTree>
    <p:extLst>
      <p:ext uri="{BB962C8B-B14F-4D97-AF65-F5344CB8AC3E}">
        <p14:creationId xmlns:p14="http://schemas.microsoft.com/office/powerpoint/2010/main" val="1353677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38C683-9137-4122-84BD-5AA5692D6AF0}" type="slidenum">
              <a:rPr lang="en-GB" smtClean="0"/>
              <a:t>6</a:t>
            </a:fld>
            <a:endParaRPr lang="en-GB"/>
          </a:p>
        </p:txBody>
      </p:sp>
    </p:spTree>
    <p:extLst>
      <p:ext uri="{BB962C8B-B14F-4D97-AF65-F5344CB8AC3E}">
        <p14:creationId xmlns:p14="http://schemas.microsoft.com/office/powerpoint/2010/main" val="650963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38C683-9137-4122-84BD-5AA5692D6AF0}" type="slidenum">
              <a:rPr lang="en-GB" smtClean="0"/>
              <a:t>7</a:t>
            </a:fld>
            <a:endParaRPr lang="en-GB"/>
          </a:p>
        </p:txBody>
      </p:sp>
    </p:spTree>
    <p:extLst>
      <p:ext uri="{BB962C8B-B14F-4D97-AF65-F5344CB8AC3E}">
        <p14:creationId xmlns:p14="http://schemas.microsoft.com/office/powerpoint/2010/main" val="4065850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238C683-9137-4122-84BD-5AA5692D6AF0}" type="slidenum">
              <a:rPr lang="en-GB" smtClean="0"/>
              <a:t>8</a:t>
            </a:fld>
            <a:endParaRPr lang="en-GB"/>
          </a:p>
        </p:txBody>
      </p:sp>
    </p:spTree>
    <p:extLst>
      <p:ext uri="{BB962C8B-B14F-4D97-AF65-F5344CB8AC3E}">
        <p14:creationId xmlns:p14="http://schemas.microsoft.com/office/powerpoint/2010/main" val="4065850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238C683-9137-4122-84BD-5AA5692D6AF0}" type="slidenum">
              <a:rPr lang="en-GB" smtClean="0"/>
              <a:t>9</a:t>
            </a:fld>
            <a:endParaRPr lang="en-GB"/>
          </a:p>
        </p:txBody>
      </p:sp>
    </p:spTree>
    <p:extLst>
      <p:ext uri="{BB962C8B-B14F-4D97-AF65-F5344CB8AC3E}">
        <p14:creationId xmlns:p14="http://schemas.microsoft.com/office/powerpoint/2010/main" val="3554254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hasCustomPrompt="1"/>
          </p:nvPr>
        </p:nvSpPr>
        <p:spPr/>
        <p:txBody>
          <a:bodyPr/>
          <a:lstStyle>
            <a:lvl1pPr>
              <a:defRPr b="0" baseline="0"/>
            </a:lvl1pPr>
            <a:lvl2pPr marL="742950" indent="-285750">
              <a:buFont typeface="Arial"/>
              <a:buChar char="•"/>
              <a:defRPr/>
            </a:lvl2pPr>
            <a:lvl3pPr marL="1257300" indent="-342900">
              <a:buFont typeface="Lucida Grande"/>
              <a:buChar char="-"/>
              <a:defRPr/>
            </a:lvl3pPr>
            <a:lvl4pPr marL="1714500" indent="-342900">
              <a:buClr>
                <a:srgbClr val="00ABB5"/>
              </a:buClr>
              <a:buFont typeface="Wingdings" charset="2"/>
              <a:buChar char="Ø"/>
              <a:defRPr/>
            </a:lvl4pPr>
            <a:lvl5pPr marL="2171700" indent="-342900">
              <a:buClr>
                <a:srgbClr val="00ABB5"/>
              </a:buClr>
              <a:buFont typeface="Lucida Grande"/>
              <a:buChar char="-"/>
              <a:defRPr/>
            </a:lvl5pPr>
            <a:lvl6pPr>
              <a:buClr>
                <a:srgbClr val="00ABB5"/>
              </a:buClr>
              <a:defRPr/>
            </a:lvl6pPr>
          </a:lstStyle>
          <a:p>
            <a:pPr lvl="0"/>
            <a:r>
              <a:rPr lang="en-US"/>
              <a:t>Main body style like this and leading into bullets:</a:t>
            </a:r>
          </a:p>
          <a:p>
            <a:pPr lvl="1"/>
            <a:r>
              <a:rPr lang="en-US"/>
              <a:t>First level bullet</a:t>
            </a:r>
          </a:p>
          <a:p>
            <a:pPr lvl="2"/>
            <a:r>
              <a:rPr lang="en-US"/>
              <a:t>Second level bullet</a:t>
            </a:r>
          </a:p>
          <a:p>
            <a:pPr lvl="3"/>
            <a:r>
              <a:rPr lang="en-US"/>
              <a:t>Third level bullet</a:t>
            </a:r>
          </a:p>
          <a:p>
            <a:pPr lvl="4"/>
            <a:r>
              <a:rPr lang="en-US"/>
              <a:t>Fourth level</a:t>
            </a:r>
          </a:p>
          <a:p>
            <a:pPr lvl="5"/>
            <a:r>
              <a:rPr lang="en-US"/>
              <a:t>Fifth level</a:t>
            </a:r>
            <a:endParaRPr lang="en-GB"/>
          </a:p>
        </p:txBody>
      </p:sp>
      <p:cxnSp>
        <p:nvCxnSpPr>
          <p:cNvPr id="6" name="Straight Connector 5"/>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8" name="TextBox 7"/>
          <p:cNvSpPr txBox="1"/>
          <p:nvPr userDrawn="1"/>
        </p:nvSpPr>
        <p:spPr>
          <a:xfrm>
            <a:off x="7400253" y="6301465"/>
            <a:ext cx="4223154" cy="276999"/>
          </a:xfrm>
          <a:prstGeom prst="rect">
            <a:avLst/>
          </a:prstGeom>
          <a:noFill/>
        </p:spPr>
        <p:txBody>
          <a:bodyPr wrap="square" rtlCol="0">
            <a:spAutoFit/>
          </a:bodyPr>
          <a:lstStyle/>
          <a:p>
            <a:pPr algn="r" eaLnBrk="1" hangingPunct="1">
              <a:spcBef>
                <a:spcPct val="50000"/>
              </a:spcBef>
            </a:pPr>
            <a:r>
              <a:rPr lang="en-GB" sz="1200">
                <a:solidFill>
                  <a:srgbClr val="00ABB5"/>
                </a:solidFill>
              </a:rPr>
              <a:t>For Scotland's learners, with Scotland's educators</a:t>
            </a:r>
          </a:p>
        </p:txBody>
      </p:sp>
    </p:spTree>
    <p:extLst>
      <p:ext uri="{BB962C8B-B14F-4D97-AF65-F5344CB8AC3E}">
        <p14:creationId xmlns:p14="http://schemas.microsoft.com/office/powerpoint/2010/main" val="2994506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11168" y="830264"/>
            <a:ext cx="2747433" cy="47593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66751" y="830264"/>
            <a:ext cx="8041216" cy="47593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4" name="Straight Connector 3"/>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6" name="TextBox 5"/>
          <p:cNvSpPr txBox="1"/>
          <p:nvPr userDrawn="1"/>
        </p:nvSpPr>
        <p:spPr>
          <a:xfrm>
            <a:off x="8965623" y="6301465"/>
            <a:ext cx="2751858" cy="276999"/>
          </a:xfrm>
          <a:prstGeom prst="rect">
            <a:avLst/>
          </a:prstGeom>
          <a:noFill/>
        </p:spPr>
        <p:txBody>
          <a:bodyPr wrap="square" rtlCol="0">
            <a:spAutoFit/>
          </a:bodyPr>
          <a:lstStyle/>
          <a:p>
            <a:r>
              <a:rPr lang="en-GB" sz="1200">
                <a:solidFill>
                  <a:srgbClr val="00ABB5"/>
                </a:solidFill>
                <a:latin typeface="+mn-lt"/>
              </a:rPr>
              <a:t>Transforming lives through learning</a:t>
            </a:r>
          </a:p>
        </p:txBody>
      </p:sp>
    </p:spTree>
    <p:extLst>
      <p:ext uri="{BB962C8B-B14F-4D97-AF65-F5344CB8AC3E}">
        <p14:creationId xmlns:p14="http://schemas.microsoft.com/office/powerpoint/2010/main" val="1344635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cxnSp>
        <p:nvCxnSpPr>
          <p:cNvPr id="4" name="Straight Connector 3"/>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6" name="TextBox 5"/>
          <p:cNvSpPr txBox="1"/>
          <p:nvPr userDrawn="1"/>
        </p:nvSpPr>
        <p:spPr>
          <a:xfrm>
            <a:off x="7462966" y="6301465"/>
            <a:ext cx="4144762" cy="276999"/>
          </a:xfrm>
          <a:prstGeom prst="rect">
            <a:avLst/>
          </a:prstGeom>
          <a:noFill/>
        </p:spPr>
        <p:txBody>
          <a:bodyPr wrap="square" rtlCol="0">
            <a:spAutoFit/>
          </a:bodyPr>
          <a:lstStyle/>
          <a:p>
            <a:pPr algn="r" eaLnBrk="1" hangingPunct="1">
              <a:spcBef>
                <a:spcPct val="50000"/>
              </a:spcBef>
            </a:pPr>
            <a:r>
              <a:rPr lang="en-GB" sz="1200">
                <a:solidFill>
                  <a:srgbClr val="00ABB5"/>
                </a:solidFill>
              </a:rPr>
              <a:t>For Scotland's learners, with Scotland's educators</a:t>
            </a:r>
          </a:p>
        </p:txBody>
      </p:sp>
    </p:spTree>
    <p:extLst>
      <p:ext uri="{BB962C8B-B14F-4D97-AF65-F5344CB8AC3E}">
        <p14:creationId xmlns:p14="http://schemas.microsoft.com/office/powerpoint/2010/main" val="1008376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887538"/>
            <a:ext cx="5384800" cy="3702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273800" y="1887538"/>
            <a:ext cx="5384800" cy="3702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5" name="Straight Connector 4"/>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7" name="TextBox 6"/>
          <p:cNvSpPr txBox="1"/>
          <p:nvPr userDrawn="1"/>
        </p:nvSpPr>
        <p:spPr>
          <a:xfrm>
            <a:off x="8965623" y="6301465"/>
            <a:ext cx="2751858" cy="276999"/>
          </a:xfrm>
          <a:prstGeom prst="rect">
            <a:avLst/>
          </a:prstGeom>
          <a:noFill/>
        </p:spPr>
        <p:txBody>
          <a:bodyPr wrap="square" rtlCol="0">
            <a:spAutoFit/>
          </a:bodyPr>
          <a:lstStyle/>
          <a:p>
            <a:r>
              <a:rPr lang="en-GB" sz="1200">
                <a:solidFill>
                  <a:srgbClr val="00ABB5"/>
                </a:solidFill>
                <a:latin typeface="+mn-lt"/>
              </a:rPr>
              <a:t>Transforming lives through learning</a:t>
            </a:r>
          </a:p>
        </p:txBody>
      </p:sp>
    </p:spTree>
    <p:extLst>
      <p:ext uri="{BB962C8B-B14F-4D97-AF65-F5344CB8AC3E}">
        <p14:creationId xmlns:p14="http://schemas.microsoft.com/office/powerpoint/2010/main" val="3967654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7" name="Straight Connector 6"/>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9" name="TextBox 8"/>
          <p:cNvSpPr txBox="1"/>
          <p:nvPr userDrawn="1"/>
        </p:nvSpPr>
        <p:spPr>
          <a:xfrm>
            <a:off x="8965623" y="6301465"/>
            <a:ext cx="2751858" cy="276999"/>
          </a:xfrm>
          <a:prstGeom prst="rect">
            <a:avLst/>
          </a:prstGeom>
          <a:noFill/>
        </p:spPr>
        <p:txBody>
          <a:bodyPr wrap="square" rtlCol="0">
            <a:spAutoFit/>
          </a:bodyPr>
          <a:lstStyle/>
          <a:p>
            <a:r>
              <a:rPr lang="en-GB" sz="1200">
                <a:solidFill>
                  <a:srgbClr val="00ABB5"/>
                </a:solidFill>
                <a:latin typeface="+mn-lt"/>
              </a:rPr>
              <a:t>Transforming lives through learning</a:t>
            </a:r>
          </a:p>
        </p:txBody>
      </p:sp>
    </p:spTree>
    <p:extLst>
      <p:ext uri="{BB962C8B-B14F-4D97-AF65-F5344CB8AC3E}">
        <p14:creationId xmlns:p14="http://schemas.microsoft.com/office/powerpoint/2010/main" val="2329684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cxnSp>
        <p:nvCxnSpPr>
          <p:cNvPr id="3" name="Straight Connector 2"/>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5" name="TextBox 4"/>
          <p:cNvSpPr txBox="1"/>
          <p:nvPr userDrawn="1"/>
        </p:nvSpPr>
        <p:spPr>
          <a:xfrm>
            <a:off x="7447288" y="6301465"/>
            <a:ext cx="4160440" cy="276999"/>
          </a:xfrm>
          <a:prstGeom prst="rect">
            <a:avLst/>
          </a:prstGeom>
          <a:noFill/>
        </p:spPr>
        <p:txBody>
          <a:bodyPr wrap="square" rtlCol="0">
            <a:spAutoFit/>
          </a:bodyPr>
          <a:lstStyle/>
          <a:p>
            <a:pPr algn="r" eaLnBrk="1" hangingPunct="1">
              <a:spcBef>
                <a:spcPct val="50000"/>
              </a:spcBef>
            </a:pPr>
            <a:r>
              <a:rPr lang="en-GB" sz="1200">
                <a:solidFill>
                  <a:srgbClr val="00ABB5"/>
                </a:solidFill>
              </a:rPr>
              <a:t>For Scotland's learners, with Scotland's educators</a:t>
            </a:r>
          </a:p>
        </p:txBody>
      </p:sp>
    </p:spTree>
    <p:extLst>
      <p:ext uri="{BB962C8B-B14F-4D97-AF65-F5344CB8AC3E}">
        <p14:creationId xmlns:p14="http://schemas.microsoft.com/office/powerpoint/2010/main" val="1455894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cxnSp>
        <p:nvCxnSpPr>
          <p:cNvPr id="2" name="Straight Connector 1"/>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4" name="TextBox 3"/>
          <p:cNvSpPr txBox="1"/>
          <p:nvPr userDrawn="1"/>
        </p:nvSpPr>
        <p:spPr>
          <a:xfrm>
            <a:off x="8965623" y="6301465"/>
            <a:ext cx="2751858" cy="276999"/>
          </a:xfrm>
          <a:prstGeom prst="rect">
            <a:avLst/>
          </a:prstGeom>
          <a:noFill/>
        </p:spPr>
        <p:txBody>
          <a:bodyPr wrap="square" rtlCol="0">
            <a:spAutoFit/>
          </a:bodyPr>
          <a:lstStyle/>
          <a:p>
            <a:r>
              <a:rPr lang="en-GB" sz="1200">
                <a:solidFill>
                  <a:srgbClr val="00ABB5"/>
                </a:solidFill>
                <a:latin typeface="+mn-lt"/>
              </a:rPr>
              <a:t>Transforming lives through learning</a:t>
            </a:r>
          </a:p>
        </p:txBody>
      </p:sp>
    </p:spTree>
    <p:extLst>
      <p:ext uri="{BB962C8B-B14F-4D97-AF65-F5344CB8AC3E}">
        <p14:creationId xmlns:p14="http://schemas.microsoft.com/office/powerpoint/2010/main" val="3923925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5" name="Straight Connector 4"/>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7" name="TextBox 6"/>
          <p:cNvSpPr txBox="1"/>
          <p:nvPr userDrawn="1"/>
        </p:nvSpPr>
        <p:spPr>
          <a:xfrm>
            <a:off x="8965623" y="6301465"/>
            <a:ext cx="2751858" cy="276999"/>
          </a:xfrm>
          <a:prstGeom prst="rect">
            <a:avLst/>
          </a:prstGeom>
          <a:noFill/>
        </p:spPr>
        <p:txBody>
          <a:bodyPr wrap="square" rtlCol="0">
            <a:spAutoFit/>
          </a:bodyPr>
          <a:lstStyle/>
          <a:p>
            <a:r>
              <a:rPr lang="en-GB" sz="1200">
                <a:solidFill>
                  <a:srgbClr val="00ABB5"/>
                </a:solidFill>
                <a:latin typeface="+mn-lt"/>
              </a:rPr>
              <a:t>Transforming lives through learning</a:t>
            </a:r>
          </a:p>
        </p:txBody>
      </p:sp>
    </p:spTree>
    <p:extLst>
      <p:ext uri="{BB962C8B-B14F-4D97-AF65-F5344CB8AC3E}">
        <p14:creationId xmlns:p14="http://schemas.microsoft.com/office/powerpoint/2010/main" val="2668443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5" name="Straight Connector 4"/>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7" name="TextBox 6"/>
          <p:cNvSpPr txBox="1"/>
          <p:nvPr userDrawn="1"/>
        </p:nvSpPr>
        <p:spPr>
          <a:xfrm>
            <a:off x="8965623" y="6301465"/>
            <a:ext cx="2751858" cy="276999"/>
          </a:xfrm>
          <a:prstGeom prst="rect">
            <a:avLst/>
          </a:prstGeom>
          <a:noFill/>
        </p:spPr>
        <p:txBody>
          <a:bodyPr wrap="square" rtlCol="0">
            <a:spAutoFit/>
          </a:bodyPr>
          <a:lstStyle/>
          <a:p>
            <a:r>
              <a:rPr lang="en-GB" sz="1200">
                <a:solidFill>
                  <a:srgbClr val="00ABB5"/>
                </a:solidFill>
                <a:latin typeface="+mn-lt"/>
              </a:rPr>
              <a:t>Transforming lives through learning</a:t>
            </a:r>
          </a:p>
        </p:txBody>
      </p:sp>
    </p:spTree>
    <p:extLst>
      <p:ext uri="{BB962C8B-B14F-4D97-AF65-F5344CB8AC3E}">
        <p14:creationId xmlns:p14="http://schemas.microsoft.com/office/powerpoint/2010/main" val="4188069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4" name="Straight Connector 3"/>
          <p:cNvCxnSpPr/>
          <p:nvPr userDrawn="1"/>
        </p:nvCxnSpPr>
        <p:spPr>
          <a:xfrm>
            <a:off x="666751" y="6223000"/>
            <a:ext cx="10836972" cy="0"/>
          </a:xfrm>
          <a:prstGeom prst="line">
            <a:avLst/>
          </a:prstGeom>
          <a:ln>
            <a:solidFill>
              <a:srgbClr val="B3D236"/>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583623" y="6307283"/>
            <a:ext cx="2751858" cy="276999"/>
          </a:xfrm>
          <a:prstGeom prst="rect">
            <a:avLst/>
          </a:prstGeom>
          <a:noFill/>
        </p:spPr>
        <p:txBody>
          <a:bodyPr wrap="square" rtlCol="0">
            <a:spAutoFit/>
          </a:bodyPr>
          <a:lstStyle/>
          <a:p>
            <a:r>
              <a:rPr lang="en-GB" sz="1200">
                <a:solidFill>
                  <a:schemeClr val="bg1">
                    <a:lumMod val="50000"/>
                  </a:schemeClr>
                </a:solidFill>
                <a:latin typeface="+mn-lt"/>
              </a:rPr>
              <a:t>Document</a:t>
            </a:r>
            <a:r>
              <a:rPr lang="en-GB" sz="1200" baseline="0">
                <a:solidFill>
                  <a:schemeClr val="bg1">
                    <a:lumMod val="50000"/>
                  </a:schemeClr>
                </a:solidFill>
                <a:latin typeface="+mn-lt"/>
              </a:rPr>
              <a:t> title</a:t>
            </a:r>
            <a:endParaRPr lang="en-GB" sz="1200">
              <a:solidFill>
                <a:schemeClr val="bg1">
                  <a:lumMod val="50000"/>
                </a:schemeClr>
              </a:solidFill>
              <a:latin typeface="+mn-lt"/>
            </a:endParaRPr>
          </a:p>
        </p:txBody>
      </p:sp>
      <p:sp>
        <p:nvSpPr>
          <p:cNvPr id="6" name="TextBox 5"/>
          <p:cNvSpPr txBox="1"/>
          <p:nvPr userDrawn="1"/>
        </p:nvSpPr>
        <p:spPr>
          <a:xfrm>
            <a:off x="8965623" y="6301465"/>
            <a:ext cx="2751858" cy="276999"/>
          </a:xfrm>
          <a:prstGeom prst="rect">
            <a:avLst/>
          </a:prstGeom>
          <a:noFill/>
        </p:spPr>
        <p:txBody>
          <a:bodyPr wrap="square" rtlCol="0">
            <a:spAutoFit/>
          </a:bodyPr>
          <a:lstStyle/>
          <a:p>
            <a:r>
              <a:rPr lang="en-GB" sz="1200">
                <a:solidFill>
                  <a:srgbClr val="00ABB5"/>
                </a:solidFill>
                <a:latin typeface="+mn-lt"/>
              </a:rPr>
              <a:t>Transforming lives through learning</a:t>
            </a:r>
          </a:p>
        </p:txBody>
      </p:sp>
    </p:spTree>
    <p:extLst>
      <p:ext uri="{BB962C8B-B14F-4D97-AF65-F5344CB8AC3E}">
        <p14:creationId xmlns:p14="http://schemas.microsoft.com/office/powerpoint/2010/main" val="3853926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666751" y="830263"/>
            <a:ext cx="10836972"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8" name="Rectangle 3"/>
          <p:cNvSpPr>
            <a:spLocks noGrp="1" noChangeArrowheads="1"/>
          </p:cNvSpPr>
          <p:nvPr>
            <p:ph type="body" idx="1"/>
          </p:nvPr>
        </p:nvSpPr>
        <p:spPr bwMode="auto">
          <a:xfrm>
            <a:off x="685800" y="1887538"/>
            <a:ext cx="10817923" cy="370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Main body style like this and leading into bullets:</a:t>
            </a:r>
          </a:p>
          <a:p>
            <a:pPr lvl="1"/>
            <a:r>
              <a:rPr lang="en-US"/>
              <a:t>First level bullet</a:t>
            </a:r>
          </a:p>
          <a:p>
            <a:pPr lvl="2"/>
            <a:r>
              <a:rPr lang="en-US"/>
              <a:t>Second level bullet</a:t>
            </a:r>
          </a:p>
          <a:p>
            <a:pPr lvl="3"/>
            <a:r>
              <a:rPr lang="en-US"/>
              <a:t>Third level bullet</a:t>
            </a:r>
          </a:p>
          <a:p>
            <a:pPr lvl="4"/>
            <a:r>
              <a:rPr lang="en-US"/>
              <a:t>Fourth level</a:t>
            </a:r>
          </a:p>
          <a:p>
            <a:pPr lvl="5"/>
            <a:r>
              <a:rPr lang="en-US"/>
              <a:t>Fifth level</a:t>
            </a:r>
            <a:endParaRPr lang="en-GB"/>
          </a:p>
        </p:txBody>
      </p:sp>
      <p:sp>
        <p:nvSpPr>
          <p:cNvPr id="1029" name="Text Box 7"/>
          <p:cNvSpPr txBox="1">
            <a:spLocks noChangeArrowheads="1"/>
          </p:cNvSpPr>
          <p:nvPr/>
        </p:nvSpPr>
        <p:spPr bwMode="auto">
          <a:xfrm>
            <a:off x="7127342" y="6304472"/>
            <a:ext cx="451273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Bef>
                <a:spcPct val="50000"/>
              </a:spcBef>
            </a:pPr>
            <a:r>
              <a:rPr lang="en-GB" sz="1200">
                <a:solidFill>
                  <a:srgbClr val="00ABB5"/>
                </a:solidFill>
              </a:rPr>
              <a:t>For Scotland's learners, with Scotland's educators</a:t>
            </a:r>
          </a:p>
        </p:txBody>
      </p:sp>
      <p:sp>
        <p:nvSpPr>
          <p:cNvPr id="1030" name="Picture 9" descr="Education Scotland White (higher res)"/>
          <p:cNvSpPr>
            <a:spLocks noChangeAspect="1" noChangeArrowheads="1"/>
          </p:cNvSpPr>
          <p:nvPr/>
        </p:nvSpPr>
        <p:spPr bwMode="auto">
          <a:xfrm>
            <a:off x="9359900" y="5892800"/>
            <a:ext cx="2159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a:p>
        </p:txBody>
      </p:sp>
      <p:cxnSp>
        <p:nvCxnSpPr>
          <p:cNvPr id="3" name="Straight Connector 2"/>
          <p:cNvCxnSpPr>
            <a:endCxn id="1030" idx="3"/>
          </p:cNvCxnSpPr>
          <p:nvPr/>
        </p:nvCxnSpPr>
        <p:spPr>
          <a:xfrm flipV="1">
            <a:off x="676690" y="6216650"/>
            <a:ext cx="10842210" cy="41072"/>
          </a:xfrm>
          <a:prstGeom prst="line">
            <a:avLst/>
          </a:prstGeom>
          <a:ln w="12700" cmpd="sng">
            <a:solidFill>
              <a:srgbClr val="B3D236"/>
            </a:solidFill>
          </a:ln>
          <a:effectLst/>
        </p:spPr>
        <p:style>
          <a:lnRef idx="2">
            <a:schemeClr val="accent1"/>
          </a:lnRef>
          <a:fillRef idx="0">
            <a:schemeClr val="accent1"/>
          </a:fillRef>
          <a:effectRef idx="1">
            <a:schemeClr val="accent1"/>
          </a:effectRef>
          <a:fontRef idx="minor">
            <a:schemeClr val="tx1"/>
          </a:fontRef>
        </p:style>
      </p:cxnSp>
      <p:sp>
        <p:nvSpPr>
          <p:cNvPr id="8" name="Text Box 7"/>
          <p:cNvSpPr txBox="1">
            <a:spLocks noChangeArrowheads="1"/>
          </p:cNvSpPr>
          <p:nvPr/>
        </p:nvSpPr>
        <p:spPr bwMode="auto">
          <a:xfrm>
            <a:off x="587260" y="6304472"/>
            <a:ext cx="451273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spcBef>
                <a:spcPct val="50000"/>
              </a:spcBef>
            </a:pPr>
            <a:r>
              <a:rPr lang="en-GB" sz="1200">
                <a:solidFill>
                  <a:schemeClr val="tx1">
                    <a:lumMod val="50000"/>
                    <a:lumOff val="50000"/>
                  </a:schemeClr>
                </a:solidFill>
              </a:rPr>
              <a:t>Document title</a:t>
            </a:r>
          </a:p>
        </p:txBody>
      </p:sp>
    </p:spTree>
    <p:extLst>
      <p:ext uri="{BB962C8B-B14F-4D97-AF65-F5344CB8AC3E}">
        <p14:creationId xmlns:p14="http://schemas.microsoft.com/office/powerpoint/2010/main" val="51478965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txStyles>
    <p:titleStyle>
      <a:lvl1pPr algn="l" rtl="0" eaLnBrk="1" fontAlgn="base" hangingPunct="1">
        <a:spcBef>
          <a:spcPct val="0"/>
        </a:spcBef>
        <a:spcAft>
          <a:spcPct val="0"/>
        </a:spcAft>
        <a:defRPr sz="3000" b="1">
          <a:solidFill>
            <a:srgbClr val="00ABB5"/>
          </a:solidFill>
          <a:latin typeface="+mj-lt"/>
          <a:ea typeface="+mj-ea"/>
          <a:cs typeface="+mj-cs"/>
        </a:defRPr>
      </a:lvl1pPr>
      <a:lvl2pPr algn="l" rtl="0" eaLnBrk="1" fontAlgn="base" hangingPunct="1">
        <a:spcBef>
          <a:spcPct val="0"/>
        </a:spcBef>
        <a:spcAft>
          <a:spcPct val="0"/>
        </a:spcAft>
        <a:defRPr sz="3000" b="1">
          <a:solidFill>
            <a:srgbClr val="000000"/>
          </a:solidFill>
          <a:latin typeface="Arial" charset="0"/>
          <a:cs typeface="Arial" charset="0"/>
        </a:defRPr>
      </a:lvl2pPr>
      <a:lvl3pPr algn="l" rtl="0" eaLnBrk="1" fontAlgn="base" hangingPunct="1">
        <a:spcBef>
          <a:spcPct val="0"/>
        </a:spcBef>
        <a:spcAft>
          <a:spcPct val="0"/>
        </a:spcAft>
        <a:defRPr sz="3000" b="1">
          <a:solidFill>
            <a:srgbClr val="000000"/>
          </a:solidFill>
          <a:latin typeface="Arial" charset="0"/>
          <a:cs typeface="Arial" charset="0"/>
        </a:defRPr>
      </a:lvl3pPr>
      <a:lvl4pPr algn="l" rtl="0" eaLnBrk="1" fontAlgn="base" hangingPunct="1">
        <a:spcBef>
          <a:spcPct val="0"/>
        </a:spcBef>
        <a:spcAft>
          <a:spcPct val="0"/>
        </a:spcAft>
        <a:defRPr sz="3000" b="1">
          <a:solidFill>
            <a:srgbClr val="000000"/>
          </a:solidFill>
          <a:latin typeface="Arial" charset="0"/>
          <a:cs typeface="Arial" charset="0"/>
        </a:defRPr>
      </a:lvl4pPr>
      <a:lvl5pPr algn="l" rtl="0" eaLnBrk="1" fontAlgn="base" hangingPunct="1">
        <a:spcBef>
          <a:spcPct val="0"/>
        </a:spcBef>
        <a:spcAft>
          <a:spcPct val="0"/>
        </a:spcAft>
        <a:defRPr sz="3000" b="1">
          <a:solidFill>
            <a:srgbClr val="000000"/>
          </a:solidFill>
          <a:latin typeface="Arial" charset="0"/>
          <a:cs typeface="Arial" charset="0"/>
        </a:defRPr>
      </a:lvl5pPr>
      <a:lvl6pPr marL="457200" algn="l" rtl="0" eaLnBrk="1" fontAlgn="base" hangingPunct="1">
        <a:spcBef>
          <a:spcPct val="0"/>
        </a:spcBef>
        <a:spcAft>
          <a:spcPct val="0"/>
        </a:spcAft>
        <a:defRPr sz="3000" b="1">
          <a:solidFill>
            <a:srgbClr val="000000"/>
          </a:solidFill>
          <a:latin typeface="Arial" charset="0"/>
          <a:cs typeface="Arial" charset="0"/>
        </a:defRPr>
      </a:lvl6pPr>
      <a:lvl7pPr marL="914400" algn="l" rtl="0" eaLnBrk="1" fontAlgn="base" hangingPunct="1">
        <a:spcBef>
          <a:spcPct val="0"/>
        </a:spcBef>
        <a:spcAft>
          <a:spcPct val="0"/>
        </a:spcAft>
        <a:defRPr sz="3000" b="1">
          <a:solidFill>
            <a:srgbClr val="000000"/>
          </a:solidFill>
          <a:latin typeface="Arial" charset="0"/>
          <a:cs typeface="Arial" charset="0"/>
        </a:defRPr>
      </a:lvl7pPr>
      <a:lvl8pPr marL="1371600" algn="l" rtl="0" eaLnBrk="1" fontAlgn="base" hangingPunct="1">
        <a:spcBef>
          <a:spcPct val="0"/>
        </a:spcBef>
        <a:spcAft>
          <a:spcPct val="0"/>
        </a:spcAft>
        <a:defRPr sz="3000" b="1">
          <a:solidFill>
            <a:srgbClr val="000000"/>
          </a:solidFill>
          <a:latin typeface="Arial" charset="0"/>
          <a:cs typeface="Arial" charset="0"/>
        </a:defRPr>
      </a:lvl8pPr>
      <a:lvl9pPr marL="1828800" algn="l" rtl="0" eaLnBrk="1" fontAlgn="base" hangingPunct="1">
        <a:spcBef>
          <a:spcPct val="0"/>
        </a:spcBef>
        <a:spcAft>
          <a:spcPct val="0"/>
        </a:spcAft>
        <a:defRPr sz="3000" b="1">
          <a:solidFill>
            <a:srgbClr val="000000"/>
          </a:solidFill>
          <a:latin typeface="Arial" charset="0"/>
          <a:cs typeface="Arial" charset="0"/>
        </a:defRPr>
      </a:lvl9pPr>
    </p:titleStyle>
    <p:bodyStyle>
      <a:lvl1pPr marL="0" indent="0" algn="l" rtl="0" eaLnBrk="1" fontAlgn="base" hangingPunct="1">
        <a:spcBef>
          <a:spcPct val="20000"/>
        </a:spcBef>
        <a:spcAft>
          <a:spcPct val="0"/>
        </a:spcAft>
        <a:buFont typeface="Arial"/>
        <a:buNone/>
        <a:defRPr sz="2000" baseline="0">
          <a:solidFill>
            <a:schemeClr val="tx1">
              <a:lumMod val="65000"/>
              <a:lumOff val="35000"/>
            </a:schemeClr>
          </a:solidFill>
          <a:latin typeface="+mn-lt"/>
          <a:ea typeface="+mn-ea"/>
          <a:cs typeface="+mn-cs"/>
        </a:defRPr>
      </a:lvl1pPr>
      <a:lvl2pPr marL="742950" indent="-285750" algn="l" rtl="0" eaLnBrk="1" fontAlgn="base" hangingPunct="1">
        <a:spcBef>
          <a:spcPct val="20000"/>
        </a:spcBef>
        <a:spcAft>
          <a:spcPct val="0"/>
        </a:spcAft>
        <a:buClr>
          <a:srgbClr val="00ABB5"/>
        </a:buClr>
        <a:buFont typeface="Arial"/>
        <a:buChar char="•"/>
        <a:defRPr sz="2000">
          <a:solidFill>
            <a:schemeClr val="tx1">
              <a:lumMod val="65000"/>
              <a:lumOff val="35000"/>
            </a:schemeClr>
          </a:solidFill>
          <a:latin typeface="+mn-lt"/>
          <a:cs typeface="+mn-cs"/>
        </a:defRPr>
      </a:lvl2pPr>
      <a:lvl3pPr marL="1257300" marR="0" indent="-342900" algn="l" defTabSz="914400" rtl="0" eaLnBrk="1" fontAlgn="base" latinLnBrk="0" hangingPunct="1">
        <a:lnSpc>
          <a:spcPct val="100000"/>
        </a:lnSpc>
        <a:spcBef>
          <a:spcPct val="20000"/>
        </a:spcBef>
        <a:spcAft>
          <a:spcPct val="0"/>
        </a:spcAft>
        <a:buClr>
          <a:srgbClr val="00ABB5"/>
        </a:buClr>
        <a:buSzTx/>
        <a:buFont typeface="Lucida Grande"/>
        <a:buChar char="-"/>
        <a:tabLst/>
        <a:defRPr sz="2000">
          <a:solidFill>
            <a:schemeClr val="tx1">
              <a:lumMod val="65000"/>
              <a:lumOff val="35000"/>
            </a:schemeClr>
          </a:solidFill>
          <a:latin typeface="+mn-lt"/>
          <a:cs typeface="+mn-cs"/>
        </a:defRPr>
      </a:lvl3pPr>
      <a:lvl4pPr marL="1714500" indent="-342900" algn="l" rtl="0" eaLnBrk="1" fontAlgn="base" hangingPunct="1">
        <a:spcBef>
          <a:spcPct val="20000"/>
        </a:spcBef>
        <a:spcAft>
          <a:spcPct val="0"/>
        </a:spcAft>
        <a:buClr>
          <a:srgbClr val="00ABB5"/>
        </a:buClr>
        <a:buFont typeface="Wingdings" charset="2"/>
        <a:buChar char="Ø"/>
        <a:defRPr sz="2000">
          <a:solidFill>
            <a:schemeClr val="tx1">
              <a:lumMod val="65000"/>
              <a:lumOff val="35000"/>
            </a:schemeClr>
          </a:solidFill>
          <a:latin typeface="+mn-lt"/>
          <a:cs typeface="+mn-cs"/>
        </a:defRPr>
      </a:lvl4pPr>
      <a:lvl5pPr marL="2171700" indent="-342900" algn="l" rtl="0" eaLnBrk="1" fontAlgn="base" hangingPunct="1">
        <a:spcBef>
          <a:spcPct val="20000"/>
        </a:spcBef>
        <a:spcAft>
          <a:spcPct val="0"/>
        </a:spcAft>
        <a:buClr>
          <a:srgbClr val="00ABB5"/>
        </a:buClr>
        <a:buFont typeface="Lucida Grande"/>
        <a:buChar char="-"/>
        <a:defRPr sz="2000">
          <a:solidFill>
            <a:schemeClr val="tx1">
              <a:lumMod val="65000"/>
              <a:lumOff val="35000"/>
            </a:schemeClr>
          </a:solidFill>
          <a:latin typeface="+mn-lt"/>
          <a:cs typeface="+mn-cs"/>
        </a:defRPr>
      </a:lvl5pPr>
      <a:lvl6pPr marL="2514600" indent="-228600" algn="l" rtl="0" eaLnBrk="1" fontAlgn="base" hangingPunct="1">
        <a:spcBef>
          <a:spcPct val="20000"/>
        </a:spcBef>
        <a:spcAft>
          <a:spcPct val="0"/>
        </a:spcAft>
        <a:buClr>
          <a:srgbClr val="00ABB5"/>
        </a:buClr>
        <a:buFontTx/>
        <a:buChar char="»"/>
        <a:defRPr sz="2000">
          <a:solidFill>
            <a:schemeClr val="tx1">
              <a:lumMod val="65000"/>
              <a:lumOff val="35000"/>
            </a:schemeClr>
          </a:solidFill>
          <a:latin typeface="+mn-lt"/>
          <a:cs typeface="+mn-cs"/>
        </a:defRPr>
      </a:lvl6pPr>
      <a:lvl7pPr marL="2971800" indent="-228600" algn="l" rtl="0" eaLnBrk="1" fontAlgn="base" hangingPunct="1">
        <a:spcBef>
          <a:spcPct val="20000"/>
        </a:spcBef>
        <a:spcAft>
          <a:spcPct val="0"/>
        </a:spcAft>
        <a:buChar char="»"/>
        <a:defRPr sz="2000">
          <a:solidFill>
            <a:srgbClr val="000000"/>
          </a:solidFill>
          <a:latin typeface="+mn-lt"/>
          <a:cs typeface="+mn-cs"/>
        </a:defRPr>
      </a:lvl7pPr>
      <a:lvl8pPr marL="3429000" indent="-228600" algn="l" rtl="0" eaLnBrk="1" fontAlgn="base" hangingPunct="1">
        <a:spcBef>
          <a:spcPct val="20000"/>
        </a:spcBef>
        <a:spcAft>
          <a:spcPct val="0"/>
        </a:spcAft>
        <a:buChar char="»"/>
        <a:defRPr sz="2000">
          <a:solidFill>
            <a:srgbClr val="000000"/>
          </a:solidFill>
          <a:latin typeface="+mn-lt"/>
          <a:cs typeface="+mn-cs"/>
        </a:defRPr>
      </a:lvl8pPr>
      <a:lvl9pPr marL="3886200" indent="-228600" algn="l" rtl="0" eaLnBrk="1" fontAlgn="base" hangingPunct="1">
        <a:spcBef>
          <a:spcPct val="20000"/>
        </a:spcBef>
        <a:spcAft>
          <a:spcPct val="0"/>
        </a:spcAft>
        <a:buChar char="»"/>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legislation.gov.uk/asp/2020/7/contents/enacted"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legislation.gov.uk/asp/2020/7/contents/enact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66532" y="2289451"/>
            <a:ext cx="10633257" cy="646331"/>
          </a:xfrm>
          <a:prstGeom prst="rect">
            <a:avLst/>
          </a:prstGeom>
        </p:spPr>
        <p:txBody>
          <a:bodyPr wrap="square">
            <a:spAutoFit/>
          </a:bodyPr>
          <a:lstStyle/>
          <a:p>
            <a:r>
              <a:rPr lang="en-GB" altLang="en-US" sz="3600" b="1" dirty="0" err="1">
                <a:solidFill>
                  <a:srgbClr val="00ABB5"/>
                </a:solidFill>
                <a:latin typeface="Arial" panose="020B0604020202020204" pitchFamily="34" charset="0"/>
                <a:ea typeface="Times New Roman" panose="02020603050405020304" pitchFamily="18" charset="0"/>
                <a:cs typeface="Arial" panose="020B0604020202020204" pitchFamily="34" charset="0"/>
              </a:rPr>
              <a:t>ASN</a:t>
            </a:r>
            <a:r>
              <a:rPr lang="en-GB" altLang="en-US" sz="3600" b="1" dirty="0">
                <a:solidFill>
                  <a:srgbClr val="00ABB5"/>
                </a:solidFill>
                <a:latin typeface="Arial" panose="020B0604020202020204" pitchFamily="34" charset="0"/>
                <a:ea typeface="Times New Roman" panose="02020603050405020304" pitchFamily="18" charset="0"/>
                <a:cs typeface="Arial" panose="020B0604020202020204" pitchFamily="34" charset="0"/>
              </a:rPr>
              <a:t> Transitions and </a:t>
            </a:r>
            <a:r>
              <a:rPr lang="en-GB" altLang="en-US" sz="3600" b="1" dirty="0" err="1">
                <a:solidFill>
                  <a:srgbClr val="00ABB5"/>
                </a:solidFill>
                <a:latin typeface="Arial" panose="020B0604020202020204" pitchFamily="34" charset="0"/>
                <a:ea typeface="Times New Roman" panose="02020603050405020304" pitchFamily="18" charset="0"/>
                <a:cs typeface="Arial" panose="020B0604020202020204" pitchFamily="34" charset="0"/>
              </a:rPr>
              <a:t>COVID</a:t>
            </a:r>
            <a:r>
              <a:rPr lang="en-GB" altLang="en-US" sz="3600" b="1" dirty="0">
                <a:solidFill>
                  <a:srgbClr val="00ABB5"/>
                </a:solidFill>
                <a:latin typeface="Arial" panose="020B0604020202020204" pitchFamily="34" charset="0"/>
                <a:ea typeface="Times New Roman" panose="02020603050405020304" pitchFamily="18" charset="0"/>
                <a:cs typeface="Arial" panose="020B0604020202020204" pitchFamily="34" charset="0"/>
              </a:rPr>
              <a:t> 19</a:t>
            </a:r>
            <a:endParaRPr lang="en-GB" altLang="en-US" sz="3200" dirty="0">
              <a:solidFill>
                <a:srgbClr val="00ABB5"/>
              </a:solidFill>
              <a:latin typeface="Arial" panose="020B0604020202020204" pitchFamily="34" charset="0"/>
            </a:endParaRPr>
          </a:p>
        </p:txBody>
      </p:sp>
      <p:sp>
        <p:nvSpPr>
          <p:cNvPr id="8" name="Rectangle 7"/>
          <p:cNvSpPr/>
          <p:nvPr/>
        </p:nvSpPr>
        <p:spPr>
          <a:xfrm>
            <a:off x="666532" y="3049649"/>
            <a:ext cx="10633257" cy="646331"/>
          </a:xfrm>
          <a:prstGeom prst="rect">
            <a:avLst/>
          </a:prstGeom>
        </p:spPr>
        <p:txBody>
          <a:bodyPr wrap="square">
            <a:spAutoFit/>
          </a:bodyPr>
          <a:lstStyle/>
          <a:p>
            <a:r>
              <a:rPr lang="en-GB" b="1" dirty="0">
                <a:solidFill>
                  <a:srgbClr val="00ABB5"/>
                </a:solidFill>
              </a:rPr>
              <a:t>Supporting children, young people who require additional support, their families and practitioners</a:t>
            </a:r>
            <a:endParaRPr lang="en-US" sz="2000" b="1" dirty="0">
              <a:solidFill>
                <a:srgbClr val="00ABB5"/>
              </a:solidFill>
            </a:endParaRPr>
          </a:p>
        </p:txBody>
      </p:sp>
      <p:pic>
        <p:nvPicPr>
          <p:cNvPr id="12" name="Picture 11" descr="1.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3752516"/>
            <a:ext cx="12209380" cy="3105484"/>
          </a:xfrm>
          <a:prstGeom prst="rect">
            <a:avLst/>
          </a:prstGeom>
        </p:spPr>
      </p:pic>
      <p:sp>
        <p:nvSpPr>
          <p:cNvPr id="6" name="Text Box 8"/>
          <p:cNvSpPr txBox="1"/>
          <p:nvPr/>
        </p:nvSpPr>
        <p:spPr>
          <a:xfrm>
            <a:off x="7162800" y="6057900"/>
            <a:ext cx="5029200" cy="800100"/>
          </a:xfrm>
          <a:prstGeom prst="rect">
            <a:avLst/>
          </a:prstGeom>
          <a:noFill/>
          <a:ln>
            <a:noFill/>
          </a:ln>
          <a:effectLst/>
          <a:extLst>
            <a:ext uri="{C572A759-6A51-4108-AA02-DFA0A04FC94B}">
              <ma14:wrappingTextBoxFlag xmlns=""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R="259715" algn="r">
              <a:spcAft>
                <a:spcPts val="0"/>
              </a:spcAft>
              <a:tabLst>
                <a:tab pos="3330575" algn="l"/>
              </a:tabLst>
            </a:pPr>
            <a:r>
              <a:rPr lang="en-GB" sz="1400">
                <a:solidFill>
                  <a:srgbClr val="FFFFFF"/>
                </a:solidFill>
                <a:effectLst/>
                <a:latin typeface="Arial Bold"/>
                <a:ea typeface="ＭＳ 明朝"/>
                <a:cs typeface="Times New Roman"/>
              </a:rPr>
              <a:t>For Scotland's learners, with Scotland's educators</a:t>
            </a:r>
            <a:endParaRPr lang="en-GB" sz="1200">
              <a:solidFill>
                <a:srgbClr val="595959"/>
              </a:solidFill>
              <a:effectLst/>
              <a:latin typeface="Arial"/>
              <a:ea typeface="ＭＳ 明朝"/>
              <a:cs typeface="Times New Roman"/>
            </a:endParaRPr>
          </a:p>
        </p:txBody>
      </p:sp>
      <p:pic>
        <p:nvPicPr>
          <p:cNvPr id="9" name="Picture 8" descr="A picture containing drawing&#10;&#10;Description automatically generated">
            <a:extLst>
              <a:ext uri="{FF2B5EF4-FFF2-40B4-BE49-F238E27FC236}">
                <a16:creationId xmlns:a16="http://schemas.microsoft.com/office/drawing/2014/main" id="{C1340B08-CB42-4791-883B-C123EDA0D41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125351" y="528429"/>
            <a:ext cx="2265107" cy="1507326"/>
          </a:xfrm>
          <a:prstGeom prst="rect">
            <a:avLst/>
          </a:prstGeom>
        </p:spPr>
      </p:pic>
      <p:pic>
        <p:nvPicPr>
          <p:cNvPr id="2" name="Picture 1" descr="A close up of a sign&#10;&#10;Description generated with very high confidence">
            <a:extLst>
              <a:ext uri="{FF2B5EF4-FFF2-40B4-BE49-F238E27FC236}">
                <a16:creationId xmlns:a16="http://schemas.microsoft.com/office/drawing/2014/main" id="{4CA2423A-285F-4DD1-9498-AA90100492C5}"/>
              </a:ext>
            </a:extLst>
          </p:cNvPr>
          <p:cNvPicPr/>
          <p:nvPr/>
        </p:nvPicPr>
        <p:blipFill>
          <a:blip r:embed="rId5" cstate="email">
            <a:extLst>
              <a:ext uri="{28A0092B-C50C-407E-A947-70E740481C1C}">
                <a14:useLocalDpi xmlns:a14="http://schemas.microsoft.com/office/drawing/2010/main"/>
              </a:ext>
            </a:extLst>
          </a:blip>
          <a:stretch>
            <a:fillRect/>
          </a:stretch>
        </p:blipFill>
        <p:spPr>
          <a:xfrm>
            <a:off x="738331" y="3857750"/>
            <a:ext cx="1386871" cy="688704"/>
          </a:xfrm>
          <a:prstGeom prst="rect">
            <a:avLst/>
          </a:prstGeom>
        </p:spPr>
      </p:pic>
      <p:pic>
        <p:nvPicPr>
          <p:cNvPr id="3" name="Picture 2"/>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666532" y="600980"/>
            <a:ext cx="2324100" cy="1101623"/>
          </a:xfrm>
          <a:prstGeom prst="rect">
            <a:avLst/>
          </a:prstGeom>
        </p:spPr>
      </p:pic>
    </p:spTree>
    <p:extLst>
      <p:ext uri="{BB962C8B-B14F-4D97-AF65-F5344CB8AC3E}">
        <p14:creationId xmlns:p14="http://schemas.microsoft.com/office/powerpoint/2010/main" val="953849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3388-0932-4C16-BB93-D2C13ED3FD62}"/>
              </a:ext>
            </a:extLst>
          </p:cNvPr>
          <p:cNvSpPr>
            <a:spLocks noGrp="1"/>
          </p:cNvSpPr>
          <p:nvPr>
            <p:ph type="title"/>
          </p:nvPr>
        </p:nvSpPr>
        <p:spPr>
          <a:xfrm>
            <a:off x="440414" y="384085"/>
            <a:ext cx="6114622" cy="711200"/>
          </a:xfrm>
        </p:spPr>
        <p:txBody>
          <a:bodyPr/>
          <a:lstStyle/>
          <a:p>
            <a:r>
              <a:rPr lang="en-GB" dirty="0" err="1">
                <a:latin typeface="Arial" panose="020B0604020202020204" pitchFamily="34" charset="0"/>
                <a:cs typeface="Arial" panose="020B0604020202020204" pitchFamily="34" charset="0"/>
              </a:rPr>
              <a:t>ASN</a:t>
            </a:r>
            <a:r>
              <a:rPr lang="en-GB" dirty="0">
                <a:latin typeface="Arial" panose="020B0604020202020204" pitchFamily="34" charset="0"/>
                <a:cs typeface="Arial" panose="020B0604020202020204" pitchFamily="34" charset="0"/>
              </a:rPr>
              <a:t> Transitions and </a:t>
            </a:r>
            <a:r>
              <a:rPr lang="en-GB" dirty="0" err="1">
                <a:latin typeface="Arial" panose="020B0604020202020204" pitchFamily="34" charset="0"/>
                <a:cs typeface="Arial" panose="020B0604020202020204" pitchFamily="34" charset="0"/>
              </a:rPr>
              <a:t>COVID</a:t>
            </a:r>
            <a:r>
              <a:rPr lang="en-GB" dirty="0">
                <a:latin typeface="Arial" panose="020B0604020202020204" pitchFamily="34" charset="0"/>
                <a:cs typeface="Arial" panose="020B0604020202020204" pitchFamily="34" charset="0"/>
              </a:rPr>
              <a:t> 19 </a:t>
            </a:r>
          </a:p>
        </p:txBody>
      </p:sp>
      <p:pic>
        <p:nvPicPr>
          <p:cNvPr id="5" name="Picture 4">
            <a:extLst>
              <a:ext uri="{FF2B5EF4-FFF2-40B4-BE49-F238E27FC236}">
                <a16:creationId xmlns:a16="http://schemas.microsoft.com/office/drawing/2014/main" id="{2878A2D7-AC15-4546-8888-41634586362C}"/>
              </a:ext>
            </a:extLst>
          </p:cNvPr>
          <p:cNvPicPr/>
          <p:nvPr/>
        </p:nvPicPr>
        <p:blipFill>
          <a:blip r:embed="rId3" cstate="email">
            <a:extLst>
              <a:ext uri="{28A0092B-C50C-407E-A947-70E740481C1C}">
                <a14:useLocalDpi xmlns:a14="http://schemas.microsoft.com/office/drawing/2010/main"/>
              </a:ext>
            </a:extLst>
          </a:blip>
          <a:stretch>
            <a:fillRect/>
          </a:stretch>
        </p:blipFill>
        <p:spPr>
          <a:xfrm>
            <a:off x="10827947" y="568921"/>
            <a:ext cx="1013494" cy="526364"/>
          </a:xfrm>
          <a:prstGeom prst="rect">
            <a:avLst/>
          </a:prstGeom>
        </p:spPr>
      </p:pic>
      <p:sp>
        <p:nvSpPr>
          <p:cNvPr id="6" name="Rectangle 5">
            <a:extLst>
              <a:ext uri="{FF2B5EF4-FFF2-40B4-BE49-F238E27FC236}">
                <a16:creationId xmlns:a16="http://schemas.microsoft.com/office/drawing/2014/main" id="{FBCF49F2-5329-4683-9B13-A04C906FB877}"/>
              </a:ext>
            </a:extLst>
          </p:cNvPr>
          <p:cNvSpPr/>
          <p:nvPr/>
        </p:nvSpPr>
        <p:spPr>
          <a:xfrm>
            <a:off x="616417" y="6344987"/>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E28C573-56A1-4F52-92C7-0C44B8F37979}"/>
              </a:ext>
            </a:extLst>
          </p:cNvPr>
          <p:cNvSpPr txBox="1"/>
          <p:nvPr/>
        </p:nvSpPr>
        <p:spPr>
          <a:xfrm>
            <a:off x="440415" y="1145411"/>
            <a:ext cx="11401026" cy="5047472"/>
          </a:xfrm>
          <a:prstGeom prst="rect">
            <a:avLst/>
          </a:prstGeom>
          <a:noFill/>
          <a:ln w="76200">
            <a:solidFill>
              <a:srgbClr val="B7DEE8"/>
            </a:solidFill>
          </a:ln>
        </p:spPr>
        <p:txBody>
          <a:bodyPr wrap="square" rtlCol="0" anchor="t">
            <a:spAutoFit/>
          </a:bodyPr>
          <a:lstStyle/>
          <a:p>
            <a:pPr>
              <a:lnSpc>
                <a:spcPct val="120000"/>
              </a:lnSpc>
            </a:pPr>
            <a:r>
              <a:rPr lang="en-GB" b="1" dirty="0" err="1" smtClean="0">
                <a:solidFill>
                  <a:srgbClr val="002060"/>
                </a:solidFill>
                <a:latin typeface="Arial" panose="020B0604020202020204" pitchFamily="34" charset="0"/>
                <a:cs typeface="Arial" panose="020B0604020202020204" pitchFamily="34" charset="0"/>
              </a:rPr>
              <a:t>COVID</a:t>
            </a:r>
            <a:r>
              <a:rPr lang="en-GB" b="1" dirty="0">
                <a:solidFill>
                  <a:srgbClr val="002060"/>
                </a:solidFill>
                <a:latin typeface="Arial" panose="020B0604020202020204" pitchFamily="34" charset="0"/>
                <a:cs typeface="Arial" panose="020B0604020202020204" pitchFamily="34" charset="0"/>
              </a:rPr>
              <a:t>-</a:t>
            </a:r>
            <a:r>
              <a:rPr lang="en-GB" b="1" dirty="0" smtClean="0">
                <a:solidFill>
                  <a:srgbClr val="002060"/>
                </a:solidFill>
                <a:latin typeface="Arial" panose="020B0604020202020204" pitchFamily="34" charset="0"/>
                <a:cs typeface="Arial" panose="020B0604020202020204" pitchFamily="34" charset="0"/>
              </a:rPr>
              <a:t>19</a:t>
            </a:r>
            <a:endParaRPr lang="en-GB" b="1" dirty="0">
              <a:solidFill>
                <a:srgbClr val="002060"/>
              </a:solidFill>
              <a:latin typeface="Arial" panose="020B0604020202020204" pitchFamily="34" charset="0"/>
              <a:cs typeface="Arial" panose="020B0604020202020204" pitchFamily="34" charset="0"/>
            </a:endParaRPr>
          </a:p>
          <a:p>
            <a:pPr fontAlgn="base">
              <a:lnSpc>
                <a:spcPct val="120000"/>
              </a:lnSpc>
            </a:pPr>
            <a:r>
              <a:rPr lang="en-GB" dirty="0" err="1" smtClean="0">
                <a:solidFill>
                  <a:srgbClr val="002060"/>
                </a:solidFill>
                <a:latin typeface="Arial" panose="020B0604020202020204" pitchFamily="34" charset="0"/>
                <a:cs typeface="Arial" panose="020B0604020202020204" pitchFamily="34" charset="0"/>
              </a:rPr>
              <a:t>COVID</a:t>
            </a:r>
            <a:r>
              <a:rPr lang="en-GB" dirty="0">
                <a:solidFill>
                  <a:srgbClr val="002060"/>
                </a:solidFill>
                <a:latin typeface="Arial" panose="020B0604020202020204" pitchFamily="34" charset="0"/>
                <a:cs typeface="Arial" panose="020B0604020202020204" pitchFamily="34" charset="0"/>
              </a:rPr>
              <a:t>-</a:t>
            </a:r>
            <a:r>
              <a:rPr lang="en-GB" dirty="0" smtClean="0">
                <a:solidFill>
                  <a:srgbClr val="002060"/>
                </a:solidFill>
                <a:latin typeface="Arial" panose="020B0604020202020204" pitchFamily="34" charset="0"/>
                <a:cs typeface="Arial" panose="020B0604020202020204" pitchFamily="34" charset="0"/>
              </a:rPr>
              <a:t>19 </a:t>
            </a:r>
            <a:r>
              <a:rPr lang="en-GB" dirty="0">
                <a:solidFill>
                  <a:srgbClr val="002060"/>
                </a:solidFill>
                <a:latin typeface="Arial" panose="020B0604020202020204" pitchFamily="34" charset="0"/>
                <a:cs typeface="Arial" panose="020B0604020202020204" pitchFamily="34" charset="0"/>
              </a:rPr>
              <a:t>has brought unexpected transitions for every child and young person in Scotland. </a:t>
            </a:r>
          </a:p>
          <a:p>
            <a:pPr fontAlgn="base">
              <a:lnSpc>
                <a:spcPct val="120000"/>
              </a:lnSpc>
            </a:pPr>
            <a:r>
              <a:rPr lang="en-GB" dirty="0">
                <a:solidFill>
                  <a:srgbClr val="002060"/>
                </a:solidFill>
                <a:latin typeface="Arial" panose="020B0604020202020204" pitchFamily="34" charset="0"/>
                <a:cs typeface="Arial" panose="020B0604020202020204" pitchFamily="34" charset="0"/>
              </a:rPr>
              <a:t>For example </a:t>
            </a:r>
          </a:p>
          <a:p>
            <a:pPr marL="285750" indent="-285750" fontAlgn="base">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extended time at home </a:t>
            </a:r>
          </a:p>
          <a:p>
            <a:pPr marL="285750" indent="-285750" fontAlgn="base">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changes in family circumstances</a:t>
            </a:r>
          </a:p>
          <a:p>
            <a:pPr marL="285750" indent="-285750" fontAlgn="base">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learning in a different school/centre/hub, </a:t>
            </a:r>
          </a:p>
          <a:p>
            <a:pPr marL="285750" indent="-285750" fontAlgn="base">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returning to school after an extended period at home</a:t>
            </a:r>
          </a:p>
          <a:p>
            <a:pPr marL="285750" indent="-285750" fontAlgn="base">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changes of address/placement.</a:t>
            </a:r>
          </a:p>
          <a:p>
            <a:pPr fontAlgn="base">
              <a:lnSpc>
                <a:spcPct val="120000"/>
              </a:lnSpc>
            </a:pPr>
            <a:endParaRPr lang="en-GB" sz="1600" dirty="0">
              <a:solidFill>
                <a:srgbClr val="002060"/>
              </a:solidFill>
              <a:latin typeface="Arial" panose="020B0604020202020204" pitchFamily="34" charset="0"/>
              <a:cs typeface="Arial" panose="020B0604020202020204" pitchFamily="34" charset="0"/>
            </a:endParaRPr>
          </a:p>
          <a:p>
            <a:pPr fontAlgn="base">
              <a:lnSpc>
                <a:spcPct val="120000"/>
              </a:lnSpc>
            </a:pPr>
            <a:r>
              <a:rPr lang="en-GB" dirty="0">
                <a:solidFill>
                  <a:srgbClr val="002060"/>
                </a:solidFill>
                <a:latin typeface="Arial" panose="020B0604020202020204" pitchFamily="34" charset="0"/>
                <a:cs typeface="Arial" panose="020B0604020202020204" pitchFamily="34" charset="0"/>
              </a:rPr>
              <a:t>The school closures happened quickly, and the reduced time and transition planning could have a significant impact on whole families or on those who care for a child or young person.</a:t>
            </a:r>
          </a:p>
          <a:p>
            <a:pPr fontAlgn="base">
              <a:lnSpc>
                <a:spcPct val="120000"/>
              </a:lnSpc>
            </a:pPr>
            <a:endParaRPr lang="en-GB" dirty="0">
              <a:solidFill>
                <a:srgbClr val="002060"/>
              </a:solidFill>
              <a:latin typeface="Arial" panose="020B0604020202020204" pitchFamily="34" charset="0"/>
              <a:cs typeface="Arial" panose="020B0604020202020204" pitchFamily="34" charset="0"/>
            </a:endParaRPr>
          </a:p>
          <a:p>
            <a:pPr fontAlgn="base">
              <a:lnSpc>
                <a:spcPct val="120000"/>
              </a:lnSpc>
            </a:pPr>
            <a:r>
              <a:rPr lang="en-GB" dirty="0">
                <a:solidFill>
                  <a:srgbClr val="002060"/>
                </a:solidFill>
                <a:latin typeface="Arial" panose="020B0604020202020204" pitchFamily="34" charset="0"/>
                <a:cs typeface="Arial" panose="020B0604020202020204" pitchFamily="34" charset="0"/>
              </a:rPr>
              <a:t>The return to school will also look very different from any previous experience. They may not learn alongside their friends, be in the same classroom, or be able to access the same learning experiences as they did before </a:t>
            </a:r>
            <a:r>
              <a:rPr lang="en-GB" dirty="0" err="1" smtClean="0">
                <a:solidFill>
                  <a:srgbClr val="002060"/>
                </a:solidFill>
                <a:latin typeface="Arial" panose="020B0604020202020204" pitchFamily="34" charset="0"/>
                <a:cs typeface="Arial" panose="020B0604020202020204" pitchFamily="34" charset="0"/>
              </a:rPr>
              <a:t>COVID</a:t>
            </a:r>
            <a:r>
              <a:rPr lang="en-GB" dirty="0">
                <a:solidFill>
                  <a:srgbClr val="002060"/>
                </a:solidFill>
                <a:latin typeface="Arial" panose="020B0604020202020204" pitchFamily="34" charset="0"/>
                <a:cs typeface="Arial" panose="020B0604020202020204" pitchFamily="34" charset="0"/>
              </a:rPr>
              <a:t>-</a:t>
            </a:r>
            <a:r>
              <a:rPr lang="en-GB" dirty="0" smtClean="0">
                <a:solidFill>
                  <a:srgbClr val="002060"/>
                </a:solidFill>
                <a:latin typeface="Arial" panose="020B0604020202020204" pitchFamily="34" charset="0"/>
                <a:cs typeface="Arial" panose="020B0604020202020204" pitchFamily="34" charset="0"/>
              </a:rPr>
              <a:t>19</a:t>
            </a:r>
            <a:r>
              <a:rPr lang="en-GB" dirty="0">
                <a:solidFill>
                  <a:srgbClr val="002060"/>
                </a:solidFill>
                <a:latin typeface="Arial" panose="020B0604020202020204" pitchFamily="34" charset="0"/>
                <a:cs typeface="Arial" panose="020B0604020202020204" pitchFamily="34" charset="0"/>
              </a:rPr>
              <a:t>. </a:t>
            </a:r>
          </a:p>
        </p:txBody>
      </p:sp>
      <p:pic>
        <p:nvPicPr>
          <p:cNvPr id="10" name="Picture 9" descr="A picture containing drawing&#10;&#10;Description automatically generated">
            <a:extLst>
              <a:ext uri="{FF2B5EF4-FFF2-40B4-BE49-F238E27FC236}">
                <a16:creationId xmlns:a16="http://schemas.microsoft.com/office/drawing/2014/main" id="{6DE2F51D-B440-490B-9EFC-B035C251F71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958684" y="568920"/>
            <a:ext cx="790985" cy="526365"/>
          </a:xfrm>
          <a:prstGeom prst="rect">
            <a:avLst/>
          </a:prstGeom>
        </p:spPr>
      </p:pic>
      <p:pic>
        <p:nvPicPr>
          <p:cNvPr id="4" name="Picture 3">
            <a:extLst>
              <a:ext uri="{FF2B5EF4-FFF2-40B4-BE49-F238E27FC236}">
                <a16:creationId xmlns:a16="http://schemas.microsoft.com/office/drawing/2014/main" id="{C2397B98-9EF7-4A60-851B-33937B14D4CB}"/>
              </a:ext>
            </a:extLst>
          </p:cNvPr>
          <p:cNvPicPr/>
          <p:nvPr/>
        </p:nvPicPr>
        <p:blipFill>
          <a:blip r:embed="rId5" cstate="email">
            <a:extLst>
              <a:ext uri="{28A0092B-C50C-407E-A947-70E740481C1C}">
                <a14:useLocalDpi xmlns:a14="http://schemas.microsoft.com/office/drawing/2010/main"/>
              </a:ext>
            </a:extLst>
          </a:blip>
          <a:stretch>
            <a:fillRect/>
          </a:stretch>
        </p:blipFill>
        <p:spPr>
          <a:xfrm>
            <a:off x="9660187" y="1965654"/>
            <a:ext cx="1683888" cy="1703493"/>
          </a:xfrm>
          <a:prstGeom prst="rect">
            <a:avLst/>
          </a:prstGeom>
        </p:spPr>
      </p:pic>
    </p:spTree>
    <p:extLst>
      <p:ext uri="{BB962C8B-B14F-4D97-AF65-F5344CB8AC3E}">
        <p14:creationId xmlns:p14="http://schemas.microsoft.com/office/powerpoint/2010/main" val="2039904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648411C-D9A5-4A35-A84D-FA8FEAD6BE8C}"/>
              </a:ext>
            </a:extLst>
          </p:cNvPr>
          <p:cNvSpPr/>
          <p:nvPr/>
        </p:nvSpPr>
        <p:spPr>
          <a:xfrm>
            <a:off x="410717" y="5938724"/>
            <a:ext cx="1333500" cy="368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E7E8ADAC-D682-4881-8BCF-FAD7077A7479}"/>
              </a:ext>
            </a:extLst>
          </p:cNvPr>
          <p:cNvSpPr txBox="1"/>
          <p:nvPr/>
        </p:nvSpPr>
        <p:spPr>
          <a:xfrm>
            <a:off x="571244" y="4813629"/>
            <a:ext cx="3498960" cy="861774"/>
          </a:xfrm>
          <a:prstGeom prst="rect">
            <a:avLst/>
          </a:prstGeom>
          <a:noFill/>
        </p:spPr>
        <p:txBody>
          <a:bodyPr wrap="square" rtlCol="0">
            <a:spAutoFit/>
          </a:bodyPr>
          <a:lstStyle/>
          <a:p>
            <a:r>
              <a:rPr lang="en-GB" sz="2000" b="1" dirty="0">
                <a:solidFill>
                  <a:srgbClr val="002060"/>
                </a:solidFill>
                <a:latin typeface="+mj-lt"/>
                <a:cs typeface="Segoe UI" panose="020B0502040204020203" pitchFamily="34" charset="0"/>
              </a:rPr>
              <a:t>Relationships</a:t>
            </a:r>
          </a:p>
          <a:p>
            <a:r>
              <a:rPr lang="en-GB" sz="1500" dirty="0">
                <a:solidFill>
                  <a:srgbClr val="002060"/>
                </a:solidFill>
                <a:latin typeface="+mj-lt"/>
                <a:cs typeface="Segoe UI" panose="020B0502040204020203" pitchFamily="34" charset="0"/>
              </a:rPr>
              <a:t>Use our knowledge of </a:t>
            </a:r>
            <a:r>
              <a:rPr lang="en-GB" sz="1500" dirty="0" err="1">
                <a:solidFill>
                  <a:srgbClr val="002060"/>
                </a:solidFill>
                <a:latin typeface="+mj-lt"/>
                <a:cs typeface="Segoe UI" panose="020B0502040204020203" pitchFamily="34" charset="0"/>
              </a:rPr>
              <a:t>CYP</a:t>
            </a:r>
            <a:r>
              <a:rPr lang="en-GB" sz="1500" dirty="0">
                <a:solidFill>
                  <a:srgbClr val="002060"/>
                </a:solidFill>
                <a:latin typeface="+mj-lt"/>
                <a:cs typeface="Segoe UI" panose="020B0502040204020203" pitchFamily="34" charset="0"/>
              </a:rPr>
              <a:t> to be responsive to anxieties/challenges</a:t>
            </a:r>
            <a:r>
              <a:rPr lang="en-GB" sz="1500" dirty="0">
                <a:solidFill>
                  <a:srgbClr val="002060"/>
                </a:solidFill>
                <a:latin typeface="+mj-lt"/>
              </a:rPr>
              <a:t>.</a:t>
            </a:r>
            <a:endParaRPr lang="en-GB" sz="1500" b="1" dirty="0">
              <a:solidFill>
                <a:srgbClr val="002060"/>
              </a:solidFill>
              <a:latin typeface="+mj-lt"/>
              <a:cs typeface="Segoe UI" panose="020B0502040204020203" pitchFamily="34" charset="0"/>
            </a:endParaRPr>
          </a:p>
        </p:txBody>
      </p:sp>
      <p:sp>
        <p:nvSpPr>
          <p:cNvPr id="9" name="TextBox 8">
            <a:extLst>
              <a:ext uri="{FF2B5EF4-FFF2-40B4-BE49-F238E27FC236}">
                <a16:creationId xmlns:a16="http://schemas.microsoft.com/office/drawing/2014/main" id="{732070FB-FA53-4EED-AB0F-BF99BEEF9371}"/>
              </a:ext>
            </a:extLst>
          </p:cNvPr>
          <p:cNvSpPr txBox="1"/>
          <p:nvPr/>
        </p:nvSpPr>
        <p:spPr>
          <a:xfrm>
            <a:off x="8978536" y="4808154"/>
            <a:ext cx="2892978" cy="1092607"/>
          </a:xfrm>
          <a:prstGeom prst="rect">
            <a:avLst/>
          </a:prstGeom>
          <a:noFill/>
        </p:spPr>
        <p:txBody>
          <a:bodyPr wrap="square" rtlCol="0">
            <a:spAutoFit/>
          </a:bodyPr>
          <a:lstStyle/>
          <a:p>
            <a:r>
              <a:rPr lang="en-GB" sz="2000" b="1" dirty="0">
                <a:solidFill>
                  <a:srgbClr val="002060"/>
                </a:solidFill>
                <a:latin typeface="Arial" panose="020B0604020202020204" pitchFamily="34" charset="0"/>
                <a:cs typeface="Arial" panose="020B0604020202020204" pitchFamily="34" charset="0"/>
              </a:rPr>
              <a:t>Environments</a:t>
            </a:r>
          </a:p>
          <a:p>
            <a:r>
              <a:rPr lang="en-GB" sz="1500" dirty="0">
                <a:solidFill>
                  <a:srgbClr val="002060"/>
                </a:solidFill>
                <a:latin typeface="Arial" panose="020B0604020202020204" pitchFamily="34" charset="0"/>
                <a:cs typeface="Arial" panose="020B0604020202020204" pitchFamily="34" charset="0"/>
              </a:rPr>
              <a:t>Creative and safe. Offer interaction, experiences and space to motivate learning.</a:t>
            </a:r>
            <a:endParaRPr lang="en-GB" sz="1500" b="1" dirty="0">
              <a:solidFill>
                <a:srgbClr val="002060"/>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17152BA4-FD04-4AA7-BE52-239D12B4ED9A}"/>
              </a:ext>
            </a:extLst>
          </p:cNvPr>
          <p:cNvSpPr txBox="1"/>
          <p:nvPr/>
        </p:nvSpPr>
        <p:spPr>
          <a:xfrm>
            <a:off x="9016498" y="2948852"/>
            <a:ext cx="2537066" cy="1323439"/>
          </a:xfrm>
          <a:prstGeom prst="rect">
            <a:avLst/>
          </a:prstGeom>
          <a:noFill/>
        </p:spPr>
        <p:txBody>
          <a:bodyPr wrap="square" rtlCol="0">
            <a:spAutoFit/>
          </a:bodyPr>
          <a:lstStyle/>
          <a:p>
            <a:r>
              <a:rPr lang="en-GB" sz="2000" b="1" dirty="0">
                <a:solidFill>
                  <a:srgbClr val="002060"/>
                </a:solidFill>
                <a:latin typeface="+mj-lt"/>
                <a:cs typeface="Segoe UI" panose="020B0502040204020203" pitchFamily="34" charset="0"/>
              </a:rPr>
              <a:t>Collaboration</a:t>
            </a:r>
          </a:p>
          <a:p>
            <a:r>
              <a:rPr lang="en-GB" sz="1500" dirty="0">
                <a:solidFill>
                  <a:srgbClr val="002060"/>
                </a:solidFill>
                <a:latin typeface="+mj-lt"/>
              </a:rPr>
              <a:t>Make decisions collectively. Plans are clear and transparent (across/within sectors)</a:t>
            </a:r>
            <a:endParaRPr lang="en-GB" sz="1500" b="1" dirty="0">
              <a:solidFill>
                <a:srgbClr val="002060"/>
              </a:solidFill>
              <a:latin typeface="+mj-lt"/>
              <a:cs typeface="Segoe UI" panose="020B0502040204020203" pitchFamily="34" charset="0"/>
            </a:endParaRPr>
          </a:p>
        </p:txBody>
      </p:sp>
      <p:sp>
        <p:nvSpPr>
          <p:cNvPr id="11" name="TextBox 10">
            <a:extLst>
              <a:ext uri="{FF2B5EF4-FFF2-40B4-BE49-F238E27FC236}">
                <a16:creationId xmlns:a16="http://schemas.microsoft.com/office/drawing/2014/main" id="{DF42CA33-337D-410F-B30A-3B7E91932D46}"/>
              </a:ext>
            </a:extLst>
          </p:cNvPr>
          <p:cNvSpPr txBox="1"/>
          <p:nvPr/>
        </p:nvSpPr>
        <p:spPr>
          <a:xfrm>
            <a:off x="4841127" y="2946496"/>
            <a:ext cx="3151817" cy="1092607"/>
          </a:xfrm>
          <a:prstGeom prst="rect">
            <a:avLst/>
          </a:prstGeom>
          <a:noFill/>
        </p:spPr>
        <p:txBody>
          <a:bodyPr wrap="square" rtlCol="0">
            <a:spAutoFit/>
          </a:bodyPr>
          <a:lstStyle/>
          <a:p>
            <a:r>
              <a:rPr lang="en-GB" sz="2000" b="1" dirty="0">
                <a:solidFill>
                  <a:srgbClr val="002060"/>
                </a:solidFill>
                <a:latin typeface="Arial" panose="020B0604020202020204" pitchFamily="34" charset="0"/>
                <a:cs typeface="Arial" panose="020B0604020202020204" pitchFamily="34" charset="0"/>
              </a:rPr>
              <a:t>Empowerment</a:t>
            </a:r>
          </a:p>
          <a:p>
            <a:r>
              <a:rPr lang="en-GB" sz="1500" dirty="0">
                <a:solidFill>
                  <a:srgbClr val="002060"/>
                </a:solidFill>
                <a:latin typeface="Arial" panose="020B0604020202020204" pitchFamily="34" charset="0"/>
                <a:cs typeface="Arial" panose="020B0604020202020204" pitchFamily="34" charset="0"/>
              </a:rPr>
              <a:t>Enable/equip learners with skills and learning experiences that are important to them.</a:t>
            </a:r>
            <a:endParaRPr lang="en-GB" sz="1500" b="1" dirty="0">
              <a:solidFill>
                <a:srgbClr val="002060"/>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B1E4ED84-14FB-4208-AAE1-D6AB6E06E15E}"/>
              </a:ext>
            </a:extLst>
          </p:cNvPr>
          <p:cNvSpPr/>
          <p:nvPr/>
        </p:nvSpPr>
        <p:spPr>
          <a:xfrm>
            <a:off x="4841127" y="4805403"/>
            <a:ext cx="2892978" cy="1092607"/>
          </a:xfrm>
          <a:prstGeom prst="rect">
            <a:avLst/>
          </a:prstGeom>
        </p:spPr>
        <p:txBody>
          <a:bodyPr wrap="square">
            <a:spAutoFit/>
          </a:bodyPr>
          <a:lstStyle/>
          <a:p>
            <a:r>
              <a:rPr lang="en-GB" sz="2000" b="1" dirty="0">
                <a:solidFill>
                  <a:srgbClr val="002060"/>
                </a:solidFill>
                <a:latin typeface="+mj-lt"/>
                <a:cs typeface="Segoe UI" panose="020B0502040204020203" pitchFamily="34" charset="0"/>
              </a:rPr>
              <a:t>Entitlement</a:t>
            </a:r>
          </a:p>
          <a:p>
            <a:r>
              <a:rPr lang="en-GB" sz="1500" dirty="0">
                <a:solidFill>
                  <a:srgbClr val="002060"/>
                </a:solidFill>
                <a:latin typeface="+mj-lt"/>
                <a:cs typeface="Segoe UI" panose="020B0502040204020203" pitchFamily="34" charset="0"/>
              </a:rPr>
              <a:t>High-quality learner lead curriculum. Tailored transitions experiences.</a:t>
            </a:r>
            <a:endParaRPr lang="en-GB" sz="1500" b="1" dirty="0">
              <a:solidFill>
                <a:srgbClr val="002060"/>
              </a:solidFill>
              <a:latin typeface="+mj-lt"/>
              <a:cs typeface="Segoe UI" panose="020B0502040204020203" pitchFamily="34" charset="0"/>
            </a:endParaRPr>
          </a:p>
        </p:txBody>
      </p:sp>
      <p:sp>
        <p:nvSpPr>
          <p:cNvPr id="13" name="TextBox 12">
            <a:extLst>
              <a:ext uri="{FF2B5EF4-FFF2-40B4-BE49-F238E27FC236}">
                <a16:creationId xmlns:a16="http://schemas.microsoft.com/office/drawing/2014/main" id="{64B7C4A4-1C2A-4E2B-A982-A4A90D973436}"/>
              </a:ext>
            </a:extLst>
          </p:cNvPr>
          <p:cNvSpPr txBox="1"/>
          <p:nvPr/>
        </p:nvSpPr>
        <p:spPr>
          <a:xfrm>
            <a:off x="595078" y="1800440"/>
            <a:ext cx="3357658" cy="861774"/>
          </a:xfrm>
          <a:prstGeom prst="rect">
            <a:avLst/>
          </a:prstGeom>
          <a:noFill/>
        </p:spPr>
        <p:txBody>
          <a:bodyPr wrap="square" rtlCol="0">
            <a:spAutoFit/>
          </a:bodyPr>
          <a:lstStyle/>
          <a:p>
            <a:r>
              <a:rPr lang="en-GB" sz="2000" b="1" dirty="0">
                <a:solidFill>
                  <a:srgbClr val="002060"/>
                </a:solidFill>
                <a:latin typeface="Arial" panose="020B0604020202020204" pitchFamily="34" charset="0"/>
                <a:cs typeface="Arial" panose="020B0604020202020204" pitchFamily="34" charset="0"/>
              </a:rPr>
              <a:t>Equity and Inclusion</a:t>
            </a:r>
          </a:p>
          <a:p>
            <a:r>
              <a:rPr lang="en-GB" sz="1500" dirty="0">
                <a:solidFill>
                  <a:srgbClr val="002060"/>
                </a:solidFill>
                <a:latin typeface="Arial" panose="020B0604020202020204" pitchFamily="34" charset="0"/>
                <a:cs typeface="Arial" panose="020B0604020202020204" pitchFamily="34" charset="0"/>
              </a:rPr>
              <a:t>Universal and Targeted support to achieve equity and inclusion. </a:t>
            </a:r>
            <a:endParaRPr lang="en-GB" sz="1500" b="1" dirty="0">
              <a:solidFill>
                <a:srgbClr val="002060"/>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741B2EDD-FD8D-4886-BF15-6BA0AF861DAE}"/>
              </a:ext>
            </a:extLst>
          </p:cNvPr>
          <p:cNvSpPr txBox="1"/>
          <p:nvPr/>
        </p:nvSpPr>
        <p:spPr>
          <a:xfrm>
            <a:off x="571244" y="2960786"/>
            <a:ext cx="3734718" cy="1615827"/>
          </a:xfrm>
          <a:prstGeom prst="rect">
            <a:avLst/>
          </a:prstGeom>
          <a:noFill/>
        </p:spPr>
        <p:txBody>
          <a:bodyPr wrap="square" rtlCol="0">
            <a:spAutoFit/>
          </a:bodyPr>
          <a:lstStyle/>
          <a:p>
            <a:r>
              <a:rPr lang="en-GB" sz="2000" b="1" dirty="0">
                <a:solidFill>
                  <a:srgbClr val="002060"/>
                </a:solidFill>
                <a:latin typeface="Arial" panose="020B0604020202020204" pitchFamily="34" charset="0"/>
                <a:cs typeface="Arial" panose="020B0604020202020204" pitchFamily="34" charset="0"/>
              </a:rPr>
              <a:t>Safety</a:t>
            </a:r>
          </a:p>
          <a:p>
            <a:r>
              <a:rPr lang="en-GB" sz="1500" dirty="0">
                <a:solidFill>
                  <a:srgbClr val="002060"/>
                </a:solidFill>
                <a:latin typeface="Arial" panose="020B0604020202020204" pitchFamily="34" charset="0"/>
                <a:cs typeface="Arial" panose="020B0604020202020204" pitchFamily="34" charset="0"/>
              </a:rPr>
              <a:t>Keep everyone safe and minimise harm. Proactively seek out the best possible solutions to ease their transition from their homes to continue their educational journeys.</a:t>
            </a:r>
            <a:endParaRPr lang="en-GB" sz="1500" b="1" dirty="0">
              <a:solidFill>
                <a:srgbClr val="002060"/>
              </a:solidFill>
              <a:latin typeface="Arial" panose="020B0604020202020204" pitchFamily="34" charset="0"/>
              <a:cs typeface="Arial" panose="020B0604020202020204" pitchFamily="34" charset="0"/>
            </a:endParaRPr>
          </a:p>
        </p:txBody>
      </p:sp>
      <p:sp>
        <p:nvSpPr>
          <p:cNvPr id="15" name="Title 1">
            <a:extLst>
              <a:ext uri="{FF2B5EF4-FFF2-40B4-BE49-F238E27FC236}">
                <a16:creationId xmlns:a16="http://schemas.microsoft.com/office/drawing/2014/main" id="{E3F4D42C-D3D8-4FD3-9F05-4DA45BB39BA2}"/>
              </a:ext>
            </a:extLst>
          </p:cNvPr>
          <p:cNvSpPr>
            <a:spLocks noGrp="1"/>
          </p:cNvSpPr>
          <p:nvPr>
            <p:ph type="title"/>
          </p:nvPr>
        </p:nvSpPr>
        <p:spPr>
          <a:xfrm>
            <a:off x="571244" y="393559"/>
            <a:ext cx="11049507" cy="782320"/>
          </a:xfrm>
        </p:spPr>
        <p:txBody>
          <a:bodyPr/>
          <a:lstStyle/>
          <a:p>
            <a:r>
              <a:rPr lang="en-GB" dirty="0">
                <a:solidFill>
                  <a:srgbClr val="00ABB5"/>
                </a:solidFill>
              </a:rPr>
              <a:t>Transition Principals , </a:t>
            </a:r>
            <a:r>
              <a:rPr lang="en-GB" dirty="0" err="1">
                <a:solidFill>
                  <a:srgbClr val="00ABB5"/>
                </a:solidFill>
              </a:rPr>
              <a:t>ASN</a:t>
            </a:r>
            <a:r>
              <a:rPr lang="en-GB" dirty="0">
                <a:solidFill>
                  <a:srgbClr val="00ABB5"/>
                </a:solidFill>
              </a:rPr>
              <a:t> and </a:t>
            </a:r>
            <a:r>
              <a:rPr lang="en-GB" dirty="0" err="1">
                <a:solidFill>
                  <a:srgbClr val="00ABB5"/>
                </a:solidFill>
              </a:rPr>
              <a:t>Covid</a:t>
            </a:r>
            <a:r>
              <a:rPr lang="en-GB" dirty="0">
                <a:solidFill>
                  <a:srgbClr val="00ABB5"/>
                </a:solidFill>
              </a:rPr>
              <a:t> 19 </a:t>
            </a:r>
          </a:p>
        </p:txBody>
      </p:sp>
      <p:sp>
        <p:nvSpPr>
          <p:cNvPr id="2" name="TextBox 1">
            <a:extLst>
              <a:ext uri="{FF2B5EF4-FFF2-40B4-BE49-F238E27FC236}">
                <a16:creationId xmlns:a16="http://schemas.microsoft.com/office/drawing/2014/main" id="{83BBA4C1-8A31-431B-8A2C-E34F454DA5A5}"/>
              </a:ext>
            </a:extLst>
          </p:cNvPr>
          <p:cNvSpPr txBox="1"/>
          <p:nvPr/>
        </p:nvSpPr>
        <p:spPr>
          <a:xfrm>
            <a:off x="530717" y="5846309"/>
            <a:ext cx="11576631" cy="369332"/>
          </a:xfrm>
          <a:prstGeom prst="rect">
            <a:avLst/>
          </a:prstGeom>
          <a:noFill/>
        </p:spPr>
        <p:txBody>
          <a:bodyPr wrap="none" rtlCol="0">
            <a:spAutoFit/>
          </a:bodyPr>
          <a:lstStyle/>
          <a:p>
            <a:r>
              <a:rPr lang="en-GB" b="1" dirty="0">
                <a:solidFill>
                  <a:srgbClr val="002060"/>
                </a:solidFill>
                <a:latin typeface="Arial" panose="020B0604020202020204" pitchFamily="34" charset="0"/>
                <a:cs typeface="Arial" panose="020B0604020202020204" pitchFamily="34" charset="0"/>
              </a:rPr>
              <a:t>A professional learning resource is available to support reflection and explore solutions to these areas. </a:t>
            </a:r>
          </a:p>
        </p:txBody>
      </p:sp>
      <p:sp>
        <p:nvSpPr>
          <p:cNvPr id="16" name="Rectangle 15">
            <a:extLst>
              <a:ext uri="{FF2B5EF4-FFF2-40B4-BE49-F238E27FC236}">
                <a16:creationId xmlns:a16="http://schemas.microsoft.com/office/drawing/2014/main" id="{4B5C97E2-0AD8-4896-B98A-952CFEB002D3}"/>
              </a:ext>
            </a:extLst>
          </p:cNvPr>
          <p:cNvSpPr/>
          <p:nvPr/>
        </p:nvSpPr>
        <p:spPr>
          <a:xfrm>
            <a:off x="616417" y="6344987"/>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4AA6BA7-EAD1-4B73-9BAD-AF0F5B257214}"/>
              </a:ext>
            </a:extLst>
          </p:cNvPr>
          <p:cNvSpPr txBox="1"/>
          <p:nvPr/>
        </p:nvSpPr>
        <p:spPr>
          <a:xfrm>
            <a:off x="571244" y="1090273"/>
            <a:ext cx="10551029" cy="584775"/>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The Transition Principles below provide a framework of reflective questions for practitioners, schools and local authorities to support and prepare learners who require additional support during transition at this difficult time.</a:t>
            </a:r>
          </a:p>
        </p:txBody>
      </p:sp>
    </p:spTree>
    <p:extLst>
      <p:ext uri="{BB962C8B-B14F-4D97-AF65-F5344CB8AC3E}">
        <p14:creationId xmlns:p14="http://schemas.microsoft.com/office/powerpoint/2010/main" val="726700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801" y="525849"/>
            <a:ext cx="11049507" cy="782320"/>
          </a:xfrm>
        </p:spPr>
        <p:txBody>
          <a:bodyPr/>
          <a:lstStyle/>
          <a:p>
            <a:r>
              <a:rPr lang="en-GB" sz="3200" dirty="0" smtClean="0">
                <a:cs typeface="Segoe UI" panose="020B0502040204020203" pitchFamily="34" charset="0"/>
              </a:rPr>
              <a:t>Knowledge of Additional Support </a:t>
            </a:r>
            <a:endParaRPr lang="en-GB" sz="3200" dirty="0">
              <a:solidFill>
                <a:srgbClr val="00ABB5"/>
              </a:solidFill>
              <a:cs typeface="Segoe UI" panose="020B0502040204020203" pitchFamily="34" charset="0"/>
            </a:endParaRPr>
          </a:p>
        </p:txBody>
      </p:sp>
      <p:sp>
        <p:nvSpPr>
          <p:cNvPr id="6" name="Content Placeholder 2">
            <a:extLst>
              <a:ext uri="{FF2B5EF4-FFF2-40B4-BE49-F238E27FC236}">
                <a16:creationId xmlns:a16="http://schemas.microsoft.com/office/drawing/2014/main" id="{FE8A091B-4DCE-41CB-9324-6F9430867199}"/>
              </a:ext>
            </a:extLst>
          </p:cNvPr>
          <p:cNvSpPr>
            <a:spLocks noGrp="1"/>
          </p:cNvSpPr>
          <p:nvPr>
            <p:ph idx="1"/>
          </p:nvPr>
        </p:nvSpPr>
        <p:spPr>
          <a:xfrm>
            <a:off x="526076" y="2026848"/>
            <a:ext cx="11049507" cy="2804304"/>
          </a:xfrm>
        </p:spPr>
        <p:txBody>
          <a:bodyPr/>
          <a:lstStyle/>
          <a:p>
            <a:pPr>
              <a:lnSpc>
                <a:spcPct val="120000"/>
              </a:lnSpc>
              <a:spcBef>
                <a:spcPts val="0"/>
              </a:spcBef>
              <a:buClr>
                <a:srgbClr val="00ABB5"/>
              </a:buClr>
            </a:pPr>
            <a:r>
              <a:rPr lang="en-GB" sz="1800" dirty="0">
                <a:latin typeface="+mj-lt"/>
                <a:cs typeface="Segoe UI"/>
              </a:rPr>
              <a:t>No practitioner is required or expected to be an expert or have deepened knowledge about all the areas of additional support. However, an awareness of </a:t>
            </a:r>
            <a:r>
              <a:rPr lang="en-GB" sz="1800" dirty="0" err="1">
                <a:latin typeface="+mj-lt"/>
                <a:cs typeface="Segoe UI"/>
              </a:rPr>
              <a:t>ASN</a:t>
            </a:r>
            <a:r>
              <a:rPr lang="en-GB" sz="1800" dirty="0">
                <a:latin typeface="+mj-lt"/>
                <a:cs typeface="Segoe UI"/>
              </a:rPr>
              <a:t> areas, appropriate pedagogy and knowing where to access support is required in order to support learners. This support could be accessed through: </a:t>
            </a:r>
            <a:endParaRPr lang="en-GB" sz="1800" dirty="0">
              <a:latin typeface="+mj-lt"/>
              <a:cs typeface="Segoe UI" panose="020B0502040204020203" pitchFamily="34" charset="0"/>
            </a:endParaRPr>
          </a:p>
          <a:p>
            <a:pPr>
              <a:lnSpc>
                <a:spcPct val="120000"/>
              </a:lnSpc>
              <a:spcBef>
                <a:spcPts val="0"/>
              </a:spcBef>
              <a:buClr>
                <a:srgbClr val="00ABB5"/>
              </a:buClr>
            </a:pPr>
            <a:endParaRPr lang="en-GB" sz="1800" dirty="0">
              <a:latin typeface="+mj-lt"/>
              <a:cs typeface="Segoe UI" panose="020B0502040204020203" pitchFamily="34" charset="0"/>
            </a:endParaRPr>
          </a:p>
          <a:p>
            <a:pPr marL="342900" indent="-342900">
              <a:lnSpc>
                <a:spcPct val="120000"/>
              </a:lnSpc>
              <a:spcBef>
                <a:spcPts val="0"/>
              </a:spcBef>
              <a:buClr>
                <a:srgbClr val="00ABB5"/>
              </a:buClr>
              <a:buFont typeface="Arial" panose="020B0604020202020204" pitchFamily="34" charset="0"/>
              <a:buChar char="•"/>
            </a:pPr>
            <a:r>
              <a:rPr lang="en-GB" sz="1800" dirty="0">
                <a:latin typeface="+mj-lt"/>
                <a:cs typeface="Segoe UI" panose="020B0502040204020203" pitchFamily="34" charset="0"/>
              </a:rPr>
              <a:t>Online resources developed for Scottish schools such as the National Improvement Hub, the Addressing Dyslexia Toolkit , the Autism Toolbox</a:t>
            </a:r>
          </a:p>
          <a:p>
            <a:pPr marL="342900" indent="-342900">
              <a:lnSpc>
                <a:spcPct val="120000"/>
              </a:lnSpc>
              <a:spcBef>
                <a:spcPts val="0"/>
              </a:spcBef>
              <a:buClr>
                <a:srgbClr val="00ABB5"/>
              </a:buClr>
              <a:buFont typeface="Arial" panose="020B0604020202020204" pitchFamily="34" charset="0"/>
              <a:buChar char="•"/>
            </a:pPr>
            <a:r>
              <a:rPr lang="en-GB" sz="1800" dirty="0">
                <a:latin typeface="+mj-lt"/>
                <a:cs typeface="Segoe UI" panose="020B0502040204020203" pitchFamily="34" charset="0"/>
              </a:rPr>
              <a:t>Discussions with colleagues </a:t>
            </a:r>
          </a:p>
          <a:p>
            <a:pPr marL="342900" indent="-342900">
              <a:lnSpc>
                <a:spcPct val="120000"/>
              </a:lnSpc>
              <a:spcBef>
                <a:spcPts val="0"/>
              </a:spcBef>
              <a:buClr>
                <a:srgbClr val="00ABB5"/>
              </a:buClr>
              <a:buFont typeface="Arial" panose="020B0604020202020204" pitchFamily="34" charset="0"/>
              <a:buChar char="•"/>
            </a:pPr>
            <a:r>
              <a:rPr lang="en-GB" sz="1800" dirty="0">
                <a:latin typeface="+mj-lt"/>
                <a:cs typeface="Segoe UI" panose="020B0502040204020203" pitchFamily="34" charset="0"/>
              </a:rPr>
              <a:t>ENQUIRE and other 3</a:t>
            </a:r>
            <a:r>
              <a:rPr lang="en-GB" sz="1800" baseline="30000" dirty="0">
                <a:latin typeface="+mj-lt"/>
                <a:cs typeface="Segoe UI" panose="020B0502040204020203" pitchFamily="34" charset="0"/>
              </a:rPr>
              <a:t>rd</a:t>
            </a:r>
            <a:r>
              <a:rPr lang="en-GB" sz="1800" dirty="0">
                <a:latin typeface="+mj-lt"/>
                <a:cs typeface="Segoe UI" panose="020B0502040204020203" pitchFamily="34" charset="0"/>
              </a:rPr>
              <a:t> Sector organisations </a:t>
            </a:r>
          </a:p>
        </p:txBody>
      </p:sp>
      <p:pic>
        <p:nvPicPr>
          <p:cNvPr id="4" name="Picture 3">
            <a:extLst>
              <a:ext uri="{FF2B5EF4-FFF2-40B4-BE49-F238E27FC236}">
                <a16:creationId xmlns:a16="http://schemas.microsoft.com/office/drawing/2014/main" id="{E0FCC8B7-8C49-4CFB-945A-83B21B1169F1}"/>
              </a:ext>
            </a:extLst>
          </p:cNvPr>
          <p:cNvPicPr/>
          <p:nvPr/>
        </p:nvPicPr>
        <p:blipFill>
          <a:blip r:embed="rId3" cstate="email">
            <a:extLst>
              <a:ext uri="{28A0092B-C50C-407E-A947-70E740481C1C}">
                <a14:useLocalDpi xmlns:a14="http://schemas.microsoft.com/office/drawing/2010/main"/>
              </a:ext>
            </a:extLst>
          </a:blip>
          <a:stretch>
            <a:fillRect/>
          </a:stretch>
        </p:blipFill>
        <p:spPr>
          <a:xfrm>
            <a:off x="10827946" y="579422"/>
            <a:ext cx="1013494" cy="526364"/>
          </a:xfrm>
          <a:prstGeom prst="rect">
            <a:avLst/>
          </a:prstGeom>
        </p:spPr>
      </p:pic>
      <p:sp>
        <p:nvSpPr>
          <p:cNvPr id="5" name="Rectangle 4">
            <a:extLst>
              <a:ext uri="{FF2B5EF4-FFF2-40B4-BE49-F238E27FC236}">
                <a16:creationId xmlns:a16="http://schemas.microsoft.com/office/drawing/2014/main" id="{4A0CB380-7108-4C75-BD09-86E9A89CD8BE}"/>
              </a:ext>
            </a:extLst>
          </p:cNvPr>
          <p:cNvSpPr/>
          <p:nvPr/>
        </p:nvSpPr>
        <p:spPr>
          <a:xfrm>
            <a:off x="616417" y="6344987"/>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picture containing drawing&#10;&#10;Description automatically generated">
            <a:extLst>
              <a:ext uri="{FF2B5EF4-FFF2-40B4-BE49-F238E27FC236}">
                <a16:creationId xmlns:a16="http://schemas.microsoft.com/office/drawing/2014/main" id="{7FCB1FAC-7052-4B23-A0C0-CA83A6F1DBA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958684" y="568920"/>
            <a:ext cx="790985" cy="526365"/>
          </a:xfrm>
          <a:prstGeom prst="rect">
            <a:avLst/>
          </a:prstGeom>
        </p:spPr>
      </p:pic>
      <p:sp>
        <p:nvSpPr>
          <p:cNvPr id="9" name="TextBox 8">
            <a:extLst>
              <a:ext uri="{FF2B5EF4-FFF2-40B4-BE49-F238E27FC236}">
                <a16:creationId xmlns:a16="http://schemas.microsoft.com/office/drawing/2014/main" id="{51954990-B069-48B2-9B04-FDC63C1465F5}"/>
              </a:ext>
            </a:extLst>
          </p:cNvPr>
          <p:cNvSpPr txBox="1"/>
          <p:nvPr/>
        </p:nvSpPr>
        <p:spPr>
          <a:xfrm>
            <a:off x="350560" y="4865615"/>
            <a:ext cx="11049507" cy="1034129"/>
          </a:xfrm>
          <a:prstGeom prst="rect">
            <a:avLst/>
          </a:prstGeom>
          <a:solidFill>
            <a:schemeClr val="accent5">
              <a:lumMod val="40000"/>
              <a:lumOff val="60000"/>
            </a:schemeClr>
          </a:solidFill>
        </p:spPr>
        <p:txBody>
          <a:bodyPr wrap="square" rtlCol="0" anchor="t">
            <a:spAutoFit/>
          </a:bodyPr>
          <a:lstStyle/>
          <a:p>
            <a:r>
              <a:rPr lang="en-GB" b="1" dirty="0" err="1" smtClean="0">
                <a:solidFill>
                  <a:srgbClr val="002060"/>
                </a:solidFill>
                <a:latin typeface="+mj-lt"/>
                <a:cs typeface="Segoe UI" panose="020B0502040204020203" pitchFamily="34" charset="0"/>
              </a:rPr>
              <a:t>COVID</a:t>
            </a:r>
            <a:r>
              <a:rPr lang="en-GB" b="1" dirty="0">
                <a:solidFill>
                  <a:srgbClr val="002060"/>
                </a:solidFill>
                <a:latin typeface="+mj-lt"/>
                <a:cs typeface="Segoe UI" panose="020B0502040204020203" pitchFamily="34" charset="0"/>
              </a:rPr>
              <a:t>-</a:t>
            </a:r>
            <a:r>
              <a:rPr lang="en-GB" b="1" dirty="0" smtClean="0">
                <a:solidFill>
                  <a:srgbClr val="002060"/>
                </a:solidFill>
                <a:latin typeface="+mj-lt"/>
                <a:cs typeface="Segoe UI" panose="020B0502040204020203" pitchFamily="34" charset="0"/>
              </a:rPr>
              <a:t>19</a:t>
            </a:r>
            <a:endParaRPr lang="en-GB" b="1" dirty="0">
              <a:solidFill>
                <a:srgbClr val="002060"/>
              </a:solidFill>
              <a:latin typeface="+mj-lt"/>
              <a:cs typeface="Segoe UI" panose="020B0502040204020203" pitchFamily="34" charset="0"/>
            </a:endParaRPr>
          </a:p>
          <a:p>
            <a:pPr>
              <a:lnSpc>
                <a:spcPct val="120000"/>
              </a:lnSpc>
            </a:pPr>
            <a:r>
              <a:rPr lang="en-GB" dirty="0">
                <a:solidFill>
                  <a:srgbClr val="002060"/>
                </a:solidFill>
                <a:latin typeface="+mj-lt"/>
                <a:cs typeface="Segoe UI" panose="020B0502040204020203" pitchFamily="34" charset="0"/>
              </a:rPr>
              <a:t>Learners who were not previously recognised has requiring additional support prior to </a:t>
            </a:r>
            <a:r>
              <a:rPr lang="en-GB" dirty="0" err="1">
                <a:solidFill>
                  <a:srgbClr val="002060"/>
                </a:solidFill>
                <a:latin typeface="+mj-lt"/>
                <a:cs typeface="Segoe UI" panose="020B0502040204020203" pitchFamily="34" charset="0"/>
              </a:rPr>
              <a:t>COVID</a:t>
            </a:r>
            <a:r>
              <a:rPr lang="en-GB" dirty="0">
                <a:solidFill>
                  <a:srgbClr val="002060"/>
                </a:solidFill>
                <a:latin typeface="+mj-lt"/>
                <a:cs typeface="Segoe UI" panose="020B0502040204020203" pitchFamily="34" charset="0"/>
              </a:rPr>
              <a:t> 19 may require support and are entitled to have there needs identified and met. </a:t>
            </a:r>
          </a:p>
        </p:txBody>
      </p:sp>
    </p:spTree>
    <p:extLst>
      <p:ext uri="{BB962C8B-B14F-4D97-AF65-F5344CB8AC3E}">
        <p14:creationId xmlns:p14="http://schemas.microsoft.com/office/powerpoint/2010/main" val="2203127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0FCC8B7-8C49-4CFB-945A-83B21B1169F1}"/>
              </a:ext>
            </a:extLst>
          </p:cNvPr>
          <p:cNvPicPr/>
          <p:nvPr/>
        </p:nvPicPr>
        <p:blipFill>
          <a:blip r:embed="rId3" cstate="email">
            <a:extLst>
              <a:ext uri="{28A0092B-C50C-407E-A947-70E740481C1C}">
                <a14:useLocalDpi xmlns:a14="http://schemas.microsoft.com/office/drawing/2010/main"/>
              </a:ext>
            </a:extLst>
          </a:blip>
          <a:stretch>
            <a:fillRect/>
          </a:stretch>
        </p:blipFill>
        <p:spPr>
          <a:xfrm>
            <a:off x="10827946" y="579422"/>
            <a:ext cx="1013494" cy="526364"/>
          </a:xfrm>
          <a:prstGeom prst="rect">
            <a:avLst/>
          </a:prstGeom>
        </p:spPr>
      </p:pic>
      <p:sp>
        <p:nvSpPr>
          <p:cNvPr id="5" name="Title 4">
            <a:extLst>
              <a:ext uri="{FF2B5EF4-FFF2-40B4-BE49-F238E27FC236}">
                <a16:creationId xmlns:a16="http://schemas.microsoft.com/office/drawing/2014/main" id="{08B43884-9262-4801-A992-7399806A79D5}"/>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Effective Partnership and Communication </a:t>
            </a:r>
          </a:p>
        </p:txBody>
      </p:sp>
      <p:sp>
        <p:nvSpPr>
          <p:cNvPr id="8" name="Content Placeholder 2">
            <a:extLst>
              <a:ext uri="{FF2B5EF4-FFF2-40B4-BE49-F238E27FC236}">
                <a16:creationId xmlns:a16="http://schemas.microsoft.com/office/drawing/2014/main" id="{3214D09B-0456-4F4C-8AC3-CE2EFEC74B83}"/>
              </a:ext>
            </a:extLst>
          </p:cNvPr>
          <p:cNvSpPr txBox="1">
            <a:spLocks/>
          </p:cNvSpPr>
          <p:nvPr/>
        </p:nvSpPr>
        <p:spPr>
          <a:xfrm>
            <a:off x="666751" y="2083147"/>
            <a:ext cx="6218949" cy="2221317"/>
          </a:xfrm>
          <a:prstGeom prst="rect">
            <a:avLst/>
          </a:prstGeom>
        </p:spPr>
        <p:txBody>
          <a:bodyPr/>
          <a:lstStyle>
            <a:lvl1pPr marL="0" indent="0" algn="l" rtl="0" eaLnBrk="1" fontAlgn="base" hangingPunct="1">
              <a:spcBef>
                <a:spcPct val="20000"/>
              </a:spcBef>
              <a:spcAft>
                <a:spcPct val="0"/>
              </a:spcAft>
              <a:buFont typeface="Arial"/>
              <a:buNone/>
              <a:defRPr sz="2000" baseline="0">
                <a:solidFill>
                  <a:schemeClr val="tx1">
                    <a:lumMod val="65000"/>
                    <a:lumOff val="35000"/>
                  </a:schemeClr>
                </a:solidFill>
                <a:latin typeface="+mn-lt"/>
                <a:ea typeface="+mn-ea"/>
                <a:cs typeface="+mn-cs"/>
              </a:defRPr>
            </a:lvl1pPr>
            <a:lvl2pPr marL="742950" indent="-285750" algn="l" rtl="0" eaLnBrk="1" fontAlgn="base" hangingPunct="1">
              <a:spcBef>
                <a:spcPct val="20000"/>
              </a:spcBef>
              <a:spcAft>
                <a:spcPct val="0"/>
              </a:spcAft>
              <a:buClr>
                <a:srgbClr val="00ABB5"/>
              </a:buClr>
              <a:buFont typeface="Arial"/>
              <a:buChar char="•"/>
              <a:defRPr sz="2000">
                <a:solidFill>
                  <a:schemeClr val="tx1">
                    <a:lumMod val="65000"/>
                    <a:lumOff val="35000"/>
                  </a:schemeClr>
                </a:solidFill>
                <a:latin typeface="+mn-lt"/>
                <a:cs typeface="+mn-cs"/>
              </a:defRPr>
            </a:lvl2pPr>
            <a:lvl3pPr marL="1257300" marR="0" indent="-342900" algn="l" defTabSz="914400" rtl="0" eaLnBrk="1" fontAlgn="base" latinLnBrk="0" hangingPunct="1">
              <a:lnSpc>
                <a:spcPct val="100000"/>
              </a:lnSpc>
              <a:spcBef>
                <a:spcPct val="20000"/>
              </a:spcBef>
              <a:spcAft>
                <a:spcPct val="0"/>
              </a:spcAft>
              <a:buClr>
                <a:srgbClr val="00ABB5"/>
              </a:buClr>
              <a:buSzTx/>
              <a:buFont typeface="Lucida Grande"/>
              <a:buChar char="-"/>
              <a:tabLst/>
              <a:defRPr sz="2000">
                <a:solidFill>
                  <a:schemeClr val="tx1">
                    <a:lumMod val="65000"/>
                    <a:lumOff val="35000"/>
                  </a:schemeClr>
                </a:solidFill>
                <a:latin typeface="+mn-lt"/>
                <a:cs typeface="+mn-cs"/>
              </a:defRPr>
            </a:lvl3pPr>
            <a:lvl4pPr marL="1714500" indent="-342900" algn="l" rtl="0" eaLnBrk="1" fontAlgn="base" hangingPunct="1">
              <a:spcBef>
                <a:spcPct val="20000"/>
              </a:spcBef>
              <a:spcAft>
                <a:spcPct val="0"/>
              </a:spcAft>
              <a:buClr>
                <a:srgbClr val="00ABB5"/>
              </a:buClr>
              <a:buFont typeface="Wingdings" charset="2"/>
              <a:buChar char="Ø"/>
              <a:defRPr sz="2000">
                <a:solidFill>
                  <a:schemeClr val="tx1">
                    <a:lumMod val="65000"/>
                    <a:lumOff val="35000"/>
                  </a:schemeClr>
                </a:solidFill>
                <a:latin typeface="+mn-lt"/>
                <a:cs typeface="+mn-cs"/>
              </a:defRPr>
            </a:lvl4pPr>
            <a:lvl5pPr marL="2171700" indent="-342900" algn="l" rtl="0" eaLnBrk="1" fontAlgn="base" hangingPunct="1">
              <a:spcBef>
                <a:spcPct val="20000"/>
              </a:spcBef>
              <a:spcAft>
                <a:spcPct val="0"/>
              </a:spcAft>
              <a:buClr>
                <a:srgbClr val="00ABB5"/>
              </a:buClr>
              <a:buFont typeface="Lucida Grande"/>
              <a:buChar char="-"/>
              <a:defRPr sz="2000">
                <a:solidFill>
                  <a:schemeClr val="tx1">
                    <a:lumMod val="65000"/>
                    <a:lumOff val="35000"/>
                  </a:schemeClr>
                </a:solidFill>
                <a:latin typeface="+mn-lt"/>
                <a:cs typeface="+mn-cs"/>
              </a:defRPr>
            </a:lvl5pPr>
            <a:lvl6pPr marL="2514600" indent="-228600" algn="l" rtl="0" eaLnBrk="1" fontAlgn="base" hangingPunct="1">
              <a:spcBef>
                <a:spcPct val="20000"/>
              </a:spcBef>
              <a:spcAft>
                <a:spcPct val="0"/>
              </a:spcAft>
              <a:buClr>
                <a:srgbClr val="00ABB5"/>
              </a:buClr>
              <a:buFontTx/>
              <a:buChar char="»"/>
              <a:defRPr sz="2000">
                <a:solidFill>
                  <a:schemeClr val="tx1">
                    <a:lumMod val="65000"/>
                    <a:lumOff val="35000"/>
                  </a:schemeClr>
                </a:solidFill>
                <a:latin typeface="+mn-lt"/>
                <a:cs typeface="+mn-cs"/>
              </a:defRPr>
            </a:lvl6pPr>
            <a:lvl7pPr marL="2971800" indent="-228600" algn="l" rtl="0" eaLnBrk="1" fontAlgn="base" hangingPunct="1">
              <a:spcBef>
                <a:spcPct val="20000"/>
              </a:spcBef>
              <a:spcAft>
                <a:spcPct val="0"/>
              </a:spcAft>
              <a:buChar char="»"/>
              <a:defRPr sz="2000">
                <a:solidFill>
                  <a:srgbClr val="000000"/>
                </a:solidFill>
                <a:latin typeface="+mn-lt"/>
                <a:cs typeface="+mn-cs"/>
              </a:defRPr>
            </a:lvl7pPr>
            <a:lvl8pPr marL="3429000" indent="-228600" algn="l" rtl="0" eaLnBrk="1" fontAlgn="base" hangingPunct="1">
              <a:spcBef>
                <a:spcPct val="20000"/>
              </a:spcBef>
              <a:spcAft>
                <a:spcPct val="0"/>
              </a:spcAft>
              <a:buChar char="»"/>
              <a:defRPr sz="2000">
                <a:solidFill>
                  <a:srgbClr val="000000"/>
                </a:solidFill>
                <a:latin typeface="+mn-lt"/>
                <a:cs typeface="+mn-cs"/>
              </a:defRPr>
            </a:lvl8pPr>
            <a:lvl9pPr marL="3886200" indent="-228600" algn="l" rtl="0" eaLnBrk="1" fontAlgn="base" hangingPunct="1">
              <a:spcBef>
                <a:spcPct val="20000"/>
              </a:spcBef>
              <a:spcAft>
                <a:spcPct val="0"/>
              </a:spcAft>
              <a:buChar char="»"/>
              <a:defRPr sz="2000">
                <a:solidFill>
                  <a:srgbClr val="000000"/>
                </a:solidFill>
                <a:latin typeface="+mn-lt"/>
                <a:cs typeface="+mn-cs"/>
              </a:defRPr>
            </a:lvl9pPr>
          </a:lstStyle>
          <a:p>
            <a:pPr>
              <a:lnSpc>
                <a:spcPct val="120000"/>
              </a:lnSpc>
              <a:spcBef>
                <a:spcPts val="0"/>
              </a:spcBef>
            </a:pPr>
            <a:r>
              <a:rPr lang="en-GB" kern="0" dirty="0">
                <a:latin typeface="Arial" panose="020B0604020202020204" pitchFamily="34" charset="0"/>
                <a:cs typeface="Arial" panose="020B0604020202020204" pitchFamily="34" charset="0"/>
              </a:rPr>
              <a:t>The </a:t>
            </a:r>
            <a:r>
              <a:rPr lang="en-GB" dirty="0">
                <a:latin typeface="Arial" panose="020B0604020202020204" pitchFamily="34" charset="0"/>
                <a:cs typeface="Arial" panose="020B0604020202020204" pitchFamily="34" charset="0"/>
              </a:rPr>
              <a:t>Additional Support for Learning (Scotland) Act 2004 (as amended 2009)  aims to ensure a partnership with parents/carers and collaborative working with professionals from partner services and agencies, to meet the needs of the child or young person</a:t>
            </a:r>
            <a:r>
              <a:rPr lang="en-GB" sz="2400" dirty="0">
                <a:latin typeface="Arial" panose="020B0604020202020204" pitchFamily="34" charset="0"/>
                <a:cs typeface="Arial" panose="020B0604020202020204" pitchFamily="34" charset="0"/>
              </a:rPr>
              <a:t>. </a:t>
            </a:r>
            <a:endParaRPr lang="en-GB" sz="2400" kern="0" dirty="0">
              <a:solidFill>
                <a:schemeClr val="tx1">
                  <a:lumMod val="85000"/>
                  <a:lumOff val="15000"/>
                </a:schemeClr>
              </a:solidFill>
              <a:latin typeface="Arial" panose="020B0604020202020204" pitchFamily="34" charset="0"/>
              <a:cs typeface="Arial" panose="020B0604020202020204" pitchFamily="34" charset="0"/>
            </a:endParaRPr>
          </a:p>
          <a:p>
            <a:pPr>
              <a:lnSpc>
                <a:spcPct val="120000"/>
              </a:lnSpc>
              <a:spcBef>
                <a:spcPts val="0"/>
              </a:spcBef>
            </a:pPr>
            <a:endParaRPr lang="en-GB" sz="2400" kern="0" dirty="0">
              <a:solidFill>
                <a:schemeClr val="tx1">
                  <a:lumMod val="85000"/>
                  <a:lumOff val="15000"/>
                </a:schemeClr>
              </a:solidFill>
              <a:latin typeface="Arial" panose="020B0604020202020204" pitchFamily="34" charset="0"/>
              <a:cs typeface="Arial" panose="020B0604020202020204" pitchFamily="34" charset="0"/>
            </a:endParaRPr>
          </a:p>
          <a:p>
            <a:pPr>
              <a:lnSpc>
                <a:spcPct val="120000"/>
              </a:lnSpc>
              <a:spcBef>
                <a:spcPts val="0"/>
              </a:spcBef>
            </a:pPr>
            <a:endParaRPr lang="en-GB" sz="2400" b="1" kern="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B8FDCF05-7402-49C6-B7D5-A1B321C3AB50}"/>
              </a:ext>
            </a:extLst>
          </p:cNvPr>
          <p:cNvSpPr/>
          <p:nvPr/>
        </p:nvSpPr>
        <p:spPr>
          <a:xfrm>
            <a:off x="616417" y="6344987"/>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descr="A close up of a logo&#10;&#10;Description automatically generated">
            <a:extLst>
              <a:ext uri="{FF2B5EF4-FFF2-40B4-BE49-F238E27FC236}">
                <a16:creationId xmlns:a16="http://schemas.microsoft.com/office/drawing/2014/main" id="{919D7828-2167-4068-8ED5-75F86AC82B9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950306" y="1541463"/>
            <a:ext cx="2914300" cy="2801730"/>
          </a:xfrm>
          <a:prstGeom prst="rect">
            <a:avLst/>
          </a:prstGeom>
        </p:spPr>
      </p:pic>
      <p:sp>
        <p:nvSpPr>
          <p:cNvPr id="7" name="TextBox 6">
            <a:extLst>
              <a:ext uri="{FF2B5EF4-FFF2-40B4-BE49-F238E27FC236}">
                <a16:creationId xmlns:a16="http://schemas.microsoft.com/office/drawing/2014/main" id="{1EDA2007-1094-43B7-84DD-E6105D7F0185}"/>
              </a:ext>
            </a:extLst>
          </p:cNvPr>
          <p:cNvSpPr txBox="1"/>
          <p:nvPr/>
        </p:nvSpPr>
        <p:spPr>
          <a:xfrm>
            <a:off x="616417" y="4884877"/>
            <a:ext cx="10248189" cy="1200329"/>
          </a:xfrm>
          <a:prstGeom prst="rect">
            <a:avLst/>
          </a:prstGeom>
          <a:solidFill>
            <a:schemeClr val="accent5">
              <a:lumMod val="40000"/>
              <a:lumOff val="60000"/>
            </a:schemeClr>
          </a:solidFill>
        </p:spPr>
        <p:txBody>
          <a:bodyPr wrap="square" rtlCol="0">
            <a:spAutoFit/>
          </a:bodyPr>
          <a:lstStyle/>
          <a:p>
            <a:r>
              <a:rPr lang="en-GB" b="1" dirty="0" err="1" smtClean="0">
                <a:solidFill>
                  <a:srgbClr val="002060"/>
                </a:solidFill>
                <a:latin typeface="Arial" panose="020B0604020202020204" pitchFamily="34" charset="0"/>
                <a:cs typeface="Arial" panose="020B0604020202020204" pitchFamily="34" charset="0"/>
              </a:rPr>
              <a:t>COVID</a:t>
            </a:r>
            <a:r>
              <a:rPr lang="en-GB" b="1" dirty="0">
                <a:solidFill>
                  <a:srgbClr val="002060"/>
                </a:solidFill>
                <a:latin typeface="Arial" panose="020B0604020202020204" pitchFamily="34" charset="0"/>
                <a:cs typeface="Arial" panose="020B0604020202020204" pitchFamily="34" charset="0"/>
              </a:rPr>
              <a:t>-</a:t>
            </a:r>
            <a:r>
              <a:rPr lang="en-GB" b="1" dirty="0" smtClean="0">
                <a:solidFill>
                  <a:srgbClr val="002060"/>
                </a:solidFill>
                <a:latin typeface="Arial" panose="020B0604020202020204" pitchFamily="34" charset="0"/>
                <a:cs typeface="Arial" panose="020B0604020202020204" pitchFamily="34" charset="0"/>
              </a:rPr>
              <a:t>19</a:t>
            </a:r>
            <a:endParaRPr lang="en-GB" b="1" dirty="0">
              <a:solidFill>
                <a:srgbClr val="002060"/>
              </a:solidFill>
              <a:latin typeface="Arial" panose="020B0604020202020204" pitchFamily="34" charset="0"/>
              <a:cs typeface="Arial" panose="020B0604020202020204" pitchFamily="34" charset="0"/>
            </a:endParaRPr>
          </a:p>
          <a:p>
            <a:endParaRPr lang="en-GB"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Effective communication and partnership working is crucial to supporting learners who require additional support during this difficult time.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4370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801" y="525849"/>
            <a:ext cx="11049507" cy="782320"/>
          </a:xfrm>
        </p:spPr>
        <p:txBody>
          <a:bodyPr/>
          <a:lstStyle/>
          <a:p>
            <a:r>
              <a:rPr lang="en-GB" dirty="0">
                <a:solidFill>
                  <a:srgbClr val="00ABB5"/>
                </a:solidFill>
              </a:rPr>
              <a:t>Supporting Effective </a:t>
            </a:r>
            <a:r>
              <a:rPr lang="en-GB" dirty="0"/>
              <a:t>T</a:t>
            </a:r>
            <a:r>
              <a:rPr lang="en-GB" dirty="0">
                <a:solidFill>
                  <a:srgbClr val="00ABB5"/>
                </a:solidFill>
              </a:rPr>
              <a:t>ransitions </a:t>
            </a:r>
          </a:p>
        </p:txBody>
      </p:sp>
      <p:sp>
        <p:nvSpPr>
          <p:cNvPr id="5" name="Rectangle 4">
            <a:extLst>
              <a:ext uri="{FF2B5EF4-FFF2-40B4-BE49-F238E27FC236}">
                <a16:creationId xmlns:a16="http://schemas.microsoft.com/office/drawing/2014/main" id="{29A9FBB1-C2BB-419C-82D4-E6B69BEA25F2}"/>
              </a:ext>
            </a:extLst>
          </p:cNvPr>
          <p:cNvSpPr/>
          <p:nvPr/>
        </p:nvSpPr>
        <p:spPr>
          <a:xfrm>
            <a:off x="546100" y="6273800"/>
            <a:ext cx="1333500" cy="368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C7DA30-0CDA-4F90-94B1-63DE7431D132}"/>
              </a:ext>
            </a:extLst>
          </p:cNvPr>
          <p:cNvSpPr>
            <a:spLocks noGrp="1"/>
          </p:cNvSpPr>
          <p:nvPr>
            <p:ph idx="1"/>
          </p:nvPr>
        </p:nvSpPr>
        <p:spPr>
          <a:xfrm>
            <a:off x="638393" y="1389502"/>
            <a:ext cx="7033462" cy="1480167"/>
          </a:xfrm>
        </p:spPr>
        <p:txBody>
          <a:bodyPr/>
          <a:lstStyle/>
          <a:p>
            <a:pPr>
              <a:lnSpc>
                <a:spcPct val="120000"/>
              </a:lnSpc>
              <a:spcBef>
                <a:spcPts val="0"/>
              </a:spcBef>
            </a:pPr>
            <a:r>
              <a:rPr lang="en-GB" sz="1800" dirty="0">
                <a:latin typeface="Arial" panose="020B0604020202020204" pitchFamily="34" charset="0"/>
                <a:cs typeface="Arial" panose="020B0604020202020204" pitchFamily="34" charset="0"/>
              </a:rPr>
              <a:t>Effective communication processes and channels  between professionals, parents/carers and learners is essential when supporting and planning transition. </a:t>
            </a:r>
          </a:p>
          <a:p>
            <a:pPr>
              <a:lnSpc>
                <a:spcPct val="120000"/>
              </a:lnSpc>
              <a:spcBef>
                <a:spcPts val="0"/>
              </a:spcBef>
            </a:pPr>
            <a:endParaRPr lang="en-GB" sz="1800" dirty="0">
              <a:latin typeface="Arial" panose="020B0604020202020204" pitchFamily="34" charset="0"/>
              <a:cs typeface="Arial" panose="020B0604020202020204" pitchFamily="34" charset="0"/>
            </a:endParaRPr>
          </a:p>
        </p:txBody>
      </p:sp>
      <p:pic>
        <p:nvPicPr>
          <p:cNvPr id="8" name="Picture 7" descr="A close up of a logo&#10;&#10;Description automatically generated">
            <a:extLst>
              <a:ext uri="{FF2B5EF4-FFF2-40B4-BE49-F238E27FC236}">
                <a16:creationId xmlns:a16="http://schemas.microsoft.com/office/drawing/2014/main" id="{0DEC6F71-5CCB-41B2-984E-B456E6E85A5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88067" y="439270"/>
            <a:ext cx="2510676" cy="2413697"/>
          </a:xfrm>
          <a:prstGeom prst="rect">
            <a:avLst/>
          </a:prstGeom>
        </p:spPr>
      </p:pic>
      <p:sp>
        <p:nvSpPr>
          <p:cNvPr id="9" name="TextBox 8">
            <a:extLst>
              <a:ext uri="{FF2B5EF4-FFF2-40B4-BE49-F238E27FC236}">
                <a16:creationId xmlns:a16="http://schemas.microsoft.com/office/drawing/2014/main" id="{0AA02FD1-04C0-4710-92FC-52EB5017B153}"/>
              </a:ext>
            </a:extLst>
          </p:cNvPr>
          <p:cNvSpPr txBox="1"/>
          <p:nvPr/>
        </p:nvSpPr>
        <p:spPr>
          <a:xfrm>
            <a:off x="611801" y="3037190"/>
            <a:ext cx="11205486" cy="2769989"/>
          </a:xfrm>
          <a:prstGeom prst="rect">
            <a:avLst/>
          </a:prstGeom>
          <a:solidFill>
            <a:schemeClr val="accent5">
              <a:lumMod val="40000"/>
              <a:lumOff val="60000"/>
            </a:schemeClr>
          </a:solidFill>
        </p:spPr>
        <p:txBody>
          <a:bodyPr wrap="square" rtlCol="0" anchor="t">
            <a:spAutoFit/>
          </a:bodyPr>
          <a:lstStyle/>
          <a:p>
            <a:r>
              <a:rPr lang="en-GB" b="1" dirty="0" err="1" smtClean="0">
                <a:solidFill>
                  <a:srgbClr val="002060"/>
                </a:solidFill>
                <a:latin typeface="+mj-lt"/>
                <a:cs typeface="Segoe UI" panose="020B0502040204020203" pitchFamily="34" charset="0"/>
              </a:rPr>
              <a:t>COVID</a:t>
            </a:r>
            <a:r>
              <a:rPr lang="en-GB" b="1" dirty="0">
                <a:solidFill>
                  <a:srgbClr val="002060"/>
                </a:solidFill>
                <a:latin typeface="+mj-lt"/>
                <a:cs typeface="Segoe UI" panose="020B0502040204020203" pitchFamily="34" charset="0"/>
              </a:rPr>
              <a:t>-</a:t>
            </a:r>
            <a:r>
              <a:rPr lang="en-GB" b="1" dirty="0" smtClean="0">
                <a:solidFill>
                  <a:srgbClr val="002060"/>
                </a:solidFill>
                <a:latin typeface="+mj-lt"/>
                <a:cs typeface="Segoe UI" panose="020B0502040204020203" pitchFamily="34" charset="0"/>
              </a:rPr>
              <a:t>19</a:t>
            </a:r>
            <a:endParaRPr lang="en-GB" dirty="0">
              <a:latin typeface="+mj-lt"/>
              <a:cs typeface="Segoe UI" panose="020B0502040204020203" pitchFamily="34" charset="0"/>
            </a:endParaRPr>
          </a:p>
          <a:p>
            <a:pPr>
              <a:lnSpc>
                <a:spcPct val="120000"/>
              </a:lnSpc>
            </a:pPr>
            <a:r>
              <a:rPr lang="en-GB" dirty="0">
                <a:solidFill>
                  <a:srgbClr val="002060"/>
                </a:solidFill>
                <a:latin typeface="+mj-lt"/>
                <a:cs typeface="Segoe UI"/>
              </a:rPr>
              <a:t>For learners who require additional support it is extremely important  to ensure that </a:t>
            </a:r>
            <a:r>
              <a:rPr lang="en-GB" dirty="0">
                <a:solidFill>
                  <a:srgbClr val="002060"/>
                </a:solidFill>
                <a:latin typeface="+mj-lt"/>
              </a:rPr>
              <a:t>effective 2-way communication processes are established between school staff, their families and the learner.</a:t>
            </a:r>
          </a:p>
          <a:p>
            <a:pPr>
              <a:lnSpc>
                <a:spcPct val="120000"/>
              </a:lnSpc>
            </a:pPr>
            <a:endParaRPr lang="en-GB" sz="1100" dirty="0">
              <a:solidFill>
                <a:srgbClr val="002060"/>
              </a:solidFill>
              <a:latin typeface="+mj-lt"/>
            </a:endParaRPr>
          </a:p>
          <a:p>
            <a:pPr>
              <a:lnSpc>
                <a:spcPct val="120000"/>
              </a:lnSpc>
            </a:pPr>
            <a:r>
              <a:rPr lang="en-GB" dirty="0">
                <a:solidFill>
                  <a:srgbClr val="002060"/>
                </a:solidFill>
                <a:latin typeface="+mj-lt"/>
              </a:rPr>
              <a:t>This is vital to support families and learners who are anxious about the transitions. They will have valuable information and suggestions to share which can support transitions to be more positive for their child. </a:t>
            </a:r>
          </a:p>
          <a:p>
            <a:pPr>
              <a:lnSpc>
                <a:spcPct val="120000"/>
              </a:lnSpc>
            </a:pPr>
            <a:endParaRPr lang="en-GB" sz="1100" dirty="0">
              <a:solidFill>
                <a:srgbClr val="002060"/>
              </a:solidFill>
              <a:latin typeface="+mj-lt"/>
              <a:cs typeface="Segoe UI" panose="020B0502040204020203" pitchFamily="34" charset="0"/>
            </a:endParaRPr>
          </a:p>
          <a:p>
            <a:pPr>
              <a:lnSpc>
                <a:spcPct val="120000"/>
              </a:lnSpc>
            </a:pPr>
            <a:r>
              <a:rPr lang="en-GB" dirty="0">
                <a:solidFill>
                  <a:srgbClr val="002060"/>
                </a:solidFill>
                <a:latin typeface="+mj-lt"/>
                <a:cs typeface="Segoe UI" panose="020B0502040204020203" pitchFamily="34" charset="0"/>
              </a:rPr>
              <a:t>Reflective activities been developed to help practitioners, schools and local authorities ensure the there collaborative approaches are supporting effective communication and building relationships. </a:t>
            </a:r>
          </a:p>
        </p:txBody>
      </p:sp>
    </p:spTree>
    <p:extLst>
      <p:ext uri="{BB962C8B-B14F-4D97-AF65-F5344CB8AC3E}">
        <p14:creationId xmlns:p14="http://schemas.microsoft.com/office/powerpoint/2010/main" val="2588255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794" y="347663"/>
            <a:ext cx="10836972" cy="711200"/>
          </a:xfrm>
        </p:spPr>
        <p:txBody>
          <a:bodyPr/>
          <a:lstStyle/>
          <a:p>
            <a:r>
              <a:rPr lang="en-GB" sz="2400" dirty="0" err="1"/>
              <a:t>COVID</a:t>
            </a:r>
            <a:r>
              <a:rPr lang="en-GB" sz="2400" dirty="0"/>
              <a:t> 19 Information, Support and Professional Learning </a:t>
            </a:r>
            <a:endParaRPr lang="en-GB" sz="2400" dirty="0">
              <a:cs typeface="Arial"/>
            </a:endParaRPr>
          </a:p>
        </p:txBody>
      </p:sp>
      <p:sp>
        <p:nvSpPr>
          <p:cNvPr id="7" name="Rectangle 6">
            <a:extLst>
              <a:ext uri="{FF2B5EF4-FFF2-40B4-BE49-F238E27FC236}">
                <a16:creationId xmlns:a16="http://schemas.microsoft.com/office/drawing/2014/main" id="{9CA2A452-E13D-4F7B-8D96-A25C56C82E8A}"/>
              </a:ext>
            </a:extLst>
          </p:cNvPr>
          <p:cNvSpPr/>
          <p:nvPr/>
        </p:nvSpPr>
        <p:spPr>
          <a:xfrm>
            <a:off x="546100" y="6273800"/>
            <a:ext cx="1333500" cy="368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A screenshot of a cell phone&#10;&#10;Description automatically generated">
            <a:extLst>
              <a:ext uri="{FF2B5EF4-FFF2-40B4-BE49-F238E27FC236}">
                <a16:creationId xmlns:a16="http://schemas.microsoft.com/office/drawing/2014/main" id="{356E347B-94C0-4E5F-ACC6-10D4332009C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5334" y="1194364"/>
            <a:ext cx="4447143" cy="3098767"/>
          </a:xfrm>
          <a:prstGeom prst="rect">
            <a:avLst/>
          </a:prstGeom>
        </p:spPr>
      </p:pic>
      <p:pic>
        <p:nvPicPr>
          <p:cNvPr id="5" name="Picture 4" descr="A picture containing screenshot&#10;&#10;Description automatically generated">
            <a:extLst>
              <a:ext uri="{FF2B5EF4-FFF2-40B4-BE49-F238E27FC236}">
                <a16:creationId xmlns:a16="http://schemas.microsoft.com/office/drawing/2014/main" id="{F152F114-5CC8-48EC-81C7-878008B5DF7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19656" y="1494768"/>
            <a:ext cx="3432199" cy="2596668"/>
          </a:xfrm>
          <a:prstGeom prst="rect">
            <a:avLst/>
          </a:prstGeom>
        </p:spPr>
      </p:pic>
      <p:pic>
        <p:nvPicPr>
          <p:cNvPr id="8" name="Picture 7" descr="A screenshot of a cell phone&#10;&#10;Description automatically generated">
            <a:extLst>
              <a:ext uri="{FF2B5EF4-FFF2-40B4-BE49-F238E27FC236}">
                <a16:creationId xmlns:a16="http://schemas.microsoft.com/office/drawing/2014/main" id="{028D0C1E-3E75-47A1-8E29-B9A2AD4B4837}"/>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288169" y="3289485"/>
            <a:ext cx="3422761" cy="2492301"/>
          </a:xfrm>
          <a:prstGeom prst="rect">
            <a:avLst/>
          </a:prstGeom>
        </p:spPr>
      </p:pic>
      <p:pic>
        <p:nvPicPr>
          <p:cNvPr id="3" name="Picture 5" descr="A close up of a logo&#10;&#10;Description generated with high confidence">
            <a:extLst>
              <a:ext uri="{FF2B5EF4-FFF2-40B4-BE49-F238E27FC236}">
                <a16:creationId xmlns:a16="http://schemas.microsoft.com/office/drawing/2014/main" id="{564AF4FD-680A-43FD-8876-F5BA082BF131}"/>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713122" y="2630781"/>
            <a:ext cx="4524259" cy="3111256"/>
          </a:xfrm>
          <a:prstGeom prst="rect">
            <a:avLst/>
          </a:prstGeom>
        </p:spPr>
      </p:pic>
    </p:spTree>
    <p:extLst>
      <p:ext uri="{BB962C8B-B14F-4D97-AF65-F5344CB8AC3E}">
        <p14:creationId xmlns:p14="http://schemas.microsoft.com/office/powerpoint/2010/main" val="1485364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E88B0DE-A8C1-4899-BDF6-1FD750BB432E}"/>
              </a:ext>
            </a:extLst>
          </p:cNvPr>
          <p:cNvSpPr txBox="1">
            <a:spLocks/>
          </p:cNvSpPr>
          <p:nvPr/>
        </p:nvSpPr>
        <p:spPr>
          <a:xfrm>
            <a:off x="497721" y="817865"/>
            <a:ext cx="10836972" cy="711200"/>
          </a:xfrm>
          <a:prstGeom prst="rect">
            <a:avLst/>
          </a:prstGeom>
        </p:spPr>
        <p:txBody>
          <a:bodyPr/>
          <a:lstStyle>
            <a:lvl1pPr algn="l" rtl="0" eaLnBrk="1" fontAlgn="base" hangingPunct="1">
              <a:spcBef>
                <a:spcPct val="0"/>
              </a:spcBef>
              <a:spcAft>
                <a:spcPct val="0"/>
              </a:spcAft>
              <a:defRPr sz="3000" b="1">
                <a:solidFill>
                  <a:srgbClr val="00ABB5"/>
                </a:solidFill>
                <a:latin typeface="+mj-lt"/>
                <a:ea typeface="+mj-ea"/>
                <a:cs typeface="+mj-cs"/>
              </a:defRPr>
            </a:lvl1pPr>
            <a:lvl2pPr algn="l" rtl="0" eaLnBrk="1" fontAlgn="base" hangingPunct="1">
              <a:spcBef>
                <a:spcPct val="0"/>
              </a:spcBef>
              <a:spcAft>
                <a:spcPct val="0"/>
              </a:spcAft>
              <a:defRPr sz="3000" b="1">
                <a:solidFill>
                  <a:srgbClr val="000000"/>
                </a:solidFill>
                <a:latin typeface="Arial" charset="0"/>
                <a:cs typeface="Arial" charset="0"/>
              </a:defRPr>
            </a:lvl2pPr>
            <a:lvl3pPr algn="l" rtl="0" eaLnBrk="1" fontAlgn="base" hangingPunct="1">
              <a:spcBef>
                <a:spcPct val="0"/>
              </a:spcBef>
              <a:spcAft>
                <a:spcPct val="0"/>
              </a:spcAft>
              <a:defRPr sz="3000" b="1">
                <a:solidFill>
                  <a:srgbClr val="000000"/>
                </a:solidFill>
                <a:latin typeface="Arial" charset="0"/>
                <a:cs typeface="Arial" charset="0"/>
              </a:defRPr>
            </a:lvl3pPr>
            <a:lvl4pPr algn="l" rtl="0" eaLnBrk="1" fontAlgn="base" hangingPunct="1">
              <a:spcBef>
                <a:spcPct val="0"/>
              </a:spcBef>
              <a:spcAft>
                <a:spcPct val="0"/>
              </a:spcAft>
              <a:defRPr sz="3000" b="1">
                <a:solidFill>
                  <a:srgbClr val="000000"/>
                </a:solidFill>
                <a:latin typeface="Arial" charset="0"/>
                <a:cs typeface="Arial" charset="0"/>
              </a:defRPr>
            </a:lvl4pPr>
            <a:lvl5pPr algn="l" rtl="0" eaLnBrk="1" fontAlgn="base" hangingPunct="1">
              <a:spcBef>
                <a:spcPct val="0"/>
              </a:spcBef>
              <a:spcAft>
                <a:spcPct val="0"/>
              </a:spcAft>
              <a:defRPr sz="3000" b="1">
                <a:solidFill>
                  <a:srgbClr val="000000"/>
                </a:solidFill>
                <a:latin typeface="Arial" charset="0"/>
                <a:cs typeface="Arial" charset="0"/>
              </a:defRPr>
            </a:lvl5pPr>
            <a:lvl6pPr marL="457200" algn="l" rtl="0" eaLnBrk="1" fontAlgn="base" hangingPunct="1">
              <a:spcBef>
                <a:spcPct val="0"/>
              </a:spcBef>
              <a:spcAft>
                <a:spcPct val="0"/>
              </a:spcAft>
              <a:defRPr sz="3000" b="1">
                <a:solidFill>
                  <a:srgbClr val="000000"/>
                </a:solidFill>
                <a:latin typeface="Arial" charset="0"/>
                <a:cs typeface="Arial" charset="0"/>
              </a:defRPr>
            </a:lvl6pPr>
            <a:lvl7pPr marL="914400" algn="l" rtl="0" eaLnBrk="1" fontAlgn="base" hangingPunct="1">
              <a:spcBef>
                <a:spcPct val="0"/>
              </a:spcBef>
              <a:spcAft>
                <a:spcPct val="0"/>
              </a:spcAft>
              <a:defRPr sz="3000" b="1">
                <a:solidFill>
                  <a:srgbClr val="000000"/>
                </a:solidFill>
                <a:latin typeface="Arial" charset="0"/>
                <a:cs typeface="Arial" charset="0"/>
              </a:defRPr>
            </a:lvl7pPr>
            <a:lvl8pPr marL="1371600" algn="l" rtl="0" eaLnBrk="1" fontAlgn="base" hangingPunct="1">
              <a:spcBef>
                <a:spcPct val="0"/>
              </a:spcBef>
              <a:spcAft>
                <a:spcPct val="0"/>
              </a:spcAft>
              <a:defRPr sz="3000" b="1">
                <a:solidFill>
                  <a:srgbClr val="000000"/>
                </a:solidFill>
                <a:latin typeface="Arial" charset="0"/>
                <a:cs typeface="Arial" charset="0"/>
              </a:defRPr>
            </a:lvl8pPr>
            <a:lvl9pPr marL="1828800" algn="l" rtl="0" eaLnBrk="1" fontAlgn="base" hangingPunct="1">
              <a:spcBef>
                <a:spcPct val="0"/>
              </a:spcBef>
              <a:spcAft>
                <a:spcPct val="0"/>
              </a:spcAft>
              <a:defRPr sz="3000" b="1">
                <a:solidFill>
                  <a:srgbClr val="000000"/>
                </a:solidFill>
                <a:latin typeface="Arial" charset="0"/>
                <a:cs typeface="Arial" charset="0"/>
              </a:defRPr>
            </a:lvl9pPr>
          </a:lstStyle>
          <a:p>
            <a:r>
              <a:rPr lang="en-GB" sz="2400" kern="0" dirty="0"/>
              <a:t>Activity :</a:t>
            </a:r>
          </a:p>
          <a:p>
            <a:r>
              <a:rPr lang="en-GB" sz="2400" kern="0" dirty="0"/>
              <a:t>Supporting transitions for learners who require additional support </a:t>
            </a:r>
          </a:p>
        </p:txBody>
      </p:sp>
      <p:pic>
        <p:nvPicPr>
          <p:cNvPr id="7" name="Picture 6">
            <a:extLst>
              <a:ext uri="{FF2B5EF4-FFF2-40B4-BE49-F238E27FC236}">
                <a16:creationId xmlns:a16="http://schemas.microsoft.com/office/drawing/2014/main" id="{363B9C2E-57B9-4790-8A4C-1F2D48302F01}"/>
              </a:ext>
            </a:extLst>
          </p:cNvPr>
          <p:cNvPicPr/>
          <p:nvPr/>
        </p:nvPicPr>
        <p:blipFill>
          <a:blip r:embed="rId3" cstate="email">
            <a:extLst>
              <a:ext uri="{28A0092B-C50C-407E-A947-70E740481C1C}">
                <a14:useLocalDpi xmlns:a14="http://schemas.microsoft.com/office/drawing/2010/main"/>
              </a:ext>
            </a:extLst>
          </a:blip>
          <a:stretch>
            <a:fillRect/>
          </a:stretch>
        </p:blipFill>
        <p:spPr>
          <a:xfrm>
            <a:off x="10827946" y="579422"/>
            <a:ext cx="1013494" cy="526364"/>
          </a:xfrm>
          <a:prstGeom prst="rect">
            <a:avLst/>
          </a:prstGeom>
        </p:spPr>
      </p:pic>
      <p:sp>
        <p:nvSpPr>
          <p:cNvPr id="6" name="Rectangle 5">
            <a:extLst>
              <a:ext uri="{FF2B5EF4-FFF2-40B4-BE49-F238E27FC236}">
                <a16:creationId xmlns:a16="http://schemas.microsoft.com/office/drawing/2014/main" id="{E6CADD6A-0861-480F-B6C3-055176404E50}"/>
              </a:ext>
            </a:extLst>
          </p:cNvPr>
          <p:cNvSpPr/>
          <p:nvPr/>
        </p:nvSpPr>
        <p:spPr>
          <a:xfrm>
            <a:off x="616417" y="6344987"/>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 name="Table 1">
            <a:extLst>
              <a:ext uri="{FF2B5EF4-FFF2-40B4-BE49-F238E27FC236}">
                <a16:creationId xmlns:a16="http://schemas.microsoft.com/office/drawing/2014/main" id="{C657C29C-B268-4B99-8E9A-2DB607AEF2AB}"/>
              </a:ext>
            </a:extLst>
          </p:cNvPr>
          <p:cNvGraphicFramePr>
            <a:graphicFrameLocks noGrp="1"/>
          </p:cNvGraphicFramePr>
          <p:nvPr>
            <p:extLst>
              <p:ext uri="{D42A27DB-BD31-4B8C-83A1-F6EECF244321}">
                <p14:modId xmlns:p14="http://schemas.microsoft.com/office/powerpoint/2010/main" val="2164153096"/>
              </p:ext>
            </p:extLst>
          </p:nvPr>
        </p:nvGraphicFramePr>
        <p:xfrm>
          <a:off x="457201" y="2232458"/>
          <a:ext cx="11150346" cy="3947188"/>
        </p:xfrm>
        <a:graphic>
          <a:graphicData uri="http://schemas.openxmlformats.org/drawingml/2006/table">
            <a:tbl>
              <a:tblPr>
                <a:tableStyleId>{5C22544A-7EE6-4342-B048-85BDC9FD1C3A}</a:tableStyleId>
              </a:tblPr>
              <a:tblGrid>
                <a:gridCol w="2717004">
                  <a:extLst>
                    <a:ext uri="{9D8B030D-6E8A-4147-A177-3AD203B41FA5}">
                      <a16:colId xmlns:a16="http://schemas.microsoft.com/office/drawing/2014/main" val="14930445"/>
                    </a:ext>
                  </a:extLst>
                </a:gridCol>
                <a:gridCol w="2462696">
                  <a:extLst>
                    <a:ext uri="{9D8B030D-6E8A-4147-A177-3AD203B41FA5}">
                      <a16:colId xmlns:a16="http://schemas.microsoft.com/office/drawing/2014/main" val="807745621"/>
                    </a:ext>
                  </a:extLst>
                </a:gridCol>
                <a:gridCol w="3017287">
                  <a:extLst>
                    <a:ext uri="{9D8B030D-6E8A-4147-A177-3AD203B41FA5}">
                      <a16:colId xmlns:a16="http://schemas.microsoft.com/office/drawing/2014/main" val="1953451323"/>
                    </a:ext>
                  </a:extLst>
                </a:gridCol>
                <a:gridCol w="2953359">
                  <a:extLst>
                    <a:ext uri="{9D8B030D-6E8A-4147-A177-3AD203B41FA5}">
                      <a16:colId xmlns:a16="http://schemas.microsoft.com/office/drawing/2014/main" val="78210949"/>
                    </a:ext>
                  </a:extLst>
                </a:gridCol>
              </a:tblGrid>
              <a:tr h="509288">
                <a:tc gridSpan="4">
                  <a:txBody>
                    <a:bodyPr/>
                    <a:lstStyle/>
                    <a:p>
                      <a:pPr algn="l">
                        <a:lnSpc>
                          <a:spcPct val="115000"/>
                        </a:lnSpc>
                        <a:spcAft>
                          <a:spcPts val="1000"/>
                        </a:spcAft>
                      </a:pPr>
                      <a:r>
                        <a:rPr lang="en-GB" sz="1800" b="1" dirty="0">
                          <a:effectLst/>
                        </a:rPr>
                        <a:t>Focus – How effective are transitions for learners who require additional support?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solidFill>
                      <a:srgbClr val="00ABB5"/>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90356423"/>
                  </a:ext>
                </a:extLst>
              </a:tr>
              <a:tr h="702246">
                <a:tc>
                  <a:txBody>
                    <a:bodyPr/>
                    <a:lstStyle/>
                    <a:p>
                      <a:pPr algn="l">
                        <a:lnSpc>
                          <a:spcPct val="115000"/>
                        </a:lnSpc>
                        <a:spcAft>
                          <a:spcPts val="1000"/>
                        </a:spcAft>
                      </a:pPr>
                      <a:r>
                        <a:rPr lang="en-GB" sz="1800" b="1" dirty="0">
                          <a:effectLst/>
                        </a:rPr>
                        <a:t> Reflection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solidFill>
                      <a:srgbClr val="A5D5D7"/>
                    </a:solidFill>
                  </a:tcPr>
                </a:tc>
                <a:tc>
                  <a:txBody>
                    <a:bodyPr/>
                    <a:lstStyle/>
                    <a:p>
                      <a:pPr algn="l">
                        <a:lnSpc>
                          <a:spcPct val="115000"/>
                        </a:lnSpc>
                        <a:spcAft>
                          <a:spcPts val="1000"/>
                        </a:spcAft>
                      </a:pPr>
                      <a:r>
                        <a:rPr lang="en-GB" sz="1800" b="1" dirty="0">
                          <a:effectLst/>
                        </a:rPr>
                        <a:t>In my class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solidFill>
                      <a:srgbClr val="A5D5D7"/>
                    </a:solidFill>
                  </a:tcPr>
                </a:tc>
                <a:tc>
                  <a:txBody>
                    <a:bodyPr/>
                    <a:lstStyle/>
                    <a:p>
                      <a:pPr algn="l">
                        <a:lnSpc>
                          <a:spcPct val="115000"/>
                        </a:lnSpc>
                        <a:spcAft>
                          <a:spcPts val="1000"/>
                        </a:spcAft>
                      </a:pPr>
                      <a:r>
                        <a:rPr lang="en-GB" sz="1800" b="1" dirty="0">
                          <a:effectLst/>
                        </a:rPr>
                        <a:t>In our school community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solidFill>
                      <a:srgbClr val="A5D5D7"/>
                    </a:solidFill>
                  </a:tcPr>
                </a:tc>
                <a:tc>
                  <a:txBody>
                    <a:bodyPr/>
                    <a:lstStyle/>
                    <a:p>
                      <a:pPr algn="l">
                        <a:lnSpc>
                          <a:spcPct val="115000"/>
                        </a:lnSpc>
                        <a:spcAft>
                          <a:spcPts val="1000"/>
                        </a:spcAft>
                      </a:pPr>
                      <a:r>
                        <a:rPr lang="en-GB" sz="1800" b="1" dirty="0">
                          <a:effectLst/>
                        </a:rPr>
                        <a:t>In our local authority </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solidFill>
                      <a:srgbClr val="A5D5D7"/>
                    </a:solidFill>
                  </a:tcPr>
                </a:tc>
                <a:extLst>
                  <a:ext uri="{0D108BD9-81ED-4DB2-BD59-A6C34878D82A}">
                    <a16:rowId xmlns:a16="http://schemas.microsoft.com/office/drawing/2014/main" val="4168331036"/>
                  </a:ext>
                </a:extLst>
              </a:tr>
              <a:tr h="586777">
                <a:tc>
                  <a:txBody>
                    <a:bodyPr/>
                    <a:lstStyle/>
                    <a:p>
                      <a:pPr algn="l">
                        <a:lnSpc>
                          <a:spcPct val="115000"/>
                        </a:lnSpc>
                        <a:spcAft>
                          <a:spcPts val="1000"/>
                        </a:spcAft>
                      </a:pPr>
                      <a:r>
                        <a:rPr lang="en-GB" sz="1800" dirty="0">
                          <a:effectLst/>
                        </a:rPr>
                        <a:t>What I /we do well</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solidFill>
                      <a:srgbClr val="A5D5D7"/>
                    </a:solidFill>
                  </a:tcPr>
                </a:tc>
                <a:tc>
                  <a:txBody>
                    <a:bodyPr/>
                    <a:lstStyle/>
                    <a:p>
                      <a:pPr algn="l">
                        <a:lnSpc>
                          <a:spcPct val="115000"/>
                        </a:lnSpc>
                        <a:spcAft>
                          <a:spcPts val="1000"/>
                        </a:spcAft>
                      </a:pPr>
                      <a:r>
                        <a:rPr lang="en-GB" sz="1100">
                          <a:effectLst/>
                        </a:rPr>
                        <a:t> </a:t>
                      </a:r>
                    </a:p>
                    <a:p>
                      <a:pPr algn="l">
                        <a:lnSpc>
                          <a:spcPct val="115000"/>
                        </a:lnSpc>
                        <a:spcAft>
                          <a:spcPts val="1000"/>
                        </a:spcAft>
                      </a:pPr>
                      <a:endParaRPr lang="en-GB" sz="1100">
                        <a:effectLst/>
                      </a:endParaRPr>
                    </a:p>
                    <a:p>
                      <a:pPr algn="l">
                        <a:lnSpc>
                          <a:spcPct val="115000"/>
                        </a:lnSpc>
                        <a:spcAft>
                          <a:spcPts val="10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tc>
                <a:tc>
                  <a:txBody>
                    <a:bodyPr/>
                    <a:lstStyle/>
                    <a:p>
                      <a:pPr algn="l">
                        <a:lnSpc>
                          <a:spcPct val="115000"/>
                        </a:lnSpc>
                        <a:spcAft>
                          <a:spcPts val="10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tc>
                <a:tc>
                  <a:txBody>
                    <a:bodyPr/>
                    <a:lstStyle/>
                    <a:p>
                      <a:pPr algn="l">
                        <a:lnSpc>
                          <a:spcPct val="115000"/>
                        </a:lnSpc>
                        <a:spcAft>
                          <a:spcPts val="10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tc>
                <a:extLst>
                  <a:ext uri="{0D108BD9-81ED-4DB2-BD59-A6C34878D82A}">
                    <a16:rowId xmlns:a16="http://schemas.microsoft.com/office/drawing/2014/main" val="1590666903"/>
                  </a:ext>
                </a:extLst>
              </a:tr>
              <a:tr h="921168">
                <a:tc>
                  <a:txBody>
                    <a:bodyPr/>
                    <a:lstStyle/>
                    <a:p>
                      <a:pPr algn="l">
                        <a:lnSpc>
                          <a:spcPct val="115000"/>
                        </a:lnSpc>
                        <a:spcAft>
                          <a:spcPts val="1000"/>
                        </a:spcAft>
                      </a:pPr>
                      <a:r>
                        <a:rPr lang="en-GB" sz="1800" dirty="0">
                          <a:effectLst/>
                        </a:rPr>
                        <a:t>What needs to improve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solidFill>
                      <a:srgbClr val="A5D5D7"/>
                    </a:solidFill>
                  </a:tcPr>
                </a:tc>
                <a:tc>
                  <a:txBody>
                    <a:bodyPr/>
                    <a:lstStyle/>
                    <a:p>
                      <a:pPr algn="l">
                        <a:lnSpc>
                          <a:spcPct val="115000"/>
                        </a:lnSpc>
                        <a:spcAft>
                          <a:spcPts val="1000"/>
                        </a:spcAft>
                      </a:pPr>
                      <a:r>
                        <a:rPr lang="en-GB" sz="1100">
                          <a:effectLst/>
                        </a:rPr>
                        <a:t> </a:t>
                      </a:r>
                    </a:p>
                    <a:p>
                      <a:pPr algn="l">
                        <a:lnSpc>
                          <a:spcPct val="115000"/>
                        </a:lnSpc>
                        <a:spcAft>
                          <a:spcPts val="1000"/>
                        </a:spcAft>
                      </a:pPr>
                      <a:r>
                        <a:rPr lang="en-GB" sz="1100">
                          <a:effectLst/>
                        </a:rPr>
                        <a:t> </a:t>
                      </a:r>
                    </a:p>
                    <a:p>
                      <a:pPr algn="l">
                        <a:lnSpc>
                          <a:spcPct val="115000"/>
                        </a:lnSpc>
                        <a:spcAft>
                          <a:spcPts val="10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tc>
                <a:tc>
                  <a:txBody>
                    <a:bodyPr/>
                    <a:lstStyle/>
                    <a:p>
                      <a:pPr algn="l">
                        <a:lnSpc>
                          <a:spcPct val="115000"/>
                        </a:lnSpc>
                        <a:spcAft>
                          <a:spcPts val="10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tc>
                <a:tc>
                  <a:txBody>
                    <a:bodyPr/>
                    <a:lstStyle/>
                    <a:p>
                      <a:pPr algn="l">
                        <a:lnSpc>
                          <a:spcPct val="115000"/>
                        </a:lnSpc>
                        <a:spcAft>
                          <a:spcPts val="10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tc>
                <a:extLst>
                  <a:ext uri="{0D108BD9-81ED-4DB2-BD59-A6C34878D82A}">
                    <a16:rowId xmlns:a16="http://schemas.microsoft.com/office/drawing/2014/main" val="2375829321"/>
                  </a:ext>
                </a:extLst>
              </a:tr>
              <a:tr h="921168">
                <a:tc>
                  <a:txBody>
                    <a:bodyPr/>
                    <a:lstStyle/>
                    <a:p>
                      <a:pPr algn="l">
                        <a:lnSpc>
                          <a:spcPct val="115000"/>
                        </a:lnSpc>
                        <a:spcAft>
                          <a:spcPts val="1000"/>
                        </a:spcAft>
                      </a:pPr>
                      <a:r>
                        <a:rPr lang="en-GB" sz="1800" dirty="0">
                          <a:effectLst/>
                        </a:rPr>
                        <a:t>How to improve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solidFill>
                      <a:srgbClr val="A5D5D7"/>
                    </a:solidFill>
                  </a:tcPr>
                </a:tc>
                <a:tc>
                  <a:txBody>
                    <a:bodyPr/>
                    <a:lstStyle/>
                    <a:p>
                      <a:pPr algn="l">
                        <a:lnSpc>
                          <a:spcPct val="115000"/>
                        </a:lnSpc>
                        <a:spcAft>
                          <a:spcPts val="1000"/>
                        </a:spcAft>
                      </a:pPr>
                      <a:r>
                        <a:rPr lang="en-GB" sz="1100">
                          <a:effectLst/>
                        </a:rPr>
                        <a:t> </a:t>
                      </a:r>
                    </a:p>
                    <a:p>
                      <a:pPr algn="l">
                        <a:lnSpc>
                          <a:spcPct val="115000"/>
                        </a:lnSpc>
                        <a:spcAft>
                          <a:spcPts val="1000"/>
                        </a:spcAft>
                      </a:pPr>
                      <a:r>
                        <a:rPr lang="en-GB" sz="1100">
                          <a:effectLst/>
                        </a:rPr>
                        <a:t> </a:t>
                      </a:r>
                    </a:p>
                    <a:p>
                      <a:pPr algn="l">
                        <a:lnSpc>
                          <a:spcPct val="115000"/>
                        </a:lnSpc>
                        <a:spcAft>
                          <a:spcPts val="10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tc>
                <a:tc>
                  <a:txBody>
                    <a:bodyPr/>
                    <a:lstStyle/>
                    <a:p>
                      <a:pPr algn="l">
                        <a:lnSpc>
                          <a:spcPct val="115000"/>
                        </a:lnSpc>
                        <a:spcAft>
                          <a:spcPts val="10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tc>
                <a:tc>
                  <a:txBody>
                    <a:bodyPr/>
                    <a:lstStyle/>
                    <a:p>
                      <a:pPr algn="l">
                        <a:lnSpc>
                          <a:spcPct val="115000"/>
                        </a:lnSpc>
                        <a:spcAft>
                          <a:spcPts val="10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30480" marB="30480"/>
                </a:tc>
                <a:extLst>
                  <a:ext uri="{0D108BD9-81ED-4DB2-BD59-A6C34878D82A}">
                    <a16:rowId xmlns:a16="http://schemas.microsoft.com/office/drawing/2014/main" val="263651144"/>
                  </a:ext>
                </a:extLst>
              </a:tr>
            </a:tbl>
          </a:graphicData>
        </a:graphic>
      </p:graphicFrame>
      <p:sp>
        <p:nvSpPr>
          <p:cNvPr id="3" name="TextBox 2">
            <a:extLst>
              <a:ext uri="{FF2B5EF4-FFF2-40B4-BE49-F238E27FC236}">
                <a16:creationId xmlns:a16="http://schemas.microsoft.com/office/drawing/2014/main" id="{664752D0-23E1-42BB-A839-6544BB07FB1D}"/>
              </a:ext>
            </a:extLst>
          </p:cNvPr>
          <p:cNvSpPr txBox="1"/>
          <p:nvPr/>
        </p:nvSpPr>
        <p:spPr>
          <a:xfrm>
            <a:off x="457201" y="1774265"/>
            <a:ext cx="9366667" cy="369332"/>
          </a:xfrm>
          <a:prstGeom prst="rect">
            <a:avLst/>
          </a:prstGeom>
          <a:noFill/>
        </p:spPr>
        <p:txBody>
          <a:bodyPr wrap="none" rtlCol="0">
            <a:spAutoFit/>
          </a:bodyPr>
          <a:lstStyle/>
          <a:p>
            <a:r>
              <a:rPr lang="en-GB" dirty="0"/>
              <a:t>This activity can be done individually or with colleagues – make a note on your reflections </a:t>
            </a:r>
          </a:p>
        </p:txBody>
      </p:sp>
      <p:pic>
        <p:nvPicPr>
          <p:cNvPr id="8" name="Picture 7" descr="A picture containing drawing&#10;&#10;Description automatically generated">
            <a:extLst>
              <a:ext uri="{FF2B5EF4-FFF2-40B4-BE49-F238E27FC236}">
                <a16:creationId xmlns:a16="http://schemas.microsoft.com/office/drawing/2014/main" id="{F2EB550E-4FD4-4E3B-947E-C9019BF2E27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958684" y="568920"/>
            <a:ext cx="790985" cy="526365"/>
          </a:xfrm>
          <a:prstGeom prst="rect">
            <a:avLst/>
          </a:prstGeom>
        </p:spPr>
      </p:pic>
    </p:spTree>
    <p:extLst>
      <p:ext uri="{BB962C8B-B14F-4D97-AF65-F5344CB8AC3E}">
        <p14:creationId xmlns:p14="http://schemas.microsoft.com/office/powerpoint/2010/main" val="2821851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3768" y="1916499"/>
            <a:ext cx="10827033" cy="3039180"/>
          </a:xfrm>
        </p:spPr>
        <p:txBody>
          <a:bodyPr/>
          <a:lstStyle/>
          <a:p>
            <a:r>
              <a:rPr lang="en-US" sz="1400" b="1" dirty="0"/>
              <a:t>Education Scotland</a:t>
            </a:r>
          </a:p>
          <a:p>
            <a:r>
              <a:rPr lang="en-US" sz="1400" dirty="0"/>
              <a:t>Denholm House</a:t>
            </a:r>
            <a:endParaRPr lang="en-GB" sz="1400" dirty="0"/>
          </a:p>
          <a:p>
            <a:r>
              <a:rPr lang="en-US" sz="1400" dirty="0" err="1"/>
              <a:t>Almondvale</a:t>
            </a:r>
            <a:r>
              <a:rPr lang="en-US" sz="1400" dirty="0"/>
              <a:t> Business Park</a:t>
            </a:r>
            <a:endParaRPr lang="en-GB" sz="1400" dirty="0"/>
          </a:p>
          <a:p>
            <a:r>
              <a:rPr lang="en-US" sz="1400" dirty="0" err="1"/>
              <a:t>Almondvale</a:t>
            </a:r>
            <a:r>
              <a:rPr lang="en-US" sz="1400" dirty="0"/>
              <a:t> Way</a:t>
            </a:r>
            <a:endParaRPr lang="en-GB" sz="1400" dirty="0"/>
          </a:p>
          <a:p>
            <a:r>
              <a:rPr lang="en-US" sz="1400" dirty="0"/>
              <a:t>Livingston </a:t>
            </a:r>
            <a:r>
              <a:rPr lang="en-US" sz="1400" dirty="0" err="1"/>
              <a:t>EH54</a:t>
            </a:r>
            <a:r>
              <a:rPr lang="en-US" sz="1400" dirty="0"/>
              <a:t> </a:t>
            </a:r>
            <a:r>
              <a:rPr lang="en-US" sz="1400" dirty="0" err="1"/>
              <a:t>6GA</a:t>
            </a:r>
            <a:endParaRPr lang="en-GB" sz="1400" dirty="0"/>
          </a:p>
          <a:p>
            <a:endParaRPr lang="en-GB" sz="1400" dirty="0"/>
          </a:p>
          <a:p>
            <a:r>
              <a:rPr lang="en-US" sz="1400" b="1" dirty="0"/>
              <a:t>T   </a:t>
            </a:r>
            <a:r>
              <a:rPr lang="en-US" sz="1400" dirty="0"/>
              <a:t>+44 (0)131 244 5000</a:t>
            </a:r>
            <a:endParaRPr lang="en-GB" sz="1400" dirty="0"/>
          </a:p>
          <a:p>
            <a:r>
              <a:rPr lang="en-US" sz="1400" b="1" dirty="0"/>
              <a:t>E   </a:t>
            </a:r>
            <a:r>
              <a:rPr lang="en-US" sz="1400" dirty="0"/>
              <a:t>enquiries@educationscotland.gsi.gov.uk</a:t>
            </a:r>
            <a:endParaRPr lang="en-GB" sz="1400" dirty="0"/>
          </a:p>
          <a:p>
            <a:r>
              <a:rPr lang="en-US" sz="1400" dirty="0"/>
              <a:t> </a:t>
            </a:r>
            <a:endParaRPr lang="en-GB" sz="1400" dirty="0"/>
          </a:p>
        </p:txBody>
      </p:sp>
      <p:pic>
        <p:nvPicPr>
          <p:cNvPr id="4" name="Picture 3" descr="ES_alllogos_colour-01.png"/>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46913" y="398639"/>
            <a:ext cx="2604792" cy="1131025"/>
          </a:xfrm>
          <a:prstGeom prst="rect">
            <a:avLst/>
          </a:prstGeom>
        </p:spPr>
      </p:pic>
      <p:pic>
        <p:nvPicPr>
          <p:cNvPr id="7" name="Picture 6" descr="1.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3772181"/>
            <a:ext cx="12209380" cy="3105484"/>
          </a:xfrm>
          <a:prstGeom prst="rect">
            <a:avLst/>
          </a:prstGeom>
        </p:spPr>
      </p:pic>
      <p:sp>
        <p:nvSpPr>
          <p:cNvPr id="5" name="Text Box 8"/>
          <p:cNvSpPr txBox="1"/>
          <p:nvPr/>
        </p:nvSpPr>
        <p:spPr>
          <a:xfrm>
            <a:off x="7162800" y="6057900"/>
            <a:ext cx="5029200" cy="800100"/>
          </a:xfrm>
          <a:prstGeom prst="rect">
            <a:avLst/>
          </a:prstGeom>
          <a:noFill/>
          <a:ln>
            <a:noFill/>
          </a:ln>
          <a:effectLst/>
          <a:extLst>
            <a:ext uri="{C572A759-6A51-4108-AA02-DFA0A04FC94B}">
              <ma14:wrappingTextBoxFlag xmlns=""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R="259715" algn="r">
              <a:spcAft>
                <a:spcPts val="0"/>
              </a:spcAft>
              <a:tabLst>
                <a:tab pos="3330575" algn="l"/>
              </a:tabLst>
            </a:pPr>
            <a:r>
              <a:rPr lang="en-GB" sz="1400">
                <a:solidFill>
                  <a:srgbClr val="FFFFFF"/>
                </a:solidFill>
                <a:effectLst/>
                <a:latin typeface="Arial Bold"/>
                <a:ea typeface="ＭＳ 明朝"/>
                <a:cs typeface="Times New Roman"/>
              </a:rPr>
              <a:t>For Scotland's learners, with Scotland's educators</a:t>
            </a:r>
            <a:endParaRPr lang="en-GB" sz="1200">
              <a:solidFill>
                <a:srgbClr val="595959"/>
              </a:solidFill>
              <a:effectLst/>
              <a:latin typeface="Arial"/>
              <a:ea typeface="ＭＳ 明朝"/>
              <a:cs typeface="Times New Roman"/>
            </a:endParaRPr>
          </a:p>
        </p:txBody>
      </p:sp>
    </p:spTree>
    <p:extLst>
      <p:ext uri="{BB962C8B-B14F-4D97-AF65-F5344CB8AC3E}">
        <p14:creationId xmlns:p14="http://schemas.microsoft.com/office/powerpoint/2010/main" val="1199071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801" y="525849"/>
            <a:ext cx="11049507" cy="782320"/>
          </a:xfrm>
        </p:spPr>
        <p:txBody>
          <a:bodyPr/>
          <a:lstStyle/>
          <a:p>
            <a:r>
              <a:rPr lang="en-GB" dirty="0">
                <a:solidFill>
                  <a:srgbClr val="00ABB5"/>
                </a:solidFill>
                <a:latin typeface="Arial" panose="020B0604020202020204" pitchFamily="34" charset="0"/>
                <a:cs typeface="Arial" panose="020B0604020202020204" pitchFamily="34" charset="0"/>
              </a:rPr>
              <a:t>Welcom</a:t>
            </a:r>
            <a:r>
              <a:rPr lang="en-GB" dirty="0">
                <a:latin typeface="Arial" panose="020B0604020202020204" pitchFamily="34" charset="0"/>
                <a:cs typeface="Arial" panose="020B0604020202020204" pitchFamily="34" charset="0"/>
              </a:rPr>
              <a:t>e</a:t>
            </a:r>
            <a:r>
              <a:rPr lang="en-GB" dirty="0">
                <a:solidFill>
                  <a:srgbClr val="00ABB5"/>
                </a:solidFill>
                <a:latin typeface="Arial" panose="020B0604020202020204" pitchFamily="34" charset="0"/>
                <a:cs typeface="Arial" panose="020B0604020202020204" pitchFamily="34" charset="0"/>
              </a:rPr>
              <a:t> </a:t>
            </a:r>
          </a:p>
        </p:txBody>
      </p:sp>
      <p:sp>
        <p:nvSpPr>
          <p:cNvPr id="3" name="Content Placeholder 2"/>
          <p:cNvSpPr>
            <a:spLocks noGrp="1"/>
          </p:cNvSpPr>
          <p:nvPr>
            <p:ph idx="1"/>
          </p:nvPr>
        </p:nvSpPr>
        <p:spPr>
          <a:xfrm>
            <a:off x="611801" y="1896342"/>
            <a:ext cx="6647522" cy="3921582"/>
          </a:xfrm>
        </p:spPr>
        <p:txBody>
          <a:bodyPr/>
          <a:lstStyle/>
          <a:p>
            <a:r>
              <a:rPr lang="en-GB" dirty="0">
                <a:latin typeface="Arial" panose="020B0604020202020204" pitchFamily="34" charset="0"/>
                <a:cs typeface="Arial" panose="020B0604020202020204" pitchFamily="34" charset="0"/>
              </a:rPr>
              <a:t>After participating in this introductory learning activity you will have an awareness of: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Additional Support</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Transitions for learners who require additional support in the context of </a:t>
            </a:r>
            <a:r>
              <a:rPr lang="en-GB" dirty="0" err="1" smtClean="0">
                <a:latin typeface="Arial" panose="020B0604020202020204" pitchFamily="34" charset="0"/>
                <a:cs typeface="Arial" panose="020B0604020202020204" pitchFamily="34" charset="0"/>
              </a:rPr>
              <a:t>COVID</a:t>
            </a:r>
            <a:r>
              <a:rPr lang="en-GB" dirty="0">
                <a:latin typeface="Arial" panose="020B0604020202020204" pitchFamily="34" charset="0"/>
                <a:cs typeface="Arial" panose="020B0604020202020204" pitchFamily="34" charset="0"/>
              </a:rPr>
              <a:t>-</a:t>
            </a:r>
            <a:r>
              <a:rPr lang="en-GB" dirty="0" smtClean="0">
                <a:latin typeface="Arial" panose="020B0604020202020204" pitchFamily="34" charset="0"/>
                <a:cs typeface="Arial" panose="020B0604020202020204" pitchFamily="34" charset="0"/>
              </a:rPr>
              <a:t>19</a:t>
            </a:r>
            <a:r>
              <a:rPr lang="en-GB" dirty="0">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Suggestions and information which support  </a:t>
            </a:r>
            <a:r>
              <a:rPr lang="en-GB" dirty="0" err="1">
                <a:latin typeface="Arial" panose="020B0604020202020204" pitchFamily="34" charset="0"/>
                <a:cs typeface="Arial" panose="020B0604020202020204" pitchFamily="34" charset="0"/>
              </a:rPr>
              <a:t>ASN</a:t>
            </a:r>
            <a:r>
              <a:rPr lang="en-GB" dirty="0">
                <a:latin typeface="Arial" panose="020B0604020202020204" pitchFamily="34" charset="0"/>
                <a:cs typeface="Arial" panose="020B0604020202020204" pitchFamily="34" charset="0"/>
              </a:rPr>
              <a:t> transitions.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You will also have an opportunity to explore and reflect on the provision of transition support for learners. </a:t>
            </a:r>
          </a:p>
          <a:p>
            <a:pPr>
              <a:buClr>
                <a:srgbClr val="00ABB5"/>
              </a:buClr>
            </a:pPr>
            <a:endParaRPr lang="en-GB" sz="3200" b="1"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242CC8F3-C4FA-47E9-B36D-97B481427408}"/>
              </a:ext>
            </a:extLst>
          </p:cNvPr>
          <p:cNvSpPr/>
          <p:nvPr/>
        </p:nvSpPr>
        <p:spPr>
          <a:xfrm>
            <a:off x="615142" y="6384175"/>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A close up of a logo&#10;&#10;Description automatically generated">
            <a:extLst>
              <a:ext uri="{FF2B5EF4-FFF2-40B4-BE49-F238E27FC236}">
                <a16:creationId xmlns:a16="http://schemas.microsoft.com/office/drawing/2014/main" id="{44C96359-683F-4825-A9B7-5A62564C743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568697" y="1347182"/>
            <a:ext cx="4306432" cy="4163636"/>
          </a:xfrm>
          <a:prstGeom prst="rect">
            <a:avLst/>
          </a:prstGeom>
        </p:spPr>
      </p:pic>
      <p:pic>
        <p:nvPicPr>
          <p:cNvPr id="7" name="Picture 6">
            <a:extLst>
              <a:ext uri="{FF2B5EF4-FFF2-40B4-BE49-F238E27FC236}">
                <a16:creationId xmlns:a16="http://schemas.microsoft.com/office/drawing/2014/main" id="{2373D49D-8166-4C18-8A6E-A9391FB4E02A}"/>
              </a:ext>
            </a:extLst>
          </p:cNvPr>
          <p:cNvPicPr/>
          <p:nvPr/>
        </p:nvPicPr>
        <p:blipFill>
          <a:blip r:embed="rId4" cstate="print">
            <a:extLst>
              <a:ext uri="{28A0092B-C50C-407E-A947-70E740481C1C}">
                <a14:useLocalDpi xmlns:a14="http://schemas.microsoft.com/office/drawing/2010/main"/>
              </a:ext>
            </a:extLst>
          </a:blip>
          <a:stretch>
            <a:fillRect/>
          </a:stretch>
        </p:blipFill>
        <p:spPr>
          <a:xfrm>
            <a:off x="10148572" y="249726"/>
            <a:ext cx="1726557" cy="890679"/>
          </a:xfrm>
          <a:prstGeom prst="rect">
            <a:avLst/>
          </a:prstGeom>
        </p:spPr>
      </p:pic>
      <p:sp>
        <p:nvSpPr>
          <p:cNvPr id="5" name="TextBox 4">
            <a:extLst>
              <a:ext uri="{FF2B5EF4-FFF2-40B4-BE49-F238E27FC236}">
                <a16:creationId xmlns:a16="http://schemas.microsoft.com/office/drawing/2014/main" id="{B0EA200F-6845-4E0B-8F5D-7C9E6761AEA6}"/>
              </a:ext>
            </a:extLst>
          </p:cNvPr>
          <p:cNvSpPr txBox="1"/>
          <p:nvPr/>
        </p:nvSpPr>
        <p:spPr>
          <a:xfrm>
            <a:off x="611801" y="1197312"/>
            <a:ext cx="7744428" cy="677108"/>
          </a:xfrm>
          <a:prstGeom prst="rect">
            <a:avLst/>
          </a:prstGeom>
          <a:noFill/>
        </p:spPr>
        <p:txBody>
          <a:bodyPr wrap="none" rtlCol="0">
            <a:spAutoFit/>
          </a:bodyPr>
          <a:lstStyle/>
          <a:p>
            <a:r>
              <a:rPr lang="en-GB" sz="2000" b="1" dirty="0">
                <a:solidFill>
                  <a:srgbClr val="00ABB5"/>
                </a:solidFill>
                <a:cs typeface="Segoe UI" panose="020B0502040204020203" pitchFamily="34" charset="0"/>
              </a:rPr>
              <a:t>This presentation aims to support your professional learning. </a:t>
            </a:r>
          </a:p>
          <a:p>
            <a:endParaRPr lang="en-GB" dirty="0"/>
          </a:p>
        </p:txBody>
      </p:sp>
      <p:sp>
        <p:nvSpPr>
          <p:cNvPr id="8" name="TextBox 7">
            <a:extLst>
              <a:ext uri="{FF2B5EF4-FFF2-40B4-BE49-F238E27FC236}">
                <a16:creationId xmlns:a16="http://schemas.microsoft.com/office/drawing/2014/main" id="{0BD8B16D-AB84-4B8E-A684-BC22BD69C86A}"/>
              </a:ext>
            </a:extLst>
          </p:cNvPr>
          <p:cNvSpPr txBox="1"/>
          <p:nvPr/>
        </p:nvSpPr>
        <p:spPr>
          <a:xfrm>
            <a:off x="8354508" y="5679424"/>
            <a:ext cx="3225691" cy="276999"/>
          </a:xfrm>
          <a:prstGeom prst="rect">
            <a:avLst/>
          </a:prstGeom>
          <a:noFill/>
        </p:spPr>
        <p:txBody>
          <a:bodyPr wrap="none" rtlCol="0">
            <a:spAutoFit/>
          </a:bodyPr>
          <a:lstStyle/>
          <a:p>
            <a:r>
              <a:rPr lang="en-GB" sz="1200">
                <a:latin typeface="Segoe UI" panose="020B0502040204020203" pitchFamily="34" charset="0"/>
                <a:cs typeface="Segoe UI" panose="020B0502040204020203" pitchFamily="34" charset="0"/>
              </a:rPr>
              <a:t>The National Model of Professional Learning </a:t>
            </a:r>
          </a:p>
        </p:txBody>
      </p:sp>
    </p:spTree>
    <p:extLst>
      <p:ext uri="{BB962C8B-B14F-4D97-AF65-F5344CB8AC3E}">
        <p14:creationId xmlns:p14="http://schemas.microsoft.com/office/powerpoint/2010/main" val="327039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42CC8F3-C4FA-47E9-B36D-97B481427408}"/>
              </a:ext>
            </a:extLst>
          </p:cNvPr>
          <p:cNvSpPr/>
          <p:nvPr/>
        </p:nvSpPr>
        <p:spPr>
          <a:xfrm>
            <a:off x="615142" y="6384175"/>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2373D49D-8166-4C18-8A6E-A9391FB4E02A}"/>
              </a:ext>
            </a:extLst>
          </p:cNvPr>
          <p:cNvPicPr/>
          <p:nvPr/>
        </p:nvPicPr>
        <p:blipFill>
          <a:blip r:embed="rId3" cstate="print">
            <a:extLst>
              <a:ext uri="{28A0092B-C50C-407E-A947-70E740481C1C}">
                <a14:useLocalDpi xmlns:a14="http://schemas.microsoft.com/office/drawing/2010/main"/>
              </a:ext>
            </a:extLst>
          </a:blip>
          <a:stretch>
            <a:fillRect/>
          </a:stretch>
        </p:blipFill>
        <p:spPr>
          <a:xfrm>
            <a:off x="10148572" y="249726"/>
            <a:ext cx="1726557" cy="890679"/>
          </a:xfrm>
          <a:prstGeom prst="rect">
            <a:avLst/>
          </a:prstGeom>
        </p:spPr>
      </p:pic>
      <p:pic>
        <p:nvPicPr>
          <p:cNvPr id="11" name="Picture 10" descr="A tree with pink flowers&#10;&#10;Description automatically generated">
            <a:extLst>
              <a:ext uri="{FF2B5EF4-FFF2-40B4-BE49-F238E27FC236}">
                <a16:creationId xmlns:a16="http://schemas.microsoft.com/office/drawing/2014/main" id="{A4BACB17-0859-4234-B53F-68D11CB0DB34}"/>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rot="5400000">
            <a:off x="-766547" y="775240"/>
            <a:ext cx="6201921" cy="4651441"/>
          </a:xfrm>
          <a:prstGeom prst="rect">
            <a:avLst/>
          </a:prstGeom>
        </p:spPr>
      </p:pic>
      <p:sp>
        <p:nvSpPr>
          <p:cNvPr id="12" name="TextBox 11">
            <a:extLst>
              <a:ext uri="{FF2B5EF4-FFF2-40B4-BE49-F238E27FC236}">
                <a16:creationId xmlns:a16="http://schemas.microsoft.com/office/drawing/2014/main" id="{1186DA9A-731A-4208-AE23-6A27410F732D}"/>
              </a:ext>
            </a:extLst>
          </p:cNvPr>
          <p:cNvSpPr txBox="1"/>
          <p:nvPr/>
        </p:nvSpPr>
        <p:spPr>
          <a:xfrm>
            <a:off x="5322494" y="1389127"/>
            <a:ext cx="5518739" cy="3108543"/>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”The path before us is through uncharted territory and will need careful navigation.</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Our guiding values should be kindness, compassion, openness and transparency.”</a:t>
            </a:r>
          </a:p>
        </p:txBody>
      </p:sp>
      <p:sp>
        <p:nvSpPr>
          <p:cNvPr id="13" name="TextBox 12">
            <a:extLst>
              <a:ext uri="{FF2B5EF4-FFF2-40B4-BE49-F238E27FC236}">
                <a16:creationId xmlns:a16="http://schemas.microsoft.com/office/drawing/2014/main" id="{903863A6-A1A4-4037-82ED-CEEF4AAB56A9}"/>
              </a:ext>
            </a:extLst>
          </p:cNvPr>
          <p:cNvSpPr txBox="1"/>
          <p:nvPr/>
        </p:nvSpPr>
        <p:spPr>
          <a:xfrm>
            <a:off x="5322494" y="4746392"/>
            <a:ext cx="5381202" cy="646331"/>
          </a:xfrm>
          <a:prstGeom prst="rect">
            <a:avLst/>
          </a:prstGeom>
          <a:noFill/>
        </p:spPr>
        <p:txBody>
          <a:bodyPr wrap="square" rtlCol="0">
            <a:spAutoFit/>
          </a:bodyPr>
          <a:lstStyle/>
          <a:p>
            <a:r>
              <a:rPr lang="en-US" b="1" dirty="0" err="1"/>
              <a:t>COVID</a:t>
            </a:r>
            <a:r>
              <a:rPr lang="en-US" b="1" dirty="0"/>
              <a:t> – 19 – a framework for decision making </a:t>
            </a:r>
          </a:p>
          <a:p>
            <a:r>
              <a:rPr lang="en-US" b="1" dirty="0"/>
              <a:t>Scottish Government:  April 2020</a:t>
            </a:r>
          </a:p>
        </p:txBody>
      </p:sp>
    </p:spTree>
    <p:extLst>
      <p:ext uri="{BB962C8B-B14F-4D97-AF65-F5344CB8AC3E}">
        <p14:creationId xmlns:p14="http://schemas.microsoft.com/office/powerpoint/2010/main" val="1608574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447" y="516167"/>
            <a:ext cx="11384862" cy="369198"/>
          </a:xfrm>
        </p:spPr>
        <p:txBody>
          <a:bodyPr/>
          <a:lstStyle/>
          <a:p>
            <a:r>
              <a:rPr lang="en-GB" dirty="0"/>
              <a:t>Child-centred transitions in the new context</a:t>
            </a:r>
            <a:endParaRPr lang="en-US" dirty="0"/>
          </a:p>
        </p:txBody>
      </p:sp>
      <p:sp>
        <p:nvSpPr>
          <p:cNvPr id="3" name="Content Placeholder 2"/>
          <p:cNvSpPr>
            <a:spLocks noGrp="1"/>
          </p:cNvSpPr>
          <p:nvPr>
            <p:ph idx="1"/>
          </p:nvPr>
        </p:nvSpPr>
        <p:spPr>
          <a:xfrm>
            <a:off x="276447" y="1102906"/>
            <a:ext cx="9319846" cy="5175115"/>
          </a:xfrm>
        </p:spPr>
        <p:txBody>
          <a:bodyPr/>
          <a:lstStyle/>
          <a:p>
            <a:pPr>
              <a:buClr>
                <a:srgbClr val="00ABB5"/>
              </a:buClr>
            </a:pPr>
            <a:r>
              <a:rPr lang="en-GB" b="1" dirty="0">
                <a:solidFill>
                  <a:schemeClr val="tx1"/>
                </a:solidFill>
                <a:latin typeface="Arial" panose="020B0604020202020204" pitchFamily="34" charset="0"/>
                <a:cs typeface="Arial" panose="020B0604020202020204" pitchFamily="34" charset="0"/>
              </a:rPr>
              <a:t>Why is this advice needed for all sectors of education?</a:t>
            </a:r>
          </a:p>
          <a:p>
            <a:pPr>
              <a:buClr>
                <a:srgbClr val="00ABB5"/>
              </a:buClr>
            </a:pPr>
            <a:endParaRPr lang="en-GB" sz="1000" b="1" dirty="0">
              <a:solidFill>
                <a:schemeClr val="tx1"/>
              </a:solidFill>
              <a:latin typeface="Arial" panose="020B0604020202020204" pitchFamily="34" charset="0"/>
              <a:cs typeface="Arial" panose="020B0604020202020204" pitchFamily="34" charset="0"/>
            </a:endParaRPr>
          </a:p>
          <a:p>
            <a:pPr marL="285750" indent="-285750">
              <a:lnSpc>
                <a:spcPct val="120000"/>
              </a:lnSpc>
              <a:buClr>
                <a:srgbClr val="00ABB5"/>
              </a:buClr>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To ensure practitioners and teachers have access to </a:t>
            </a:r>
            <a:r>
              <a:rPr lang="en-GB" b="1" dirty="0">
                <a:solidFill>
                  <a:schemeClr val="tx1"/>
                </a:solidFill>
                <a:latin typeface="Arial" panose="020B0604020202020204" pitchFamily="34" charset="0"/>
                <a:cs typeface="Arial" panose="020B0604020202020204" pitchFamily="34" charset="0"/>
              </a:rPr>
              <a:t>practical advice </a:t>
            </a:r>
            <a:r>
              <a:rPr lang="en-GB" dirty="0">
                <a:solidFill>
                  <a:schemeClr val="tx1"/>
                </a:solidFill>
                <a:latin typeface="Arial" panose="020B0604020202020204" pitchFamily="34" charset="0"/>
                <a:cs typeface="Arial" panose="020B0604020202020204" pitchFamily="34" charset="0"/>
              </a:rPr>
              <a:t>based on what we currently know about best transitions practice, learning from others, and applying this in a Scottish context</a:t>
            </a:r>
          </a:p>
          <a:p>
            <a:pPr>
              <a:lnSpc>
                <a:spcPct val="120000"/>
              </a:lnSpc>
              <a:buClr>
                <a:srgbClr val="00ABB5"/>
              </a:buClr>
            </a:pPr>
            <a:endParaRPr lang="en-GB" sz="900" dirty="0">
              <a:solidFill>
                <a:schemeClr val="tx1"/>
              </a:solidFill>
              <a:latin typeface="Arial" panose="020B0604020202020204" pitchFamily="34" charset="0"/>
              <a:cs typeface="Arial" panose="020B0604020202020204" pitchFamily="34" charset="0"/>
            </a:endParaRPr>
          </a:p>
          <a:p>
            <a:pPr marL="285750" indent="-285750">
              <a:lnSpc>
                <a:spcPct val="120000"/>
              </a:lnSpc>
              <a:buClr>
                <a:srgbClr val="00ABB5"/>
              </a:buClr>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To </a:t>
            </a:r>
            <a:r>
              <a:rPr lang="en-GB" b="1" dirty="0">
                <a:solidFill>
                  <a:schemeClr val="tx1"/>
                </a:solidFill>
                <a:latin typeface="Arial" panose="020B0604020202020204" pitchFamily="34" charset="0"/>
                <a:cs typeface="Arial" panose="020B0604020202020204" pitchFamily="34" charset="0"/>
              </a:rPr>
              <a:t>intentionally plan </a:t>
            </a:r>
            <a:r>
              <a:rPr lang="en-GB" dirty="0">
                <a:solidFill>
                  <a:schemeClr val="tx1"/>
                </a:solidFill>
                <a:latin typeface="Arial" panose="020B0604020202020204" pitchFamily="34" charset="0"/>
                <a:cs typeface="Arial" panose="020B0604020202020204" pitchFamily="34" charset="0"/>
              </a:rPr>
              <a:t>for a safe transition that builds on the learning children and young people bring with them from home</a:t>
            </a:r>
          </a:p>
          <a:p>
            <a:pPr marL="285750" indent="-285750">
              <a:lnSpc>
                <a:spcPct val="120000"/>
              </a:lnSpc>
              <a:buClr>
                <a:srgbClr val="00ABB5"/>
              </a:buClr>
              <a:buFont typeface="Arial" panose="020B0604020202020204" pitchFamily="34" charset="0"/>
              <a:buChar char="•"/>
            </a:pPr>
            <a:endParaRPr lang="en-GB" sz="900" dirty="0">
              <a:solidFill>
                <a:schemeClr val="tx1"/>
              </a:solidFill>
              <a:latin typeface="Arial" panose="020B0604020202020204" pitchFamily="34" charset="0"/>
              <a:cs typeface="Arial" panose="020B0604020202020204" pitchFamily="34" charset="0"/>
            </a:endParaRPr>
          </a:p>
          <a:p>
            <a:pPr marL="285750" indent="-285750">
              <a:lnSpc>
                <a:spcPct val="120000"/>
              </a:lnSpc>
              <a:buClr>
                <a:srgbClr val="00ABB5"/>
              </a:buClr>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To </a:t>
            </a:r>
            <a:r>
              <a:rPr lang="en-GB" b="1" dirty="0">
                <a:solidFill>
                  <a:schemeClr val="tx1"/>
                </a:solidFill>
                <a:latin typeface="Arial" panose="020B0604020202020204" pitchFamily="34" charset="0"/>
                <a:cs typeface="Arial" panose="020B0604020202020204" pitchFamily="34" charset="0"/>
              </a:rPr>
              <a:t>provide reassurance </a:t>
            </a:r>
            <a:r>
              <a:rPr lang="en-GB" dirty="0">
                <a:solidFill>
                  <a:schemeClr val="tx1"/>
                </a:solidFill>
                <a:latin typeface="Arial" panose="020B0604020202020204" pitchFamily="34" charset="0"/>
                <a:cs typeface="Arial" panose="020B0604020202020204" pitchFamily="34" charset="0"/>
              </a:rPr>
              <a:t>that despite the significant impact that </a:t>
            </a:r>
            <a:r>
              <a:rPr lang="en-GB" dirty="0" err="1" smtClean="0">
                <a:solidFill>
                  <a:schemeClr val="tx1"/>
                </a:solidFill>
                <a:latin typeface="Arial" panose="020B0604020202020204" pitchFamily="34" charset="0"/>
                <a:cs typeface="Arial" panose="020B0604020202020204" pitchFamily="34" charset="0"/>
              </a:rPr>
              <a:t>COVID</a:t>
            </a:r>
            <a:r>
              <a:rPr lang="en-GB" dirty="0" smtClean="0">
                <a:solidFill>
                  <a:schemeClr val="tx1"/>
                </a:solidFill>
                <a:latin typeface="Arial" panose="020B0604020202020204" pitchFamily="34" charset="0"/>
                <a:cs typeface="Arial" panose="020B0604020202020204" pitchFamily="34" charset="0"/>
              </a:rPr>
              <a:t>-19 </a:t>
            </a:r>
            <a:r>
              <a:rPr lang="en-GB" dirty="0">
                <a:solidFill>
                  <a:schemeClr val="tx1"/>
                </a:solidFill>
                <a:latin typeface="Arial" panose="020B0604020202020204" pitchFamily="34" charset="0"/>
                <a:cs typeface="Arial" panose="020B0604020202020204" pitchFamily="34" charset="0"/>
              </a:rPr>
              <a:t>is having on all of our lives, we will be doing the right thing for our children and young people if we adopt </a:t>
            </a:r>
            <a:r>
              <a:rPr lang="en-GB" b="1" dirty="0">
                <a:solidFill>
                  <a:schemeClr val="tx1"/>
                </a:solidFill>
                <a:latin typeface="Arial" panose="020B0604020202020204" pitchFamily="34" charset="0"/>
                <a:cs typeface="Arial" panose="020B0604020202020204" pitchFamily="34" charset="0"/>
              </a:rPr>
              <a:t>child-centred</a:t>
            </a:r>
            <a:r>
              <a:rPr lang="en-GB" dirty="0">
                <a:solidFill>
                  <a:schemeClr val="tx1"/>
                </a:solidFill>
                <a:latin typeface="Arial" panose="020B0604020202020204" pitchFamily="34" charset="0"/>
                <a:cs typeface="Arial" panose="020B0604020202020204" pitchFamily="34" charset="0"/>
              </a:rPr>
              <a:t> approaches which are grounded in nurturing principles.  </a:t>
            </a:r>
          </a:p>
          <a:p>
            <a:pPr>
              <a:lnSpc>
                <a:spcPct val="120000"/>
              </a:lnSpc>
              <a:buClr>
                <a:srgbClr val="00ABB5"/>
              </a:buClr>
            </a:pPr>
            <a:endParaRPr lang="en-GB" sz="900" dirty="0">
              <a:solidFill>
                <a:schemeClr val="tx1"/>
              </a:solidFill>
              <a:latin typeface="Arial" panose="020B0604020202020204" pitchFamily="34" charset="0"/>
              <a:cs typeface="Arial" panose="020B0604020202020204" pitchFamily="34" charset="0"/>
            </a:endParaRPr>
          </a:p>
          <a:p>
            <a:pPr marL="285750" indent="-285750">
              <a:lnSpc>
                <a:spcPct val="120000"/>
              </a:lnSpc>
              <a:buClr>
                <a:srgbClr val="00ABB5"/>
              </a:buClr>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To empower practitioners and teachers to embrace </a:t>
            </a:r>
            <a:r>
              <a:rPr lang="en-GB" b="1" dirty="0">
                <a:solidFill>
                  <a:schemeClr val="tx1"/>
                </a:solidFill>
                <a:latin typeface="Arial" panose="020B0604020202020204" pitchFamily="34" charset="0"/>
                <a:cs typeface="Arial" panose="020B0604020202020204" pitchFamily="34" charset="0"/>
              </a:rPr>
              <a:t>play as pedagogy</a:t>
            </a:r>
            <a:r>
              <a:rPr lang="en-GB" dirty="0">
                <a:solidFill>
                  <a:schemeClr val="tx1"/>
                </a:solidFill>
                <a:latin typeface="Arial" panose="020B0604020202020204" pitchFamily="34" charset="0"/>
                <a:cs typeface="Arial" panose="020B0604020202020204" pitchFamily="34" charset="0"/>
              </a:rPr>
              <a:t>.</a:t>
            </a:r>
          </a:p>
          <a:p>
            <a:pPr>
              <a:buClr>
                <a:srgbClr val="00ABB5"/>
              </a:buClr>
            </a:pPr>
            <a:endParaRPr lang="en-GB" b="1" dirty="0">
              <a:solidFill>
                <a:srgbClr val="FFFF00"/>
              </a:solidFill>
              <a:latin typeface="Arial" panose="020B0604020202020204" pitchFamily="34" charset="0"/>
              <a:cs typeface="Arial" panose="020B0604020202020204" pitchFamily="34" charset="0"/>
            </a:endParaRPr>
          </a:p>
          <a:p>
            <a:pPr>
              <a:buClr>
                <a:srgbClr val="00ABB5"/>
              </a:buClr>
            </a:pPr>
            <a:endParaRPr lang="en-GB" dirty="0">
              <a:solidFill>
                <a:schemeClr val="tx1"/>
              </a:solidFill>
              <a:latin typeface="Arial" panose="020B0604020202020204" pitchFamily="34" charset="0"/>
              <a:cs typeface="Arial" panose="020B0604020202020204" pitchFamily="34" charset="0"/>
            </a:endParaRPr>
          </a:p>
          <a:p>
            <a:pPr>
              <a:buClr>
                <a:srgbClr val="00ABB5"/>
              </a:buClr>
            </a:pPr>
            <a:endParaRPr lang="en-GB" dirty="0">
              <a:solidFill>
                <a:schemeClr val="tx1"/>
              </a:solidFill>
              <a:latin typeface="Arial" panose="020B0604020202020204" pitchFamily="34" charset="0"/>
              <a:cs typeface="Arial" panose="020B0604020202020204" pitchFamily="34" charset="0"/>
            </a:endParaRPr>
          </a:p>
          <a:p>
            <a:pPr>
              <a:buClr>
                <a:srgbClr val="00ABB5"/>
              </a:buClr>
            </a:pPr>
            <a:endParaRPr lang="en-GB" dirty="0">
              <a:latin typeface="Arial" panose="020B0604020202020204" pitchFamily="34" charset="0"/>
              <a:cs typeface="Arial" panose="020B0604020202020204" pitchFamily="34" charset="0"/>
            </a:endParaRPr>
          </a:p>
          <a:p>
            <a:pPr>
              <a:buClr>
                <a:srgbClr val="00ABB5"/>
              </a:buClr>
            </a:pPr>
            <a:r>
              <a:rPr lang="en-GB" dirty="0">
                <a:latin typeface="Arial" panose="020B0604020202020204" pitchFamily="34" charset="0"/>
                <a:cs typeface="Arial" panose="020B0604020202020204" pitchFamily="34" charset="0"/>
              </a:rPr>
              <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a:p>
            <a:pPr>
              <a:buClr>
                <a:srgbClr val="00ABB5"/>
              </a:buClr>
            </a:pPr>
            <a:endParaRPr lang="en-GB" b="1" dirty="0">
              <a:latin typeface="Arial" panose="020B0604020202020204" pitchFamily="34" charset="0"/>
              <a:cs typeface="Arial" panose="020B0604020202020204" pitchFamily="34" charset="0"/>
            </a:endParaRPr>
          </a:p>
        </p:txBody>
      </p:sp>
      <p:pic>
        <p:nvPicPr>
          <p:cNvPr id="4" name="Picture 3" descr="A picture containing food, ball&#10;&#10;Description automatically generated">
            <a:extLst>
              <a:ext uri="{FF2B5EF4-FFF2-40B4-BE49-F238E27FC236}">
                <a16:creationId xmlns:a16="http://schemas.microsoft.com/office/drawing/2014/main" id="{7A21CDB3-4EA1-C641-9D86-1AE8245CDC8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38910" y="3948336"/>
            <a:ext cx="2322399" cy="2208898"/>
          </a:xfrm>
          <a:prstGeom prst="rect">
            <a:avLst/>
          </a:prstGeom>
        </p:spPr>
      </p:pic>
      <p:sp>
        <p:nvSpPr>
          <p:cNvPr id="5" name="Rectangle 4">
            <a:extLst>
              <a:ext uri="{FF2B5EF4-FFF2-40B4-BE49-F238E27FC236}">
                <a16:creationId xmlns:a16="http://schemas.microsoft.com/office/drawing/2014/main" id="{14636F6C-D9CD-442E-A037-7349F88BB5DD}"/>
              </a:ext>
            </a:extLst>
          </p:cNvPr>
          <p:cNvSpPr/>
          <p:nvPr/>
        </p:nvSpPr>
        <p:spPr>
          <a:xfrm>
            <a:off x="615142" y="6384175"/>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8687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095B0-2A9C-4990-86B4-B7575E83593B}"/>
              </a:ext>
            </a:extLst>
          </p:cNvPr>
          <p:cNvSpPr>
            <a:spLocks noGrp="1"/>
          </p:cNvSpPr>
          <p:nvPr>
            <p:ph type="title"/>
          </p:nvPr>
        </p:nvSpPr>
        <p:spPr/>
        <p:txBody>
          <a:bodyPr/>
          <a:lstStyle/>
          <a:p>
            <a:r>
              <a:rPr lang="en-GB" dirty="0"/>
              <a:t>Transition </a:t>
            </a:r>
          </a:p>
        </p:txBody>
      </p:sp>
      <p:sp>
        <p:nvSpPr>
          <p:cNvPr id="3" name="Content Placeholder 2">
            <a:extLst>
              <a:ext uri="{FF2B5EF4-FFF2-40B4-BE49-F238E27FC236}">
                <a16:creationId xmlns:a16="http://schemas.microsoft.com/office/drawing/2014/main" id="{D7746512-C9D4-40B5-A2AE-564BC7616210}"/>
              </a:ext>
            </a:extLst>
          </p:cNvPr>
          <p:cNvSpPr>
            <a:spLocks noGrp="1"/>
          </p:cNvSpPr>
          <p:nvPr>
            <p:ph idx="1"/>
          </p:nvPr>
        </p:nvSpPr>
        <p:spPr>
          <a:xfrm>
            <a:off x="666751" y="1606609"/>
            <a:ext cx="6786315" cy="3850533"/>
          </a:xfrm>
        </p:spPr>
        <p:txBody>
          <a:bodyPr/>
          <a:lstStyle/>
          <a:p>
            <a:pPr>
              <a:lnSpc>
                <a:spcPct val="114000"/>
              </a:lnSpc>
              <a:spcBef>
                <a:spcPts val="0"/>
              </a:spcBef>
            </a:pPr>
            <a:r>
              <a:rPr lang="en-GB" sz="1800" dirty="0">
                <a:latin typeface="Arial" panose="020B0604020202020204" pitchFamily="34" charset="0"/>
                <a:cs typeface="Arial" panose="020B0604020202020204" pitchFamily="34" charset="0"/>
              </a:rPr>
              <a:t>Transition is not a single event, such as leaving school, but a process that unfolds over many years and involves significant emotional, physical, intellectual and physiological changes.</a:t>
            </a:r>
            <a:r>
              <a:rPr lang="en-GB" sz="1800" b="1" dirty="0">
                <a:latin typeface="Arial" panose="020B0604020202020204" pitchFamily="34" charset="0"/>
                <a:cs typeface="Arial" panose="020B0604020202020204" pitchFamily="34" charset="0"/>
              </a:rPr>
              <a:t> </a:t>
            </a:r>
          </a:p>
          <a:p>
            <a:pPr>
              <a:lnSpc>
                <a:spcPct val="114000"/>
              </a:lnSpc>
              <a:spcBef>
                <a:spcPts val="0"/>
              </a:spcBef>
            </a:pPr>
            <a:endParaRPr lang="en-GB" sz="1800" b="1" dirty="0">
              <a:latin typeface="Arial" panose="020B0604020202020204" pitchFamily="34" charset="0"/>
              <a:cs typeface="Arial" panose="020B0604020202020204" pitchFamily="34" charset="0"/>
            </a:endParaRPr>
          </a:p>
          <a:p>
            <a:pPr>
              <a:lnSpc>
                <a:spcPct val="114000"/>
              </a:lnSpc>
              <a:spcBef>
                <a:spcPts val="0"/>
              </a:spcBef>
            </a:pPr>
            <a:r>
              <a:rPr lang="en-GB" sz="1800" dirty="0">
                <a:latin typeface="Arial" panose="020B0604020202020204" pitchFamily="34" charset="0"/>
                <a:cs typeface="Arial" panose="020B0604020202020204" pitchFamily="34" charset="0"/>
              </a:rPr>
              <a:t>Transitions can be associated with changes in people, place, or routine (horizontal) or more significant changes such as returning to school after school holidays, changing class, moving to a new school, or leaving school (vertical). How individual learners react to different changes will vary, some learners will find horizontal changes very challenging.  </a:t>
            </a:r>
          </a:p>
        </p:txBody>
      </p:sp>
      <p:sp>
        <p:nvSpPr>
          <p:cNvPr id="5" name="Rectangle 4">
            <a:extLst>
              <a:ext uri="{FF2B5EF4-FFF2-40B4-BE49-F238E27FC236}">
                <a16:creationId xmlns:a16="http://schemas.microsoft.com/office/drawing/2014/main" id="{6A66F812-45D9-48CA-B634-E41E2A3AB3AE}"/>
              </a:ext>
            </a:extLst>
          </p:cNvPr>
          <p:cNvSpPr/>
          <p:nvPr/>
        </p:nvSpPr>
        <p:spPr>
          <a:xfrm>
            <a:off x="546100" y="6273800"/>
            <a:ext cx="1333500" cy="368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A screenshot of a cell phone&#10;&#10;Description automatically generated">
            <a:extLst>
              <a:ext uri="{FF2B5EF4-FFF2-40B4-BE49-F238E27FC236}">
                <a16:creationId xmlns:a16="http://schemas.microsoft.com/office/drawing/2014/main" id="{A98B7892-F842-486D-89DA-80D3B688DB1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884497" y="2329794"/>
            <a:ext cx="3405930" cy="2525087"/>
          </a:xfrm>
          <a:prstGeom prst="rect">
            <a:avLst/>
          </a:prstGeom>
        </p:spPr>
      </p:pic>
      <p:sp>
        <p:nvSpPr>
          <p:cNvPr id="7" name="TextBox 6">
            <a:extLst>
              <a:ext uri="{FF2B5EF4-FFF2-40B4-BE49-F238E27FC236}">
                <a16:creationId xmlns:a16="http://schemas.microsoft.com/office/drawing/2014/main" id="{7A2EA49F-11DC-4007-8446-F59FA6DB5574}"/>
              </a:ext>
            </a:extLst>
          </p:cNvPr>
          <p:cNvSpPr txBox="1"/>
          <p:nvPr/>
        </p:nvSpPr>
        <p:spPr>
          <a:xfrm>
            <a:off x="7550093" y="1860782"/>
            <a:ext cx="2800767" cy="369332"/>
          </a:xfrm>
          <a:prstGeom prst="rect">
            <a:avLst/>
          </a:prstGeom>
          <a:noFill/>
        </p:spPr>
        <p:txBody>
          <a:bodyPr wrap="none" rtlCol="0">
            <a:spAutoFit/>
          </a:bodyPr>
          <a:lstStyle/>
          <a:p>
            <a:r>
              <a:rPr lang="en-GB" dirty="0"/>
              <a:t>More significant changes </a:t>
            </a:r>
          </a:p>
        </p:txBody>
      </p:sp>
      <p:sp>
        <p:nvSpPr>
          <p:cNvPr id="8" name="TextBox 7">
            <a:extLst>
              <a:ext uri="{FF2B5EF4-FFF2-40B4-BE49-F238E27FC236}">
                <a16:creationId xmlns:a16="http://schemas.microsoft.com/office/drawing/2014/main" id="{5C19169C-3E38-43C8-A47D-D29E8C5F1D9F}"/>
              </a:ext>
            </a:extLst>
          </p:cNvPr>
          <p:cNvSpPr txBox="1"/>
          <p:nvPr/>
        </p:nvSpPr>
        <p:spPr>
          <a:xfrm>
            <a:off x="666751" y="5314717"/>
            <a:ext cx="9114418" cy="646331"/>
          </a:xfrm>
          <a:prstGeom prst="rect">
            <a:avLst/>
          </a:prstGeom>
          <a:noFill/>
        </p:spPr>
        <p:txBody>
          <a:bodyPr wrap="none" rtlCol="0">
            <a:spAutoFit/>
          </a:bodyPr>
          <a:lstStyle/>
          <a:p>
            <a:r>
              <a:rPr lang="en-GB" dirty="0">
                <a:solidFill>
                  <a:schemeClr val="tx1">
                    <a:lumMod val="75000"/>
                    <a:lumOff val="25000"/>
                  </a:schemeClr>
                </a:solidFill>
                <a:latin typeface="Arial" panose="020B0604020202020204" pitchFamily="34" charset="0"/>
                <a:cs typeface="Arial" panose="020B0604020202020204" pitchFamily="34" charset="0"/>
              </a:rPr>
              <a:t>Transitions also impact on the family or on those who care for the child or young person</a:t>
            </a:r>
          </a:p>
          <a:p>
            <a:endParaRPr lang="en-GB" dirty="0">
              <a:solidFill>
                <a:schemeClr val="tx1">
                  <a:lumMod val="75000"/>
                  <a:lumOff val="25000"/>
                </a:schemeClr>
              </a:solidFill>
              <a:latin typeface="Arial" panose="020B0604020202020204" pitchFamily="34" charset="0"/>
              <a:cs typeface="Arial" panose="020B0604020202020204" pitchFamily="34" charset="0"/>
            </a:endParaRPr>
          </a:p>
        </p:txBody>
      </p:sp>
      <p:pic>
        <p:nvPicPr>
          <p:cNvPr id="9" name="Picture 8" descr="A picture containing drawing&#10;&#10;Description automatically generated">
            <a:extLst>
              <a:ext uri="{FF2B5EF4-FFF2-40B4-BE49-F238E27FC236}">
                <a16:creationId xmlns:a16="http://schemas.microsoft.com/office/drawing/2014/main" id="{1A9DC655-60C0-4D7E-9902-0CF2ADED63E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914617" y="578751"/>
            <a:ext cx="790985" cy="526365"/>
          </a:xfrm>
          <a:prstGeom prst="rect">
            <a:avLst/>
          </a:prstGeom>
        </p:spPr>
      </p:pic>
      <p:pic>
        <p:nvPicPr>
          <p:cNvPr id="10" name="Picture 9">
            <a:extLst>
              <a:ext uri="{FF2B5EF4-FFF2-40B4-BE49-F238E27FC236}">
                <a16:creationId xmlns:a16="http://schemas.microsoft.com/office/drawing/2014/main" id="{9918711F-A8BD-44E4-BE67-920C9F97C502}"/>
              </a:ext>
            </a:extLst>
          </p:cNvPr>
          <p:cNvPicPr/>
          <p:nvPr/>
        </p:nvPicPr>
        <p:blipFill>
          <a:blip r:embed="rId5" cstate="email">
            <a:extLst>
              <a:ext uri="{28A0092B-C50C-407E-A947-70E740481C1C}">
                <a14:useLocalDpi xmlns:a14="http://schemas.microsoft.com/office/drawing/2010/main"/>
              </a:ext>
            </a:extLst>
          </a:blip>
          <a:stretch>
            <a:fillRect/>
          </a:stretch>
        </p:blipFill>
        <p:spPr>
          <a:xfrm>
            <a:off x="10827946" y="579422"/>
            <a:ext cx="1013494" cy="526364"/>
          </a:xfrm>
          <a:prstGeom prst="rect">
            <a:avLst/>
          </a:prstGeom>
        </p:spPr>
      </p:pic>
    </p:spTree>
    <p:extLst>
      <p:ext uri="{BB962C8B-B14F-4D97-AF65-F5344CB8AC3E}">
        <p14:creationId xmlns:p14="http://schemas.microsoft.com/office/powerpoint/2010/main" val="1205095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15142" y="6384175"/>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81E86E8F-D348-4054-9F97-503A9C0D0CB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676013" y="2251247"/>
            <a:ext cx="2216727" cy="2216727"/>
          </a:xfrm>
          <a:prstGeom prst="rect">
            <a:avLst/>
          </a:prstGeom>
        </p:spPr>
      </p:pic>
      <p:sp>
        <p:nvSpPr>
          <p:cNvPr id="9" name="Title 1">
            <a:extLst>
              <a:ext uri="{FF2B5EF4-FFF2-40B4-BE49-F238E27FC236}">
                <a16:creationId xmlns:a16="http://schemas.microsoft.com/office/drawing/2014/main" id="{B02ED651-A135-4B3D-929D-BE82B65072D0}"/>
              </a:ext>
            </a:extLst>
          </p:cNvPr>
          <p:cNvSpPr txBox="1">
            <a:spLocks/>
          </p:cNvSpPr>
          <p:nvPr/>
        </p:nvSpPr>
        <p:spPr>
          <a:xfrm>
            <a:off x="454152" y="570799"/>
            <a:ext cx="10836972" cy="711200"/>
          </a:xfrm>
          <a:prstGeom prst="rect">
            <a:avLst/>
          </a:prstGeom>
        </p:spPr>
        <p:txBody>
          <a:bodyPr/>
          <a:lstStyle>
            <a:lvl1pPr algn="l" rtl="0" eaLnBrk="1" fontAlgn="base" hangingPunct="1">
              <a:spcBef>
                <a:spcPct val="0"/>
              </a:spcBef>
              <a:spcAft>
                <a:spcPct val="0"/>
              </a:spcAft>
              <a:defRPr sz="3000" b="1">
                <a:solidFill>
                  <a:srgbClr val="00ABB5"/>
                </a:solidFill>
                <a:latin typeface="+mj-lt"/>
                <a:ea typeface="+mj-ea"/>
                <a:cs typeface="+mj-cs"/>
              </a:defRPr>
            </a:lvl1pPr>
            <a:lvl2pPr algn="l" rtl="0" eaLnBrk="1" fontAlgn="base" hangingPunct="1">
              <a:spcBef>
                <a:spcPct val="0"/>
              </a:spcBef>
              <a:spcAft>
                <a:spcPct val="0"/>
              </a:spcAft>
              <a:defRPr sz="3000" b="1">
                <a:solidFill>
                  <a:srgbClr val="000000"/>
                </a:solidFill>
                <a:latin typeface="Arial" charset="0"/>
                <a:cs typeface="Arial" charset="0"/>
              </a:defRPr>
            </a:lvl2pPr>
            <a:lvl3pPr algn="l" rtl="0" eaLnBrk="1" fontAlgn="base" hangingPunct="1">
              <a:spcBef>
                <a:spcPct val="0"/>
              </a:spcBef>
              <a:spcAft>
                <a:spcPct val="0"/>
              </a:spcAft>
              <a:defRPr sz="3000" b="1">
                <a:solidFill>
                  <a:srgbClr val="000000"/>
                </a:solidFill>
                <a:latin typeface="Arial" charset="0"/>
                <a:cs typeface="Arial" charset="0"/>
              </a:defRPr>
            </a:lvl3pPr>
            <a:lvl4pPr algn="l" rtl="0" eaLnBrk="1" fontAlgn="base" hangingPunct="1">
              <a:spcBef>
                <a:spcPct val="0"/>
              </a:spcBef>
              <a:spcAft>
                <a:spcPct val="0"/>
              </a:spcAft>
              <a:defRPr sz="3000" b="1">
                <a:solidFill>
                  <a:srgbClr val="000000"/>
                </a:solidFill>
                <a:latin typeface="Arial" charset="0"/>
                <a:cs typeface="Arial" charset="0"/>
              </a:defRPr>
            </a:lvl4pPr>
            <a:lvl5pPr algn="l" rtl="0" eaLnBrk="1" fontAlgn="base" hangingPunct="1">
              <a:spcBef>
                <a:spcPct val="0"/>
              </a:spcBef>
              <a:spcAft>
                <a:spcPct val="0"/>
              </a:spcAft>
              <a:defRPr sz="3000" b="1">
                <a:solidFill>
                  <a:srgbClr val="000000"/>
                </a:solidFill>
                <a:latin typeface="Arial" charset="0"/>
                <a:cs typeface="Arial" charset="0"/>
              </a:defRPr>
            </a:lvl5pPr>
            <a:lvl6pPr marL="457200" algn="l" rtl="0" eaLnBrk="1" fontAlgn="base" hangingPunct="1">
              <a:spcBef>
                <a:spcPct val="0"/>
              </a:spcBef>
              <a:spcAft>
                <a:spcPct val="0"/>
              </a:spcAft>
              <a:defRPr sz="3000" b="1">
                <a:solidFill>
                  <a:srgbClr val="000000"/>
                </a:solidFill>
                <a:latin typeface="Arial" charset="0"/>
                <a:cs typeface="Arial" charset="0"/>
              </a:defRPr>
            </a:lvl6pPr>
            <a:lvl7pPr marL="914400" algn="l" rtl="0" eaLnBrk="1" fontAlgn="base" hangingPunct="1">
              <a:spcBef>
                <a:spcPct val="0"/>
              </a:spcBef>
              <a:spcAft>
                <a:spcPct val="0"/>
              </a:spcAft>
              <a:defRPr sz="3000" b="1">
                <a:solidFill>
                  <a:srgbClr val="000000"/>
                </a:solidFill>
                <a:latin typeface="Arial" charset="0"/>
                <a:cs typeface="Arial" charset="0"/>
              </a:defRPr>
            </a:lvl7pPr>
            <a:lvl8pPr marL="1371600" algn="l" rtl="0" eaLnBrk="1" fontAlgn="base" hangingPunct="1">
              <a:spcBef>
                <a:spcPct val="0"/>
              </a:spcBef>
              <a:spcAft>
                <a:spcPct val="0"/>
              </a:spcAft>
              <a:defRPr sz="3000" b="1">
                <a:solidFill>
                  <a:srgbClr val="000000"/>
                </a:solidFill>
                <a:latin typeface="Arial" charset="0"/>
                <a:cs typeface="Arial" charset="0"/>
              </a:defRPr>
            </a:lvl8pPr>
            <a:lvl9pPr marL="1828800" algn="l" rtl="0" eaLnBrk="1" fontAlgn="base" hangingPunct="1">
              <a:spcBef>
                <a:spcPct val="0"/>
              </a:spcBef>
              <a:spcAft>
                <a:spcPct val="0"/>
              </a:spcAft>
              <a:defRPr sz="3000" b="1">
                <a:solidFill>
                  <a:srgbClr val="000000"/>
                </a:solidFill>
                <a:latin typeface="Arial" charset="0"/>
                <a:cs typeface="Arial" charset="0"/>
              </a:defRPr>
            </a:lvl9pPr>
          </a:lstStyle>
          <a:p>
            <a:r>
              <a:rPr lang="en-GB" dirty="0"/>
              <a:t>Scottish Context for Inclusion, Equality and Equity</a:t>
            </a:r>
          </a:p>
          <a:p>
            <a:endParaRPr lang="en-GB" kern="0" dirty="0">
              <a:cs typeface="Calibri" panose="020F0502020204030204" pitchFamily="34" charset="0"/>
            </a:endParaRPr>
          </a:p>
        </p:txBody>
      </p:sp>
      <p:sp>
        <p:nvSpPr>
          <p:cNvPr id="2" name="Rectangle 1">
            <a:extLst>
              <a:ext uri="{FF2B5EF4-FFF2-40B4-BE49-F238E27FC236}">
                <a16:creationId xmlns:a16="http://schemas.microsoft.com/office/drawing/2014/main" id="{52FE8B07-1E40-4237-8AA3-EBA3F504770A}"/>
              </a:ext>
            </a:extLst>
          </p:cNvPr>
          <p:cNvSpPr/>
          <p:nvPr/>
        </p:nvSpPr>
        <p:spPr>
          <a:xfrm>
            <a:off x="615142" y="2122453"/>
            <a:ext cx="8383171" cy="3382080"/>
          </a:xfrm>
          <a:prstGeom prst="rect">
            <a:avLst/>
          </a:prstGeom>
        </p:spPr>
        <p:txBody>
          <a:bodyPr wrap="square">
            <a:spAutoFit/>
          </a:bodyPr>
          <a:lstStyle/>
          <a:p>
            <a:pPr>
              <a:lnSpc>
                <a:spcPct val="120000"/>
              </a:lnSpc>
            </a:pPr>
            <a:r>
              <a:rPr lang="en-GB" sz="2000" dirty="0">
                <a:solidFill>
                  <a:schemeClr val="tx1">
                    <a:lumMod val="65000"/>
                    <a:lumOff val="35000"/>
                  </a:schemeClr>
                </a:solidFill>
                <a:latin typeface="Arial" panose="020B0604020202020204" pitchFamily="34" charset="0"/>
                <a:ea typeface="Times New Roman" panose="02020603050405020304" pitchFamily="18" charset="0"/>
                <a:cs typeface="Arial" panose="020B0604020202020204" pitchFamily="34" charset="0"/>
              </a:rPr>
              <a:t>Scottish education is based on the belief that education is a human right and that all children and young people should be supported to reach their fullest potential. </a:t>
            </a:r>
            <a:r>
              <a:rPr lang="en-GB" sz="2000" dirty="0">
                <a:solidFill>
                  <a:schemeClr val="tx1">
                    <a:lumMod val="65000"/>
                    <a:lumOff val="35000"/>
                  </a:schemeClr>
                </a:solidFill>
                <a:latin typeface="Arial" panose="020B0604020202020204" pitchFamily="34" charset="0"/>
                <a:cs typeface="Arial" panose="020B0604020202020204" pitchFamily="34" charset="0"/>
              </a:rPr>
              <a:t>Children’s rights and entitlements are fundamental to Scotland’s approach to inclusive education. It is supported by the legislative framework and key policy drivers </a:t>
            </a:r>
            <a:endParaRPr lang="en-GB" sz="2000" dirty="0">
              <a:solidFill>
                <a:schemeClr val="tx1">
                  <a:lumMod val="65000"/>
                  <a:lumOff val="35000"/>
                </a:schemeClr>
              </a:solidFill>
              <a:latin typeface="Arial" panose="020B0604020202020204" pitchFamily="34" charset="0"/>
              <a:ea typeface="Times New Roman" panose="02020603050405020304" pitchFamily="18" charset="0"/>
              <a:cs typeface="Arial" panose="020B0604020202020204" pitchFamily="34" charset="0"/>
            </a:endParaRPr>
          </a:p>
          <a:p>
            <a:pPr>
              <a:lnSpc>
                <a:spcPct val="120000"/>
              </a:lnSpc>
            </a:pPr>
            <a:endParaRPr lang="en-GB" sz="2000" dirty="0">
              <a:solidFill>
                <a:schemeClr val="tx1">
                  <a:lumMod val="65000"/>
                  <a:lumOff val="35000"/>
                </a:schemeClr>
              </a:solidFill>
              <a:latin typeface="Arial" panose="020B0604020202020204" pitchFamily="34" charset="0"/>
              <a:ea typeface="Times New Roman" panose="02020603050405020304" pitchFamily="18" charset="0"/>
              <a:cs typeface="Arial" panose="020B0604020202020204" pitchFamily="34" charset="0"/>
            </a:endParaRPr>
          </a:p>
          <a:p>
            <a:pPr>
              <a:lnSpc>
                <a:spcPct val="120000"/>
              </a:lnSpc>
            </a:pPr>
            <a:r>
              <a:rPr lang="en-GB" sz="2000" dirty="0">
                <a:solidFill>
                  <a:schemeClr val="tx1">
                    <a:lumMod val="65000"/>
                    <a:lumOff val="35000"/>
                  </a:schemeClr>
                </a:solidFill>
                <a:latin typeface="Arial" panose="020B0604020202020204" pitchFamily="34" charset="0"/>
                <a:ea typeface="Times New Roman" panose="02020603050405020304" pitchFamily="18" charset="0"/>
                <a:cs typeface="Arial" panose="020B0604020202020204" pitchFamily="34" charset="0"/>
              </a:rPr>
              <a:t>Scotland’s education system is designed to be an inclusive one for all children and young people in Scottish schools, with or without additional support needs. </a:t>
            </a:r>
          </a:p>
        </p:txBody>
      </p:sp>
      <p:pic>
        <p:nvPicPr>
          <p:cNvPr id="10" name="Picture 9">
            <a:extLst>
              <a:ext uri="{FF2B5EF4-FFF2-40B4-BE49-F238E27FC236}">
                <a16:creationId xmlns:a16="http://schemas.microsoft.com/office/drawing/2014/main" id="{76A3491A-CD37-4639-ACE9-606790EBBC38}"/>
              </a:ext>
            </a:extLst>
          </p:cNvPr>
          <p:cNvPicPr/>
          <p:nvPr/>
        </p:nvPicPr>
        <p:blipFill>
          <a:blip r:embed="rId4" cstate="email">
            <a:extLst>
              <a:ext uri="{28A0092B-C50C-407E-A947-70E740481C1C}">
                <a14:useLocalDpi xmlns:a14="http://schemas.microsoft.com/office/drawing/2010/main"/>
              </a:ext>
            </a:extLst>
          </a:blip>
          <a:stretch>
            <a:fillRect/>
          </a:stretch>
        </p:blipFill>
        <p:spPr>
          <a:xfrm>
            <a:off x="10784377" y="663217"/>
            <a:ext cx="1013494" cy="526364"/>
          </a:xfrm>
          <a:prstGeom prst="rect">
            <a:avLst/>
          </a:prstGeom>
        </p:spPr>
      </p:pic>
      <p:sp>
        <p:nvSpPr>
          <p:cNvPr id="7" name="Rectangle 6">
            <a:extLst>
              <a:ext uri="{FF2B5EF4-FFF2-40B4-BE49-F238E27FC236}">
                <a16:creationId xmlns:a16="http://schemas.microsoft.com/office/drawing/2014/main" id="{E801EF0D-E507-428B-9892-6D1C51423083}"/>
              </a:ext>
            </a:extLst>
          </p:cNvPr>
          <p:cNvSpPr/>
          <p:nvPr/>
        </p:nvSpPr>
        <p:spPr>
          <a:xfrm>
            <a:off x="616417" y="6344987"/>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24894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3388-0932-4C16-BB93-D2C13ED3FD62}"/>
              </a:ext>
            </a:extLst>
          </p:cNvPr>
          <p:cNvSpPr>
            <a:spLocks noGrp="1"/>
          </p:cNvSpPr>
          <p:nvPr>
            <p:ph type="title"/>
          </p:nvPr>
        </p:nvSpPr>
        <p:spPr>
          <a:xfrm>
            <a:off x="440414" y="384085"/>
            <a:ext cx="5280878" cy="711200"/>
          </a:xfrm>
        </p:spPr>
        <p:txBody>
          <a:bodyPr/>
          <a:lstStyle/>
          <a:p>
            <a:r>
              <a:rPr lang="en-GB" dirty="0">
                <a:latin typeface="Arial" panose="020B0604020202020204" pitchFamily="34" charset="0"/>
                <a:cs typeface="Arial" panose="020B0604020202020204" pitchFamily="34" charset="0"/>
              </a:rPr>
              <a:t>Additional Support Needs </a:t>
            </a:r>
          </a:p>
        </p:txBody>
      </p:sp>
      <p:pic>
        <p:nvPicPr>
          <p:cNvPr id="5" name="Picture 4">
            <a:extLst>
              <a:ext uri="{FF2B5EF4-FFF2-40B4-BE49-F238E27FC236}">
                <a16:creationId xmlns:a16="http://schemas.microsoft.com/office/drawing/2014/main" id="{2878A2D7-AC15-4546-8888-41634586362C}"/>
              </a:ext>
            </a:extLst>
          </p:cNvPr>
          <p:cNvPicPr/>
          <p:nvPr/>
        </p:nvPicPr>
        <p:blipFill>
          <a:blip r:embed="rId3" cstate="email">
            <a:extLst>
              <a:ext uri="{28A0092B-C50C-407E-A947-70E740481C1C}">
                <a14:useLocalDpi xmlns:a14="http://schemas.microsoft.com/office/drawing/2010/main"/>
              </a:ext>
            </a:extLst>
          </a:blip>
          <a:stretch>
            <a:fillRect/>
          </a:stretch>
        </p:blipFill>
        <p:spPr>
          <a:xfrm>
            <a:off x="10827946" y="579422"/>
            <a:ext cx="1013494" cy="526364"/>
          </a:xfrm>
          <a:prstGeom prst="rect">
            <a:avLst/>
          </a:prstGeom>
        </p:spPr>
      </p:pic>
      <p:sp>
        <p:nvSpPr>
          <p:cNvPr id="3" name="TextBox 2">
            <a:extLst>
              <a:ext uri="{FF2B5EF4-FFF2-40B4-BE49-F238E27FC236}">
                <a16:creationId xmlns:a16="http://schemas.microsoft.com/office/drawing/2014/main" id="{913DCE51-5D70-475F-8044-8A89F1018C7F}"/>
              </a:ext>
            </a:extLst>
          </p:cNvPr>
          <p:cNvSpPr txBox="1"/>
          <p:nvPr/>
        </p:nvSpPr>
        <p:spPr>
          <a:xfrm>
            <a:off x="350560" y="1230754"/>
            <a:ext cx="11724674" cy="3385479"/>
          </a:xfrm>
          <a:prstGeom prst="rect">
            <a:avLst/>
          </a:prstGeom>
          <a:noFill/>
        </p:spPr>
        <p:txBody>
          <a:bodyPr wrap="square" rtlCol="0">
            <a:spAutoFit/>
          </a:bodyPr>
          <a:lstStyle/>
          <a:p>
            <a:pPr>
              <a:lnSpc>
                <a:spcPct val="120000"/>
              </a:lnSpc>
            </a:pPr>
            <a:r>
              <a:rPr lang="en-GB" dirty="0">
                <a:solidFill>
                  <a:schemeClr val="tx1">
                    <a:lumMod val="75000"/>
                    <a:lumOff val="25000"/>
                  </a:schemeClr>
                </a:solidFill>
                <a:latin typeface="Arial" panose="020B0604020202020204" pitchFamily="34" charset="0"/>
                <a:cs typeface="Arial" panose="020B0604020202020204" pitchFamily="34" charset="0"/>
              </a:rPr>
              <a:t>‘Additional Support Needs’ (</a:t>
            </a:r>
            <a:r>
              <a:rPr lang="en-GB" dirty="0" err="1">
                <a:solidFill>
                  <a:schemeClr val="tx1">
                    <a:lumMod val="75000"/>
                    <a:lumOff val="25000"/>
                  </a:schemeClr>
                </a:solidFill>
                <a:latin typeface="Arial" panose="020B0604020202020204" pitchFamily="34" charset="0"/>
                <a:cs typeface="Arial" panose="020B0604020202020204" pitchFamily="34" charset="0"/>
              </a:rPr>
              <a:t>ASN</a:t>
            </a:r>
            <a:r>
              <a:rPr lang="en-GB" dirty="0">
                <a:solidFill>
                  <a:schemeClr val="tx1">
                    <a:lumMod val="75000"/>
                    <a:lumOff val="25000"/>
                  </a:schemeClr>
                </a:solidFill>
                <a:latin typeface="Arial" panose="020B0604020202020204" pitchFamily="34" charset="0"/>
                <a:cs typeface="Arial" panose="020B0604020202020204" pitchFamily="34" charset="0"/>
              </a:rPr>
              <a:t>) is the standard terminology used in Scotland when children and young people need more – or different - support to what is normally provided in schools or pre-schools to children of the same age.</a:t>
            </a:r>
          </a:p>
          <a:p>
            <a:pPr>
              <a:lnSpc>
                <a:spcPct val="120000"/>
              </a:lnSpc>
            </a:pPr>
            <a:endParaRPr lang="en-GB" dirty="0">
              <a:solidFill>
                <a:schemeClr val="tx1">
                  <a:lumMod val="75000"/>
                  <a:lumOff val="25000"/>
                </a:schemeClr>
              </a:solidFill>
              <a:latin typeface="Arial" panose="020B0604020202020204" pitchFamily="34" charset="0"/>
              <a:cs typeface="Arial" panose="020B0604020202020204" pitchFamily="34" charset="0"/>
            </a:endParaRPr>
          </a:p>
          <a:p>
            <a:pPr>
              <a:lnSpc>
                <a:spcPct val="120000"/>
              </a:lnSpc>
            </a:pPr>
            <a:r>
              <a:rPr lang="en-GB" dirty="0">
                <a:solidFill>
                  <a:schemeClr val="tx1">
                    <a:lumMod val="75000"/>
                    <a:lumOff val="25000"/>
                  </a:schemeClr>
                </a:solidFill>
                <a:latin typeface="Arial" panose="020B0604020202020204" pitchFamily="34" charset="0"/>
                <a:cs typeface="Arial" panose="020B0604020202020204" pitchFamily="34" charset="0"/>
              </a:rPr>
              <a:t>Additional support is a broad and inclusive term which applies to children or young people who, for whatever reason, require additional support, long or short term, in order to help them make the most of their school education and to be included fully in their learning.</a:t>
            </a:r>
          </a:p>
          <a:p>
            <a:pPr>
              <a:lnSpc>
                <a:spcPct val="120000"/>
              </a:lnSpc>
            </a:pPr>
            <a:endParaRPr lang="en-GB" dirty="0">
              <a:solidFill>
                <a:schemeClr val="tx1">
                  <a:lumMod val="75000"/>
                  <a:lumOff val="25000"/>
                </a:schemeClr>
              </a:solidFill>
              <a:latin typeface="Arial" panose="020B0604020202020204" pitchFamily="34" charset="0"/>
              <a:cs typeface="Arial" panose="020B0604020202020204" pitchFamily="34" charset="0"/>
            </a:endParaRPr>
          </a:p>
          <a:p>
            <a:pPr>
              <a:lnSpc>
                <a:spcPct val="120000"/>
              </a:lnSpc>
            </a:pPr>
            <a:r>
              <a:rPr lang="en-GB" dirty="0">
                <a:solidFill>
                  <a:schemeClr val="tx1">
                    <a:lumMod val="75000"/>
                    <a:lumOff val="25000"/>
                  </a:schemeClr>
                </a:solidFill>
                <a:latin typeface="Arial" panose="020B0604020202020204" pitchFamily="34" charset="0"/>
                <a:cs typeface="Arial" panose="020B0604020202020204" pitchFamily="34" charset="0"/>
              </a:rPr>
              <a:t>Education authorities are required to identify the additional support needs of each child or young person for whose school education they are responsible. This can be achieved in a range of ways. </a:t>
            </a:r>
          </a:p>
        </p:txBody>
      </p:sp>
      <p:sp>
        <p:nvSpPr>
          <p:cNvPr id="6" name="Rectangle 5">
            <a:extLst>
              <a:ext uri="{FF2B5EF4-FFF2-40B4-BE49-F238E27FC236}">
                <a16:creationId xmlns:a16="http://schemas.microsoft.com/office/drawing/2014/main" id="{FBCF49F2-5329-4683-9B13-A04C906FB877}"/>
              </a:ext>
            </a:extLst>
          </p:cNvPr>
          <p:cNvSpPr/>
          <p:nvPr/>
        </p:nvSpPr>
        <p:spPr>
          <a:xfrm>
            <a:off x="616417" y="6344987"/>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CD77044B-E9F0-4EE3-BF1E-5ACE9324A58E}"/>
              </a:ext>
            </a:extLst>
          </p:cNvPr>
          <p:cNvSpPr txBox="1"/>
          <p:nvPr/>
        </p:nvSpPr>
        <p:spPr>
          <a:xfrm>
            <a:off x="350560" y="4865615"/>
            <a:ext cx="11490880" cy="1477328"/>
          </a:xfrm>
          <a:prstGeom prst="rect">
            <a:avLst/>
          </a:prstGeom>
          <a:solidFill>
            <a:schemeClr val="accent5">
              <a:lumMod val="40000"/>
              <a:lumOff val="60000"/>
            </a:schemeClr>
          </a:solidFill>
        </p:spPr>
        <p:txBody>
          <a:bodyPr wrap="square" rtlCol="0" anchor="t">
            <a:spAutoFit/>
          </a:bodyPr>
          <a:lstStyle/>
          <a:p>
            <a:r>
              <a:rPr lang="en-GB" b="1" dirty="0" err="1" smtClean="0">
                <a:solidFill>
                  <a:srgbClr val="002060"/>
                </a:solidFill>
                <a:latin typeface="Arial" panose="020B0604020202020204" pitchFamily="34" charset="0"/>
                <a:cs typeface="Arial" panose="020B0604020202020204" pitchFamily="34" charset="0"/>
              </a:rPr>
              <a:t>COVID</a:t>
            </a:r>
            <a:r>
              <a:rPr lang="en-GB" b="1" dirty="0">
                <a:solidFill>
                  <a:srgbClr val="002060"/>
                </a:solidFill>
                <a:latin typeface="Arial" panose="020B0604020202020204" pitchFamily="34" charset="0"/>
                <a:cs typeface="Arial" panose="020B0604020202020204" pitchFamily="34" charset="0"/>
              </a:rPr>
              <a:t>-</a:t>
            </a:r>
            <a:r>
              <a:rPr lang="en-GB" b="1" dirty="0" smtClean="0">
                <a:solidFill>
                  <a:srgbClr val="002060"/>
                </a:solidFill>
                <a:latin typeface="Arial" panose="020B0604020202020204" pitchFamily="34" charset="0"/>
                <a:cs typeface="Arial" panose="020B0604020202020204" pitchFamily="34" charset="0"/>
              </a:rPr>
              <a:t>19</a:t>
            </a:r>
            <a:endParaRPr lang="en-GB" b="1"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Emergency </a:t>
            </a:r>
            <a:r>
              <a:rPr lang="en-GB" dirty="0" err="1" smtClean="0">
                <a:solidFill>
                  <a:srgbClr val="002060"/>
                </a:solidFill>
                <a:latin typeface="Arial" panose="020B0604020202020204" pitchFamily="34" charset="0"/>
                <a:cs typeface="Arial" panose="020B0604020202020204" pitchFamily="34" charset="0"/>
              </a:rPr>
              <a:t>COVID</a:t>
            </a:r>
            <a:r>
              <a:rPr lang="en-GB" dirty="0">
                <a:solidFill>
                  <a:srgbClr val="002060"/>
                </a:solidFill>
                <a:latin typeface="Arial" panose="020B0604020202020204" pitchFamily="34" charset="0"/>
                <a:cs typeface="Arial" panose="020B0604020202020204" pitchFamily="34" charset="0"/>
              </a:rPr>
              <a:t>-</a:t>
            </a:r>
            <a:r>
              <a:rPr lang="en-GB" dirty="0" smtClean="0">
                <a:solidFill>
                  <a:srgbClr val="002060"/>
                </a:solidFill>
                <a:latin typeface="Arial" panose="020B0604020202020204" pitchFamily="34" charset="0"/>
                <a:cs typeface="Arial" panose="020B0604020202020204" pitchFamily="34" charset="0"/>
              </a:rPr>
              <a:t>19 </a:t>
            </a:r>
            <a:r>
              <a:rPr lang="en-GB" dirty="0">
                <a:solidFill>
                  <a:srgbClr val="002060"/>
                </a:solidFill>
                <a:latin typeface="Arial" panose="020B0604020202020204" pitchFamily="34" charset="0"/>
                <a:cs typeface="Arial" panose="020B0604020202020204" pitchFamily="34" charset="0"/>
              </a:rPr>
              <a:t>legislation has extended some time frames for the Additional Support for Learning Act 2009 as amended. Further information can be found on the emergency legislation can be found at </a:t>
            </a:r>
            <a:r>
              <a:rPr lang="en-GB" dirty="0">
                <a:latin typeface="Arial" panose="020B0604020202020204" pitchFamily="34" charset="0"/>
                <a:ea typeface="+mn-lt"/>
                <a:cs typeface="Arial" panose="020B0604020202020204" pitchFamily="34" charset="0"/>
                <a:hlinkClick r:id="rId4"/>
              </a:rPr>
              <a:t>http://www.legislation.gov.uk/asp/2020/7/contents/enacted</a:t>
            </a:r>
          </a:p>
          <a:p>
            <a:endParaRPr lang="en-GB" dirty="0">
              <a:latin typeface="Arial" panose="020B0604020202020204" pitchFamily="34" charset="0"/>
              <a:cs typeface="Arial" panose="020B0604020202020204" pitchFamily="34" charset="0"/>
            </a:endParaRPr>
          </a:p>
        </p:txBody>
      </p:sp>
      <p:pic>
        <p:nvPicPr>
          <p:cNvPr id="8" name="Picture 7" descr="A picture containing drawing&#10;&#10;Description automatically generated">
            <a:extLst>
              <a:ext uri="{FF2B5EF4-FFF2-40B4-BE49-F238E27FC236}">
                <a16:creationId xmlns:a16="http://schemas.microsoft.com/office/drawing/2014/main" id="{2AC7202E-D94B-4CAE-943D-FA1CB289FA7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914617" y="578751"/>
            <a:ext cx="790985" cy="526365"/>
          </a:xfrm>
          <a:prstGeom prst="rect">
            <a:avLst/>
          </a:prstGeom>
        </p:spPr>
      </p:pic>
    </p:spTree>
    <p:extLst>
      <p:ext uri="{BB962C8B-B14F-4D97-AF65-F5344CB8AC3E}">
        <p14:creationId xmlns:p14="http://schemas.microsoft.com/office/powerpoint/2010/main" val="2691992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3388-0932-4C16-BB93-D2C13ED3FD62}"/>
              </a:ext>
            </a:extLst>
          </p:cNvPr>
          <p:cNvSpPr>
            <a:spLocks noGrp="1"/>
          </p:cNvSpPr>
          <p:nvPr>
            <p:ph type="title"/>
          </p:nvPr>
        </p:nvSpPr>
        <p:spPr>
          <a:xfrm>
            <a:off x="440414" y="384085"/>
            <a:ext cx="3955125" cy="711200"/>
          </a:xfrm>
        </p:spPr>
        <p:txBody>
          <a:bodyPr/>
          <a:lstStyle/>
          <a:p>
            <a:r>
              <a:rPr lang="en-GB" dirty="0">
                <a:latin typeface="Segoe UI" panose="020B0502040204020203" pitchFamily="34" charset="0"/>
                <a:cs typeface="Segoe UI" panose="020B0502040204020203" pitchFamily="34" charset="0"/>
              </a:rPr>
              <a:t>Barriers to </a:t>
            </a:r>
            <a:r>
              <a:rPr lang="en-GB" dirty="0">
                <a:latin typeface="Arial" panose="020B0604020202020204" pitchFamily="34" charset="0"/>
                <a:cs typeface="Arial" panose="020B0604020202020204" pitchFamily="34" charset="0"/>
              </a:rPr>
              <a:t>Learning</a:t>
            </a:r>
            <a:r>
              <a:rPr lang="en-GB" dirty="0">
                <a:latin typeface="Segoe UI" panose="020B0502040204020203" pitchFamily="34" charset="0"/>
                <a:cs typeface="Segoe UI" panose="020B0502040204020203" pitchFamily="34" charset="0"/>
              </a:rPr>
              <a:t> </a:t>
            </a:r>
          </a:p>
        </p:txBody>
      </p:sp>
      <p:pic>
        <p:nvPicPr>
          <p:cNvPr id="4" name="Picture 3">
            <a:extLst>
              <a:ext uri="{FF2B5EF4-FFF2-40B4-BE49-F238E27FC236}">
                <a16:creationId xmlns:a16="http://schemas.microsoft.com/office/drawing/2014/main" id="{C2397B98-9EF7-4A60-851B-33937B14D4CB}"/>
              </a:ext>
            </a:extLst>
          </p:cNvPr>
          <p:cNvPicPr/>
          <p:nvPr/>
        </p:nvPicPr>
        <p:blipFill>
          <a:blip r:embed="rId3" cstate="email">
            <a:extLst>
              <a:ext uri="{28A0092B-C50C-407E-A947-70E740481C1C}">
                <a14:useLocalDpi xmlns:a14="http://schemas.microsoft.com/office/drawing/2010/main"/>
              </a:ext>
            </a:extLst>
          </a:blip>
          <a:stretch>
            <a:fillRect/>
          </a:stretch>
        </p:blipFill>
        <p:spPr>
          <a:xfrm>
            <a:off x="7655030" y="1437119"/>
            <a:ext cx="4186410" cy="4159450"/>
          </a:xfrm>
          <a:prstGeom prst="rect">
            <a:avLst/>
          </a:prstGeom>
        </p:spPr>
      </p:pic>
      <p:pic>
        <p:nvPicPr>
          <p:cNvPr id="5" name="Picture 4">
            <a:extLst>
              <a:ext uri="{FF2B5EF4-FFF2-40B4-BE49-F238E27FC236}">
                <a16:creationId xmlns:a16="http://schemas.microsoft.com/office/drawing/2014/main" id="{2878A2D7-AC15-4546-8888-41634586362C}"/>
              </a:ext>
            </a:extLst>
          </p:cNvPr>
          <p:cNvPicPr/>
          <p:nvPr/>
        </p:nvPicPr>
        <p:blipFill>
          <a:blip r:embed="rId4" cstate="email">
            <a:extLst>
              <a:ext uri="{28A0092B-C50C-407E-A947-70E740481C1C}">
                <a14:useLocalDpi xmlns:a14="http://schemas.microsoft.com/office/drawing/2010/main"/>
              </a:ext>
            </a:extLst>
          </a:blip>
          <a:stretch>
            <a:fillRect/>
          </a:stretch>
        </p:blipFill>
        <p:spPr>
          <a:xfrm>
            <a:off x="10827946" y="579422"/>
            <a:ext cx="1013494" cy="526364"/>
          </a:xfrm>
          <a:prstGeom prst="rect">
            <a:avLst/>
          </a:prstGeom>
        </p:spPr>
      </p:pic>
      <p:sp>
        <p:nvSpPr>
          <p:cNvPr id="3" name="TextBox 2">
            <a:extLst>
              <a:ext uri="{FF2B5EF4-FFF2-40B4-BE49-F238E27FC236}">
                <a16:creationId xmlns:a16="http://schemas.microsoft.com/office/drawing/2014/main" id="{913DCE51-5D70-475F-8044-8A89F1018C7F}"/>
              </a:ext>
            </a:extLst>
          </p:cNvPr>
          <p:cNvSpPr txBox="1"/>
          <p:nvPr/>
        </p:nvSpPr>
        <p:spPr>
          <a:xfrm>
            <a:off x="440414" y="1571571"/>
            <a:ext cx="6495742" cy="1391086"/>
          </a:xfrm>
          <a:prstGeom prst="rect">
            <a:avLst/>
          </a:prstGeom>
          <a:noFill/>
        </p:spPr>
        <p:txBody>
          <a:bodyPr wrap="square" rtlCol="0">
            <a:spAutoFit/>
          </a:bodyPr>
          <a:lstStyle/>
          <a:p>
            <a:pPr>
              <a:lnSpc>
                <a:spcPct val="120000"/>
              </a:lnSpc>
            </a:pPr>
            <a:r>
              <a:rPr lang="en-GB" dirty="0">
                <a:solidFill>
                  <a:schemeClr val="tx1">
                    <a:lumMod val="65000"/>
                    <a:lumOff val="35000"/>
                  </a:schemeClr>
                </a:solidFill>
                <a:latin typeface="Arial" panose="020B0604020202020204" pitchFamily="34" charset="0"/>
                <a:cs typeface="Arial" panose="020B0604020202020204" pitchFamily="34" charset="0"/>
              </a:rPr>
              <a:t>There are a wide range of factors which may lead to some children and young people having a need for additional support. These fall broadly into the four overlapping themes highlighted in the graphic. </a:t>
            </a:r>
          </a:p>
        </p:txBody>
      </p:sp>
      <p:sp>
        <p:nvSpPr>
          <p:cNvPr id="6" name="Rectangle 5">
            <a:extLst>
              <a:ext uri="{FF2B5EF4-FFF2-40B4-BE49-F238E27FC236}">
                <a16:creationId xmlns:a16="http://schemas.microsoft.com/office/drawing/2014/main" id="{FBCF49F2-5329-4683-9B13-A04C906FB877}"/>
              </a:ext>
            </a:extLst>
          </p:cNvPr>
          <p:cNvSpPr/>
          <p:nvPr/>
        </p:nvSpPr>
        <p:spPr>
          <a:xfrm>
            <a:off x="572350" y="6317685"/>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9FF58241-89B4-4717-811D-594442248239}"/>
              </a:ext>
            </a:extLst>
          </p:cNvPr>
          <p:cNvSpPr txBox="1"/>
          <p:nvPr/>
        </p:nvSpPr>
        <p:spPr>
          <a:xfrm>
            <a:off x="440414" y="3701892"/>
            <a:ext cx="6775633" cy="2031325"/>
          </a:xfrm>
          <a:prstGeom prst="rect">
            <a:avLst/>
          </a:prstGeom>
          <a:solidFill>
            <a:schemeClr val="accent5">
              <a:lumMod val="40000"/>
              <a:lumOff val="60000"/>
            </a:schemeClr>
          </a:solidFill>
        </p:spPr>
        <p:txBody>
          <a:bodyPr wrap="square" rtlCol="0" anchor="t">
            <a:spAutoFit/>
          </a:bodyPr>
          <a:lstStyle/>
          <a:p>
            <a:r>
              <a:rPr lang="en-GB" b="1" dirty="0" err="1" smtClean="0">
                <a:solidFill>
                  <a:srgbClr val="002060"/>
                </a:solidFill>
                <a:latin typeface="Arial" panose="020B0604020202020204" pitchFamily="34" charset="0"/>
                <a:cs typeface="Arial" panose="020B0604020202020204" pitchFamily="34" charset="0"/>
              </a:rPr>
              <a:t>COVID</a:t>
            </a:r>
            <a:r>
              <a:rPr lang="en-GB" b="1" dirty="0">
                <a:solidFill>
                  <a:srgbClr val="002060"/>
                </a:solidFill>
                <a:latin typeface="Arial" panose="020B0604020202020204" pitchFamily="34" charset="0"/>
                <a:cs typeface="Arial" panose="020B0604020202020204" pitchFamily="34" charset="0"/>
              </a:rPr>
              <a:t>-</a:t>
            </a:r>
            <a:r>
              <a:rPr lang="en-GB" b="1" dirty="0" smtClean="0">
                <a:solidFill>
                  <a:srgbClr val="002060"/>
                </a:solidFill>
                <a:latin typeface="Arial" panose="020B0604020202020204" pitchFamily="34" charset="0"/>
                <a:cs typeface="Arial" panose="020B0604020202020204" pitchFamily="34" charset="0"/>
              </a:rPr>
              <a:t>19</a:t>
            </a:r>
            <a:endParaRPr lang="en-GB" b="1" dirty="0">
              <a:solidFill>
                <a:srgbClr val="002060"/>
              </a:solidFill>
              <a:latin typeface="Arial" panose="020B0604020202020204" pitchFamily="34" charset="0"/>
              <a:cs typeface="Arial" panose="020B0604020202020204" pitchFamily="34" charset="0"/>
            </a:endParaRPr>
          </a:p>
          <a:p>
            <a:pPr>
              <a:lnSpc>
                <a:spcPct val="120000"/>
              </a:lnSpc>
            </a:pPr>
            <a:endParaRPr lang="en-GB" dirty="0">
              <a:latin typeface="Arial" panose="020B0604020202020204" pitchFamily="34" charset="0"/>
              <a:cs typeface="Arial" panose="020B0604020202020204" pitchFamily="34" charset="0"/>
            </a:endParaRPr>
          </a:p>
          <a:p>
            <a:pPr>
              <a:lnSpc>
                <a:spcPct val="120000"/>
              </a:lnSpc>
            </a:pPr>
            <a:r>
              <a:rPr lang="en-GB" dirty="0">
                <a:solidFill>
                  <a:srgbClr val="002060"/>
                </a:solidFill>
                <a:latin typeface="Arial" panose="020B0604020202020204" pitchFamily="34" charset="0"/>
                <a:cs typeface="Arial" panose="020B0604020202020204" pitchFamily="34" charset="0"/>
              </a:rPr>
              <a:t>All children and young people, their families and practitioners in Early years and childcare settings (</a:t>
            </a:r>
            <a:r>
              <a:rPr lang="en-GB" dirty="0" err="1">
                <a:solidFill>
                  <a:srgbClr val="002060"/>
                </a:solidFill>
                <a:latin typeface="Arial" panose="020B0604020202020204" pitchFamily="34" charset="0"/>
                <a:cs typeface="Arial" panose="020B0604020202020204" pitchFamily="34" charset="0"/>
              </a:rPr>
              <a:t>ELC</a:t>
            </a:r>
            <a:r>
              <a:rPr lang="en-GB" dirty="0">
                <a:solidFill>
                  <a:srgbClr val="002060"/>
                </a:solidFill>
                <a:latin typeface="Arial" panose="020B0604020202020204" pitchFamily="34" charset="0"/>
                <a:cs typeface="Arial" panose="020B0604020202020204" pitchFamily="34" charset="0"/>
              </a:rPr>
              <a:t>) and schools will feel the impact of  </a:t>
            </a:r>
            <a:r>
              <a:rPr lang="en-GB" dirty="0" err="1">
                <a:solidFill>
                  <a:srgbClr val="002060"/>
                </a:solidFill>
                <a:latin typeface="Arial" panose="020B0604020202020204" pitchFamily="34" charset="0"/>
                <a:cs typeface="Arial" panose="020B0604020202020204" pitchFamily="34" charset="0"/>
              </a:rPr>
              <a:t>COVID</a:t>
            </a:r>
            <a:r>
              <a:rPr lang="en-GB" dirty="0">
                <a:solidFill>
                  <a:srgbClr val="002060"/>
                </a:solidFill>
                <a:latin typeface="Arial" panose="020B0604020202020204" pitchFamily="34" charset="0"/>
                <a:cs typeface="Arial" panose="020B0604020202020204" pitchFamily="34" charset="0"/>
              </a:rPr>
              <a:t> 19 on all four overlapping themes. </a:t>
            </a:r>
          </a:p>
          <a:p>
            <a:pPr>
              <a:lnSpc>
                <a:spcPct val="120000"/>
              </a:lnSpc>
            </a:pPr>
            <a:endParaRPr lang="en-GB" dirty="0">
              <a:latin typeface="Arial" panose="020B0604020202020204" pitchFamily="34" charset="0"/>
              <a:cs typeface="Arial" panose="020B0604020202020204" pitchFamily="34" charset="0"/>
            </a:endParaRPr>
          </a:p>
        </p:txBody>
      </p:sp>
      <p:pic>
        <p:nvPicPr>
          <p:cNvPr id="8" name="Picture 7" descr="A picture containing drawing&#10;&#10;Description automatically generated">
            <a:extLst>
              <a:ext uri="{FF2B5EF4-FFF2-40B4-BE49-F238E27FC236}">
                <a16:creationId xmlns:a16="http://schemas.microsoft.com/office/drawing/2014/main" id="{89E82FFD-D96E-416E-AA48-D6CFB2E4992C}"/>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914617" y="578751"/>
            <a:ext cx="790985" cy="526365"/>
          </a:xfrm>
          <a:prstGeom prst="rect">
            <a:avLst/>
          </a:prstGeom>
        </p:spPr>
      </p:pic>
    </p:spTree>
    <p:extLst>
      <p:ext uri="{BB962C8B-B14F-4D97-AF65-F5344CB8AC3E}">
        <p14:creationId xmlns:p14="http://schemas.microsoft.com/office/powerpoint/2010/main" val="3940754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3388-0932-4C16-BB93-D2C13ED3FD62}"/>
              </a:ext>
            </a:extLst>
          </p:cNvPr>
          <p:cNvSpPr>
            <a:spLocks noGrp="1"/>
          </p:cNvSpPr>
          <p:nvPr>
            <p:ph type="title"/>
          </p:nvPr>
        </p:nvSpPr>
        <p:spPr>
          <a:xfrm>
            <a:off x="440414" y="384085"/>
            <a:ext cx="8295962" cy="711200"/>
          </a:xfrm>
        </p:spPr>
        <p:txBody>
          <a:bodyPr/>
          <a:lstStyle/>
          <a:p>
            <a:r>
              <a:rPr lang="en-GB" dirty="0">
                <a:latin typeface="Arial" panose="020B0604020202020204" pitchFamily="34" charset="0"/>
                <a:cs typeface="Arial" panose="020B0604020202020204" pitchFamily="34" charset="0"/>
              </a:rPr>
              <a:t>Additional Support Needs and Overlap </a:t>
            </a:r>
          </a:p>
        </p:txBody>
      </p:sp>
      <p:pic>
        <p:nvPicPr>
          <p:cNvPr id="5" name="Picture 4">
            <a:extLst>
              <a:ext uri="{FF2B5EF4-FFF2-40B4-BE49-F238E27FC236}">
                <a16:creationId xmlns:a16="http://schemas.microsoft.com/office/drawing/2014/main" id="{2878A2D7-AC15-4546-8888-41634586362C}"/>
              </a:ext>
            </a:extLst>
          </p:cNvPr>
          <p:cNvPicPr/>
          <p:nvPr/>
        </p:nvPicPr>
        <p:blipFill>
          <a:blip r:embed="rId3" cstate="email">
            <a:extLst>
              <a:ext uri="{28A0092B-C50C-407E-A947-70E740481C1C}">
                <a14:useLocalDpi xmlns:a14="http://schemas.microsoft.com/office/drawing/2010/main"/>
              </a:ext>
            </a:extLst>
          </a:blip>
          <a:stretch>
            <a:fillRect/>
          </a:stretch>
        </p:blipFill>
        <p:spPr>
          <a:xfrm>
            <a:off x="10827946" y="579422"/>
            <a:ext cx="1013494" cy="526364"/>
          </a:xfrm>
          <a:prstGeom prst="rect">
            <a:avLst/>
          </a:prstGeom>
        </p:spPr>
      </p:pic>
      <p:sp>
        <p:nvSpPr>
          <p:cNvPr id="3" name="TextBox 2">
            <a:extLst>
              <a:ext uri="{FF2B5EF4-FFF2-40B4-BE49-F238E27FC236}">
                <a16:creationId xmlns:a16="http://schemas.microsoft.com/office/drawing/2014/main" id="{913DCE51-5D70-475F-8044-8A89F1018C7F}"/>
              </a:ext>
            </a:extLst>
          </p:cNvPr>
          <p:cNvSpPr txBox="1"/>
          <p:nvPr/>
        </p:nvSpPr>
        <p:spPr>
          <a:xfrm>
            <a:off x="440414" y="1705515"/>
            <a:ext cx="10675605" cy="2055884"/>
          </a:xfrm>
          <a:prstGeom prst="rect">
            <a:avLst/>
          </a:prstGeom>
          <a:noFill/>
        </p:spPr>
        <p:txBody>
          <a:bodyPr wrap="square" rtlCol="0" anchor="t">
            <a:spAutoFit/>
          </a:bodyPr>
          <a:lstStyle/>
          <a:p>
            <a:pPr>
              <a:lnSpc>
                <a:spcPct val="120000"/>
              </a:lnSpc>
            </a:pPr>
            <a:r>
              <a:rPr lang="en-GB" dirty="0">
                <a:solidFill>
                  <a:schemeClr val="tx1">
                    <a:lumMod val="75000"/>
                    <a:lumOff val="25000"/>
                  </a:schemeClr>
                </a:solidFill>
                <a:latin typeface="Arial" panose="020B0604020202020204" pitchFamily="34" charset="0"/>
                <a:cs typeface="Arial" panose="020B0604020202020204" pitchFamily="34" charset="0"/>
              </a:rPr>
              <a:t>A child or young person may be affected by more than one barrier to learning. There can be an overlap between: </a:t>
            </a:r>
          </a:p>
          <a:p>
            <a:pPr marL="285750" indent="-285750">
              <a:lnSpc>
                <a:spcPct val="120000"/>
              </a:lnSpc>
              <a:buFont typeface="Arial" panose="020B0604020202020204" pitchFamily="34" charset="0"/>
              <a:buChar char="•"/>
            </a:pPr>
            <a:r>
              <a:rPr lang="en-GB" dirty="0">
                <a:solidFill>
                  <a:schemeClr val="tx1">
                    <a:lumMod val="75000"/>
                    <a:lumOff val="25000"/>
                  </a:schemeClr>
                </a:solidFill>
                <a:latin typeface="Arial" panose="020B0604020202020204" pitchFamily="34" charset="0"/>
                <a:cs typeface="Arial" panose="020B0604020202020204" pitchFamily="34" charset="0"/>
              </a:rPr>
              <a:t>co-occurring additional support needs e.g. </a:t>
            </a:r>
            <a:r>
              <a:rPr lang="en-GB" dirty="0">
                <a:latin typeface="Arial" panose="020B0604020202020204" pitchFamily="34" charset="0"/>
                <a:cs typeface="Arial" panose="020B0604020202020204" pitchFamily="34" charset="0"/>
              </a:rPr>
              <a:t>particularly able or talented and being a young carer</a:t>
            </a:r>
            <a:endParaRPr lang="en-GB" dirty="0">
              <a:solidFill>
                <a:schemeClr val="tx1">
                  <a:lumMod val="75000"/>
                  <a:lumOff val="25000"/>
                </a:schemeClr>
              </a:solidFill>
              <a:latin typeface="Arial" panose="020B0604020202020204" pitchFamily="34" charset="0"/>
              <a:cs typeface="Arial" panose="020B0604020202020204" pitchFamily="34" charset="0"/>
            </a:endParaRPr>
          </a:p>
          <a:p>
            <a:pPr marL="285750" indent="-285750">
              <a:lnSpc>
                <a:spcPct val="120000"/>
              </a:lnSpc>
              <a:buFont typeface="Arial" panose="020B0604020202020204" pitchFamily="34" charset="0"/>
              <a:buChar char="•"/>
            </a:pPr>
            <a:r>
              <a:rPr lang="en-GB" dirty="0">
                <a:solidFill>
                  <a:schemeClr val="tx1">
                    <a:lumMod val="75000"/>
                    <a:lumOff val="25000"/>
                  </a:schemeClr>
                </a:solidFill>
                <a:latin typeface="Arial" panose="020B0604020202020204" pitchFamily="34" charset="0"/>
                <a:cs typeface="Arial" panose="020B0604020202020204" pitchFamily="34" charset="0"/>
              </a:rPr>
              <a:t>health/disability and social and emotional factors   e.g.  physical disability and trauma </a:t>
            </a:r>
          </a:p>
          <a:p>
            <a:pPr marL="285750" indent="-285750">
              <a:lnSpc>
                <a:spcPct val="120000"/>
              </a:lnSpc>
              <a:buFont typeface="Arial" panose="020B0604020202020204" pitchFamily="34" charset="0"/>
              <a:buChar char="•"/>
            </a:pPr>
            <a:r>
              <a:rPr lang="en-GB" dirty="0">
                <a:solidFill>
                  <a:schemeClr val="tx1">
                    <a:lumMod val="75000"/>
                    <a:lumOff val="25000"/>
                  </a:schemeClr>
                </a:solidFill>
                <a:latin typeface="Arial" panose="020B0604020202020204" pitchFamily="34" charset="0"/>
                <a:cs typeface="Arial" panose="020B0604020202020204" pitchFamily="34" charset="0"/>
              </a:rPr>
              <a:t>additional support needs and disability  e.g. Autism , Dyslexia (when there is a significant impact on day to day living). </a:t>
            </a:r>
          </a:p>
        </p:txBody>
      </p:sp>
      <p:sp>
        <p:nvSpPr>
          <p:cNvPr id="6" name="Rectangle 5">
            <a:extLst>
              <a:ext uri="{FF2B5EF4-FFF2-40B4-BE49-F238E27FC236}">
                <a16:creationId xmlns:a16="http://schemas.microsoft.com/office/drawing/2014/main" id="{FBCF49F2-5329-4683-9B13-A04C906FB877}"/>
              </a:ext>
            </a:extLst>
          </p:cNvPr>
          <p:cNvSpPr/>
          <p:nvPr/>
        </p:nvSpPr>
        <p:spPr>
          <a:xfrm>
            <a:off x="616417" y="6344987"/>
            <a:ext cx="1147156" cy="312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CD77044B-E9F0-4EE3-BF1E-5ACE9324A58E}"/>
              </a:ext>
            </a:extLst>
          </p:cNvPr>
          <p:cNvSpPr txBox="1"/>
          <p:nvPr/>
        </p:nvSpPr>
        <p:spPr>
          <a:xfrm>
            <a:off x="350560" y="4865615"/>
            <a:ext cx="10589309" cy="1200329"/>
          </a:xfrm>
          <a:prstGeom prst="rect">
            <a:avLst/>
          </a:prstGeom>
          <a:solidFill>
            <a:schemeClr val="accent5">
              <a:lumMod val="40000"/>
              <a:lumOff val="60000"/>
            </a:schemeClr>
          </a:solidFill>
        </p:spPr>
        <p:txBody>
          <a:bodyPr wrap="none" rtlCol="0" anchor="t">
            <a:spAutoFit/>
          </a:bodyPr>
          <a:lstStyle/>
          <a:p>
            <a:r>
              <a:rPr lang="en-GB" b="1" dirty="0" err="1" smtClean="0">
                <a:solidFill>
                  <a:srgbClr val="002060"/>
                </a:solidFill>
                <a:latin typeface="Arial" panose="020B0604020202020204" pitchFamily="34" charset="0"/>
                <a:cs typeface="Arial" panose="020B0604020202020204" pitchFamily="34" charset="0"/>
              </a:rPr>
              <a:t>COVID</a:t>
            </a:r>
            <a:r>
              <a:rPr lang="en-GB" b="1" dirty="0">
                <a:solidFill>
                  <a:srgbClr val="002060"/>
                </a:solidFill>
                <a:latin typeface="Arial" panose="020B0604020202020204" pitchFamily="34" charset="0"/>
                <a:cs typeface="Arial" panose="020B0604020202020204" pitchFamily="34" charset="0"/>
              </a:rPr>
              <a:t>-</a:t>
            </a:r>
            <a:r>
              <a:rPr lang="en-GB" b="1" dirty="0" smtClean="0">
                <a:solidFill>
                  <a:srgbClr val="002060"/>
                </a:solidFill>
                <a:latin typeface="Arial" panose="020B0604020202020204" pitchFamily="34" charset="0"/>
                <a:cs typeface="Arial" panose="020B0604020202020204" pitchFamily="34" charset="0"/>
              </a:rPr>
              <a:t>19</a:t>
            </a:r>
            <a:endParaRPr lang="en-GB" b="1"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Emergency </a:t>
            </a:r>
            <a:r>
              <a:rPr lang="en-GB" dirty="0" err="1" smtClean="0">
                <a:solidFill>
                  <a:srgbClr val="002060"/>
                </a:solidFill>
                <a:latin typeface="Arial" panose="020B0604020202020204" pitchFamily="34" charset="0"/>
                <a:cs typeface="Arial" panose="020B0604020202020204" pitchFamily="34" charset="0"/>
              </a:rPr>
              <a:t>COVID</a:t>
            </a:r>
            <a:r>
              <a:rPr lang="en-GB" dirty="0">
                <a:solidFill>
                  <a:srgbClr val="002060"/>
                </a:solidFill>
                <a:latin typeface="Arial" panose="020B0604020202020204" pitchFamily="34" charset="0"/>
                <a:cs typeface="Arial" panose="020B0604020202020204" pitchFamily="34" charset="0"/>
              </a:rPr>
              <a:t>-</a:t>
            </a:r>
            <a:r>
              <a:rPr lang="en-GB" dirty="0" smtClean="0">
                <a:solidFill>
                  <a:srgbClr val="002060"/>
                </a:solidFill>
                <a:latin typeface="Arial" panose="020B0604020202020204" pitchFamily="34" charset="0"/>
                <a:cs typeface="Arial" panose="020B0604020202020204" pitchFamily="34" charset="0"/>
              </a:rPr>
              <a:t>19 </a:t>
            </a:r>
            <a:r>
              <a:rPr lang="en-GB" dirty="0">
                <a:solidFill>
                  <a:srgbClr val="002060"/>
                </a:solidFill>
                <a:latin typeface="Arial" panose="020B0604020202020204" pitchFamily="34" charset="0"/>
                <a:cs typeface="Arial" panose="020B0604020202020204" pitchFamily="34" charset="0"/>
              </a:rPr>
              <a:t>legislation has extended some time frames for the </a:t>
            </a:r>
            <a:r>
              <a:rPr lang="en-GB" dirty="0" err="1">
                <a:solidFill>
                  <a:srgbClr val="002060"/>
                </a:solidFill>
                <a:latin typeface="Arial" panose="020B0604020202020204" pitchFamily="34" charset="0"/>
                <a:cs typeface="Arial" panose="020B0604020202020204" pitchFamily="34" charset="0"/>
              </a:rPr>
              <a:t>ASfL</a:t>
            </a:r>
            <a:r>
              <a:rPr lang="en-GB" dirty="0">
                <a:solidFill>
                  <a:srgbClr val="002060"/>
                </a:solidFill>
                <a:latin typeface="Arial" panose="020B0604020202020204" pitchFamily="34" charset="0"/>
                <a:cs typeface="Arial" panose="020B0604020202020204" pitchFamily="34" charset="0"/>
              </a:rPr>
              <a:t> Act 2009 as amended. </a:t>
            </a:r>
          </a:p>
          <a:p>
            <a:r>
              <a:rPr lang="en-GB" dirty="0">
                <a:solidFill>
                  <a:srgbClr val="002060"/>
                </a:solidFill>
                <a:latin typeface="Arial" panose="020B0604020202020204" pitchFamily="34" charset="0"/>
                <a:cs typeface="Arial" panose="020B0604020202020204" pitchFamily="34" charset="0"/>
              </a:rPr>
              <a:t>Further information can be found  at </a:t>
            </a:r>
            <a:r>
              <a:rPr lang="en-GB" dirty="0">
                <a:latin typeface="Arial" panose="020B0604020202020204" pitchFamily="34" charset="0"/>
                <a:ea typeface="+mn-lt"/>
                <a:cs typeface="Arial" panose="020B0604020202020204" pitchFamily="34" charset="0"/>
                <a:hlinkClick r:id="rId4"/>
              </a:rPr>
              <a:t>http://www.legislation.gov.uk/asp/2020/7/contents/enacted</a:t>
            </a:r>
            <a:endParaRPr lang="en-GB" dirty="0">
              <a:solidFill>
                <a:srgbClr val="002060"/>
              </a:solidFill>
              <a:highlight>
                <a:srgbClr val="FFFF00"/>
              </a:highlight>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pic>
        <p:nvPicPr>
          <p:cNvPr id="8" name="Picture 7" descr="A picture containing drawing&#10;&#10;Description automatically generated">
            <a:extLst>
              <a:ext uri="{FF2B5EF4-FFF2-40B4-BE49-F238E27FC236}">
                <a16:creationId xmlns:a16="http://schemas.microsoft.com/office/drawing/2014/main" id="{2AC7202E-D94B-4CAE-943D-FA1CB289FA7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914617" y="578751"/>
            <a:ext cx="790985" cy="526365"/>
          </a:xfrm>
          <a:prstGeom prst="rect">
            <a:avLst/>
          </a:prstGeom>
        </p:spPr>
      </p:pic>
    </p:spTree>
    <p:extLst>
      <p:ext uri="{BB962C8B-B14F-4D97-AF65-F5344CB8AC3E}">
        <p14:creationId xmlns:p14="http://schemas.microsoft.com/office/powerpoint/2010/main" val="2826025127"/>
      </p:ext>
    </p:extLst>
  </p:cSld>
  <p:clrMapOvr>
    <a:masterClrMapping/>
  </p:clrMapOvr>
</p:sld>
</file>

<file path=ppt/theme/theme1.xml><?xml version="1.0" encoding="utf-8"?>
<a:theme xmlns:a="http://schemas.openxmlformats.org/drawingml/2006/main" name="Powerpoint_templat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C8A5"/>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FFFFFF"/>
        </a:dk1>
        <a:lt1>
          <a:srgbClr val="FFFFFF"/>
        </a:lt1>
        <a:dk2>
          <a:srgbClr val="FFFFFF"/>
        </a:dk2>
        <a:lt2>
          <a:srgbClr val="808080"/>
        </a:lt2>
        <a:accent1>
          <a:srgbClr val="009BAA"/>
        </a:accent1>
        <a:accent2>
          <a:srgbClr val="B2D235"/>
        </a:accent2>
        <a:accent3>
          <a:srgbClr val="FFFFFF"/>
        </a:accent3>
        <a:accent4>
          <a:srgbClr val="DADADA"/>
        </a:accent4>
        <a:accent5>
          <a:srgbClr val="AACBD2"/>
        </a:accent5>
        <a:accent6>
          <a:srgbClr val="A1BE2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9C23FDA6C07294082A0E98D4016B9D0" ma:contentTypeVersion="8" ma:contentTypeDescription="Create a new document." ma:contentTypeScope="" ma:versionID="fb03631f3ff4e66b623ee1efecfa4156">
  <xsd:schema xmlns:xsd="http://www.w3.org/2001/XMLSchema" xmlns:xs="http://www.w3.org/2001/XMLSchema" xmlns:p="http://schemas.microsoft.com/office/2006/metadata/properties" xmlns:ns2="247d499d-704e-4fb8-9989-31c1b83c0536" targetNamespace="http://schemas.microsoft.com/office/2006/metadata/properties" ma:root="true" ma:fieldsID="34b812a34b81893f437d4269ae1bd055" ns2:_="">
    <xsd:import namespace="247d499d-704e-4fb8-9989-31c1b83c053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7d499d-704e-4fb8-9989-31c1b83c05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etadata xmlns="http://www.objective.com/ecm/document/metadata/53D26341A57B383EE0540010E0463CCA" version="1.0.0">
  <systemFields>
    <field name="Objective-Id">
      <value order="0">A21498026</value>
    </field>
    <field name="Objective-Title">
      <value order="0">ES PP Template</value>
    </field>
    <field name="Objective-Description">
      <value order="0"/>
    </field>
    <field name="Objective-CreationStamp">
      <value order="0">2018-07-03T15:47:18Z</value>
    </field>
    <field name="Objective-IsApproved">
      <value order="0">false</value>
    </field>
    <field name="Objective-IsPublished">
      <value order="0">false</value>
    </field>
    <field name="Objective-DatePublished">
      <value order="0"/>
    </field>
    <field name="Objective-ModificationStamp">
      <value order="0">2018-07-03T15:47:33Z</value>
    </field>
    <field name="Objective-Owner">
      <value order="0">Gore, Hazel H (Z612349)</value>
    </field>
    <field name="Objective-Path">
      <value order="0">Objective Global Folder:SG File Plan:Administration:Corporate strategy:Communications:General: Communications:Education Scotland: Communications: Branding and Templates: 2016-2021</value>
    </field>
    <field name="Objective-Parent">
      <value order="0">Education Scotland: Communications: Branding and Templates: 2016-2021</value>
    </field>
    <field name="Objective-State">
      <value order="0">Being Drafted</value>
    </field>
    <field name="Objective-VersionId">
      <value order="0">vA30249846</value>
    </field>
    <field name="Objective-Version">
      <value order="0">0.2</value>
    </field>
    <field name="Objective-VersionNumber">
      <value order="0">2</value>
    </field>
    <field name="Objective-VersionComment">
      <value order="0"/>
    </field>
    <field name="Objective-FileNumber">
      <value order="0">qA635530</value>
    </field>
    <field name="Objective-Classification">
      <value order="0">OFFICIAL</value>
    </field>
    <field name="Objective-Caveats">
      <value order="0">Caveat for access to SG Fileplan</value>
    </field>
  </systemFields>
  <catalogues>
    <catalogue name="Document Type Catalogue" type="type" ori="id:cA35">
      <field name="Objective-Connect Creator">
        <value order="0"/>
      </field>
      <field name="Objective-Date Received">
        <value order="0"/>
      </field>
      <field name="Objective-Date of Original">
        <value order="0"/>
      </field>
      <field name="Objective-SG Web Publication - Category">
        <value order="0"/>
      </field>
      <field name="Objective-SG Web Publication - Category 2 Classification">
        <value order="0"/>
      </field>
    </catalogue>
  </catalogues>
</metadata>
</file>

<file path=customXml/itemProps1.xml><?xml version="1.0" encoding="utf-8"?>
<ds:datastoreItem xmlns:ds="http://schemas.openxmlformats.org/officeDocument/2006/customXml" ds:itemID="{D7967039-C71A-4B84-9858-0728C216CC08}">
  <ds:schemaRefs>
    <ds:schemaRef ds:uri="http://purl.org/dc/terms/"/>
    <ds:schemaRef ds:uri="http://schemas.openxmlformats.org/package/2006/metadata/core-properties"/>
    <ds:schemaRef ds:uri="http://purl.org/dc/dcmitype/"/>
    <ds:schemaRef ds:uri="http://schemas.microsoft.com/office/infopath/2007/PartnerControls"/>
    <ds:schemaRef ds:uri="247d499d-704e-4fb8-9989-31c1b83c0536"/>
    <ds:schemaRef ds:uri="http://schemas.microsoft.com/office/2006/documentManagement/types"/>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FE75B553-2AE0-4B0C-913C-4B15DEBD22D7}">
  <ds:schemaRefs>
    <ds:schemaRef ds:uri="http://schemas.microsoft.com/sharepoint/v3/contenttype/forms"/>
  </ds:schemaRefs>
</ds:datastoreItem>
</file>

<file path=customXml/itemProps3.xml><?xml version="1.0" encoding="utf-8"?>
<ds:datastoreItem xmlns:ds="http://schemas.openxmlformats.org/officeDocument/2006/customXml" ds:itemID="{26F5E887-8D95-446B-BC8A-15151311F644}">
  <ds:schemaRefs>
    <ds:schemaRef ds:uri="247d499d-704e-4fb8-9989-31c1b83c05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emplate>ES PP Template</Template>
  <TotalTime>19</TotalTime>
  <Words>2465</Words>
  <Application>Microsoft Office PowerPoint</Application>
  <PresentationFormat>Widescreen</PresentationFormat>
  <Paragraphs>204</Paragraphs>
  <Slides>17</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Arial Bold</vt:lpstr>
      <vt:lpstr>Calibri</vt:lpstr>
      <vt:lpstr>Lucida Grande</vt:lpstr>
      <vt:lpstr>ＭＳ 明朝</vt:lpstr>
      <vt:lpstr>Segoe UI</vt:lpstr>
      <vt:lpstr>Times New Roman</vt:lpstr>
      <vt:lpstr>Wingdings</vt:lpstr>
      <vt:lpstr>Powerpoint_template</vt:lpstr>
      <vt:lpstr>PowerPoint Presentation</vt:lpstr>
      <vt:lpstr>Welcome </vt:lpstr>
      <vt:lpstr>PowerPoint Presentation</vt:lpstr>
      <vt:lpstr>Child-centred transitions in the new context</vt:lpstr>
      <vt:lpstr>Transition </vt:lpstr>
      <vt:lpstr>PowerPoint Presentation</vt:lpstr>
      <vt:lpstr>Additional Support Needs </vt:lpstr>
      <vt:lpstr>Barriers to Learning </vt:lpstr>
      <vt:lpstr>Additional Support Needs and Overlap </vt:lpstr>
      <vt:lpstr>ASN Transitions and COVID 19 </vt:lpstr>
      <vt:lpstr>Transition Principals , ASN and Covid 19 </vt:lpstr>
      <vt:lpstr>Knowledge of Additional Support </vt:lpstr>
      <vt:lpstr>Effective Partnership and Communication </vt:lpstr>
      <vt:lpstr>Supporting Effective Transitions </vt:lpstr>
      <vt:lpstr>COVID 19 Information, Support and Professional Learning </vt:lpstr>
      <vt:lpstr>PowerPoint Presentation</vt:lpstr>
      <vt:lpstr>PowerPoint Presentation</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Gore H (Hazel)</dc:creator>
  <cp:lastModifiedBy>Stevenson J (Jeremy)</cp:lastModifiedBy>
  <cp:revision>12</cp:revision>
  <cp:lastPrinted>2014-02-19T15:05:01Z</cp:lastPrinted>
  <dcterms:created xsi:type="dcterms:W3CDTF">2019-01-11T13:27:44Z</dcterms:created>
  <dcterms:modified xsi:type="dcterms:W3CDTF">2020-05-22T14:26:01Z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0x01010089C23FDA6C07294082A0E98D4016B9D0</vt:lpwstr>
  </property>
  <property fmtid="{D5CDD505-2E9C-101B-9397-08002B2CF9AE}" pid="3" name="_dlc_DocIdItemGuid">
    <vt:lpwstr>c74d0d01-22fa-4460-a599-e806a271597e</vt:lpwstr>
  </property>
  <property fmtid="{D5CDD505-2E9C-101B-9397-08002B2CF9AE}" pid="4" name="Objective-Id">
    <vt:lpwstr>A21498026</vt:lpwstr>
  </property>
  <property fmtid="{D5CDD505-2E9C-101B-9397-08002B2CF9AE}" pid="5" name="Objective-Title">
    <vt:lpwstr>ES PP Template</vt:lpwstr>
  </property>
  <property fmtid="{D5CDD505-2E9C-101B-9397-08002B2CF9AE}" pid="6" name="Objective-Description">
    <vt:lpwstr/>
  </property>
  <property fmtid="{D5CDD505-2E9C-101B-9397-08002B2CF9AE}" pid="7" name="Objective-CreationStamp">
    <vt:filetime>2018-07-03T15:47:23Z</vt:filetime>
  </property>
  <property fmtid="{D5CDD505-2E9C-101B-9397-08002B2CF9AE}" pid="8" name="Objective-IsApproved">
    <vt:bool>false</vt:bool>
  </property>
  <property fmtid="{D5CDD505-2E9C-101B-9397-08002B2CF9AE}" pid="9" name="Objective-IsPublished">
    <vt:bool>false</vt:bool>
  </property>
  <property fmtid="{D5CDD505-2E9C-101B-9397-08002B2CF9AE}" pid="10" name="Objective-DatePublished">
    <vt:lpwstr/>
  </property>
  <property fmtid="{D5CDD505-2E9C-101B-9397-08002B2CF9AE}" pid="11" name="Objective-ModificationStamp">
    <vt:filetime>2018-07-18T13:20:05Z</vt:filetime>
  </property>
  <property fmtid="{D5CDD505-2E9C-101B-9397-08002B2CF9AE}" pid="12" name="Objective-Owner">
    <vt:lpwstr>Gore, Hazel H (Z612349)</vt:lpwstr>
  </property>
  <property fmtid="{D5CDD505-2E9C-101B-9397-08002B2CF9AE}" pid="13" name="Objective-Path">
    <vt:lpwstr>Objective Global Folder:SG File Plan:Administration:Corporate strategy:Communications:General: Communications:Education Scotland: Communications: Branding and Templates: 2016-2021:</vt:lpwstr>
  </property>
  <property fmtid="{D5CDD505-2E9C-101B-9397-08002B2CF9AE}" pid="14" name="Objective-Parent">
    <vt:lpwstr>Education Scotland: Communications: Branding and Templates: 2016-2021</vt:lpwstr>
  </property>
  <property fmtid="{D5CDD505-2E9C-101B-9397-08002B2CF9AE}" pid="15" name="Objective-State">
    <vt:lpwstr>Being Drafted</vt:lpwstr>
  </property>
  <property fmtid="{D5CDD505-2E9C-101B-9397-08002B2CF9AE}" pid="16" name="Objective-VersionId">
    <vt:lpwstr>vA30249846</vt:lpwstr>
  </property>
  <property fmtid="{D5CDD505-2E9C-101B-9397-08002B2CF9AE}" pid="17" name="Objective-Version">
    <vt:lpwstr>0.2</vt:lpwstr>
  </property>
  <property fmtid="{D5CDD505-2E9C-101B-9397-08002B2CF9AE}" pid="18" name="Objective-VersionNumber">
    <vt:r8>2</vt:r8>
  </property>
  <property fmtid="{D5CDD505-2E9C-101B-9397-08002B2CF9AE}" pid="19" name="Objective-VersionComment">
    <vt:lpwstr>Version 2</vt:lpwstr>
  </property>
  <property fmtid="{D5CDD505-2E9C-101B-9397-08002B2CF9AE}" pid="20" name="Objective-FileNumber">
    <vt:lpwstr/>
  </property>
  <property fmtid="{D5CDD505-2E9C-101B-9397-08002B2CF9AE}" pid="21" name="Objective-Classification">
    <vt:lpwstr>[Inherited - OFFICIAL]</vt:lpwstr>
  </property>
  <property fmtid="{D5CDD505-2E9C-101B-9397-08002B2CF9AE}" pid="22" name="Objective-Caveats">
    <vt:lpwstr/>
  </property>
  <property fmtid="{D5CDD505-2E9C-101B-9397-08002B2CF9AE}" pid="23" name="Objective-Connect Creator">
    <vt:lpwstr/>
  </property>
  <property fmtid="{D5CDD505-2E9C-101B-9397-08002B2CF9AE}" pid="24" name="Objective-Date Received">
    <vt:lpwstr/>
  </property>
  <property fmtid="{D5CDD505-2E9C-101B-9397-08002B2CF9AE}" pid="25" name="Objective-Date of Original">
    <vt:lpwstr/>
  </property>
  <property fmtid="{D5CDD505-2E9C-101B-9397-08002B2CF9AE}" pid="26" name="Objective-SG Web Publication - Category">
    <vt:lpwstr/>
  </property>
  <property fmtid="{D5CDD505-2E9C-101B-9397-08002B2CF9AE}" pid="27" name="Objective-SG Web Publication - Category 2 Classification">
    <vt:lpwstr/>
  </property>
  <property fmtid="{D5CDD505-2E9C-101B-9397-08002B2CF9AE}" pid="28" name="Objective-Comment">
    <vt:lpwstr/>
  </property>
  <property fmtid="{D5CDD505-2E9C-101B-9397-08002B2CF9AE}" pid="29" name="Objective-Date of Original [system]">
    <vt:lpwstr/>
  </property>
  <property fmtid="{D5CDD505-2E9C-101B-9397-08002B2CF9AE}" pid="30" name="Objective-Date Received [system]">
    <vt:lpwstr/>
  </property>
  <property fmtid="{D5CDD505-2E9C-101B-9397-08002B2CF9AE}" pid="31" name="Objective-SG Web Publication - Category [system]">
    <vt:lpwstr/>
  </property>
  <property fmtid="{D5CDD505-2E9C-101B-9397-08002B2CF9AE}" pid="32" name="Objective-SG Web Publication - Category 2 Classification [system]">
    <vt:lpwstr/>
  </property>
  <property fmtid="{D5CDD505-2E9C-101B-9397-08002B2CF9AE}" pid="33" name="Objective-Connect Creator [system]">
    <vt:lpwstr/>
  </property>
</Properties>
</file>