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notesMasterIdLst>
    <p:notesMasterId r:id="rId13"/>
  </p:notesMasterIdLst>
  <p:handoutMasterIdLst>
    <p:handoutMasterId r:id="rId14"/>
  </p:handoutMasterIdLst>
  <p:sldIdLst>
    <p:sldId id="264" r:id="rId6"/>
    <p:sldId id="291" r:id="rId7"/>
    <p:sldId id="297" r:id="rId8"/>
    <p:sldId id="307" r:id="rId9"/>
    <p:sldId id="301" r:id="rId10"/>
    <p:sldId id="289" r:id="rId11"/>
    <p:sldId id="294" r:id="rId12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2E3C"/>
    <a:srgbClr val="81155A"/>
    <a:srgbClr val="FF3300"/>
    <a:srgbClr val="B3D236"/>
    <a:srgbClr val="00ABB5"/>
    <a:srgbClr val="00C4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08" autoAdjust="0"/>
    <p:restoredTop sz="85572" autoAdjust="0"/>
  </p:normalViewPr>
  <p:slideViewPr>
    <p:cSldViewPr snapToGrid="0">
      <p:cViewPr varScale="1">
        <p:scale>
          <a:sx n="62" d="100"/>
          <a:sy n="62" d="100"/>
        </p:scale>
        <p:origin x="642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250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1EEAC2-6BA7-4ABE-8AD8-0D26EC897E9A}" type="datetimeFigureOut">
              <a:rPr lang="en-GB" smtClean="0"/>
              <a:t>09/01/2020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7A8C41-7247-444A-9DC9-E9ACA2EFD3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9070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D5B34D-ADEC-457E-B4B9-B8BA594A1FF5}" type="datetimeFigureOut">
              <a:rPr lang="en-GB" smtClean="0"/>
              <a:t>09/01/2020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38C683-9137-4122-84BD-5AA5692D6A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72329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These slides</a:t>
            </a:r>
            <a:r>
              <a:rPr lang="en-US" baseline="0" dirty="0" smtClean="0"/>
              <a:t> can be used to support colleagues to engage with the empowered system guidance: </a:t>
            </a:r>
            <a:endParaRPr lang="en-US" dirty="0" smtClean="0"/>
          </a:p>
          <a:p>
            <a:r>
              <a:rPr lang="en-US" dirty="0" smtClean="0"/>
              <a:t>https://education.gov.scot/improvement/learning-resources/an-empowered-system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8C683-9137-4122-84BD-5AA5692D6AF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42257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8C683-9137-4122-84BD-5AA5692D6AF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96781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8C683-9137-4122-84BD-5AA5692D6AF0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91985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8C683-9137-4122-84BD-5AA5692D6AF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95286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8C683-9137-4122-84BD-5AA5692D6AF0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13279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8C683-9137-4122-84BD-5AA5692D6AF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48339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8C683-9137-4122-84BD-5AA5692D6AF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59903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b="0" baseline="0"/>
            </a:lvl1pPr>
            <a:lvl2pPr marL="742950" indent="-285750">
              <a:buFont typeface="Arial"/>
              <a:buChar char="•"/>
              <a:defRPr/>
            </a:lvl2pPr>
            <a:lvl3pPr marL="1257300" indent="-342900">
              <a:buFont typeface="Lucida Grande"/>
              <a:buChar char="-"/>
              <a:defRPr/>
            </a:lvl3pPr>
            <a:lvl4pPr marL="1714500" indent="-342900">
              <a:buClr>
                <a:srgbClr val="00ABB5"/>
              </a:buClr>
              <a:buFont typeface="Wingdings" charset="2"/>
              <a:buChar char="Ø"/>
              <a:defRPr/>
            </a:lvl4pPr>
            <a:lvl5pPr marL="2171700" indent="-342900">
              <a:buClr>
                <a:srgbClr val="00ABB5"/>
              </a:buClr>
              <a:buFont typeface="Lucida Grande"/>
              <a:buChar char="-"/>
              <a:defRPr/>
            </a:lvl5pPr>
            <a:lvl6pPr>
              <a:buClr>
                <a:srgbClr val="00ABB5"/>
              </a:buClr>
              <a:defRPr/>
            </a:lvl6pPr>
          </a:lstStyle>
          <a:p>
            <a:pPr lvl="0"/>
            <a:r>
              <a:rPr lang="en-US" dirty="0" smtClean="0"/>
              <a:t>Main body style like this and leading into bullets:</a:t>
            </a:r>
          </a:p>
          <a:p>
            <a:pPr lvl="1"/>
            <a:r>
              <a:rPr lang="en-US" dirty="0" smtClean="0"/>
              <a:t>First level bullet</a:t>
            </a:r>
          </a:p>
          <a:p>
            <a:pPr lvl="2"/>
            <a:r>
              <a:rPr lang="en-US" dirty="0" smtClean="0"/>
              <a:t>Second level bullet</a:t>
            </a:r>
          </a:p>
          <a:p>
            <a:pPr lvl="3"/>
            <a:r>
              <a:rPr lang="en-US" dirty="0" smtClean="0"/>
              <a:t>Third level bullet</a:t>
            </a:r>
          </a:p>
          <a:p>
            <a:pPr lvl="4"/>
            <a:r>
              <a:rPr lang="en-US" dirty="0" smtClean="0"/>
              <a:t>Fourth level</a:t>
            </a:r>
          </a:p>
          <a:p>
            <a:pPr lvl="5"/>
            <a:r>
              <a:rPr lang="en-US" dirty="0" smtClean="0"/>
              <a:t>Fifth level</a:t>
            </a:r>
            <a:endParaRPr lang="en-GB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666751" y="6223000"/>
            <a:ext cx="10836972" cy="0"/>
          </a:xfrm>
          <a:prstGeom prst="line">
            <a:avLst/>
          </a:prstGeom>
          <a:ln>
            <a:solidFill>
              <a:srgbClr val="CC2E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 userDrawn="1"/>
        </p:nvSpPr>
        <p:spPr>
          <a:xfrm>
            <a:off x="7400253" y="6301465"/>
            <a:ext cx="42231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n-GB" sz="1200" dirty="0" smtClean="0">
                <a:solidFill>
                  <a:srgbClr val="CC2E3C"/>
                </a:solidFill>
              </a:rPr>
              <a:t>An Empowered System</a:t>
            </a:r>
            <a:endParaRPr lang="en-GB" sz="1200" dirty="0">
              <a:solidFill>
                <a:srgbClr val="CC2E3C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35059" y="4093620"/>
            <a:ext cx="2005016" cy="2005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506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11168" y="830264"/>
            <a:ext cx="2747433" cy="4759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6751" y="830264"/>
            <a:ext cx="8041216" cy="47593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66751" y="6223000"/>
            <a:ext cx="10836972" cy="0"/>
          </a:xfrm>
          <a:prstGeom prst="line">
            <a:avLst/>
          </a:prstGeom>
          <a:ln>
            <a:solidFill>
              <a:srgbClr val="CC2E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 userDrawn="1"/>
        </p:nvSpPr>
        <p:spPr>
          <a:xfrm>
            <a:off x="7400253" y="6301465"/>
            <a:ext cx="42231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n-GB" sz="1200" dirty="0" smtClean="0">
                <a:solidFill>
                  <a:srgbClr val="CC2E3C"/>
                </a:solidFill>
              </a:rPr>
              <a:t>An Empowered System</a:t>
            </a:r>
            <a:endParaRPr lang="en-GB" sz="1200" dirty="0">
              <a:solidFill>
                <a:srgbClr val="CC2E3C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35059" y="4093620"/>
            <a:ext cx="2005016" cy="2005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6351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66751" y="6223000"/>
            <a:ext cx="10836972" cy="0"/>
          </a:xfrm>
          <a:prstGeom prst="line">
            <a:avLst/>
          </a:prstGeom>
          <a:ln>
            <a:solidFill>
              <a:srgbClr val="CC2E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 userDrawn="1"/>
        </p:nvSpPr>
        <p:spPr>
          <a:xfrm>
            <a:off x="7400253" y="6301465"/>
            <a:ext cx="42231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n-GB" sz="1200" dirty="0" smtClean="0">
                <a:solidFill>
                  <a:srgbClr val="CC2E3C"/>
                </a:solidFill>
              </a:rPr>
              <a:t>An Empowered System</a:t>
            </a:r>
            <a:endParaRPr lang="en-GB" sz="1200" dirty="0">
              <a:solidFill>
                <a:srgbClr val="CC2E3C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35059" y="4093620"/>
            <a:ext cx="2005016" cy="2005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3768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87538"/>
            <a:ext cx="5384800" cy="3702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3800" y="1887538"/>
            <a:ext cx="5384800" cy="3702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66751" y="6223000"/>
            <a:ext cx="10836972" cy="0"/>
          </a:xfrm>
          <a:prstGeom prst="line">
            <a:avLst/>
          </a:prstGeom>
          <a:ln>
            <a:solidFill>
              <a:srgbClr val="CC2E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7400253" y="6301465"/>
            <a:ext cx="42231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n-GB" sz="1200" dirty="0" smtClean="0">
                <a:solidFill>
                  <a:srgbClr val="CC2E3C"/>
                </a:solidFill>
              </a:rPr>
              <a:t>An Empowered System</a:t>
            </a:r>
            <a:endParaRPr lang="en-GB" sz="1200" dirty="0">
              <a:solidFill>
                <a:srgbClr val="CC2E3C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35059" y="4093620"/>
            <a:ext cx="2005016" cy="2005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654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666751" y="6223000"/>
            <a:ext cx="10836972" cy="0"/>
          </a:xfrm>
          <a:prstGeom prst="line">
            <a:avLst/>
          </a:prstGeom>
          <a:ln>
            <a:solidFill>
              <a:srgbClr val="CC2E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7400253" y="6301465"/>
            <a:ext cx="42231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n-GB" sz="1200" dirty="0" smtClean="0">
                <a:solidFill>
                  <a:srgbClr val="CC2E3C"/>
                </a:solidFill>
              </a:rPr>
              <a:t>An Empowered System</a:t>
            </a:r>
            <a:endParaRPr lang="en-GB" sz="1200" dirty="0">
              <a:solidFill>
                <a:srgbClr val="CC2E3C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35059" y="4093620"/>
            <a:ext cx="2005016" cy="2005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6845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666751" y="6223000"/>
            <a:ext cx="10836972" cy="0"/>
          </a:xfrm>
          <a:prstGeom prst="line">
            <a:avLst/>
          </a:prstGeom>
          <a:ln>
            <a:solidFill>
              <a:srgbClr val="CC2E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 userDrawn="1"/>
        </p:nvSpPr>
        <p:spPr>
          <a:xfrm>
            <a:off x="7400253" y="6301465"/>
            <a:ext cx="42231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n-GB" sz="1200" dirty="0" smtClean="0">
                <a:solidFill>
                  <a:srgbClr val="CC2E3C"/>
                </a:solidFill>
              </a:rPr>
              <a:t>An Empowered System</a:t>
            </a:r>
            <a:endParaRPr lang="en-GB" sz="1200" dirty="0">
              <a:solidFill>
                <a:srgbClr val="CC2E3C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35059" y="4093620"/>
            <a:ext cx="2005016" cy="2005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8946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666751" y="6223000"/>
            <a:ext cx="10836972" cy="0"/>
          </a:xfrm>
          <a:prstGeom prst="line">
            <a:avLst/>
          </a:prstGeom>
          <a:ln>
            <a:solidFill>
              <a:srgbClr val="CC2E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7400253" y="6301465"/>
            <a:ext cx="42231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n-GB" sz="1200" dirty="0" smtClean="0">
                <a:solidFill>
                  <a:srgbClr val="CC2E3C"/>
                </a:solidFill>
              </a:rPr>
              <a:t>An Empowered System</a:t>
            </a:r>
            <a:endParaRPr lang="en-GB" sz="1200" dirty="0">
              <a:solidFill>
                <a:srgbClr val="CC2E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925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66751" y="6223000"/>
            <a:ext cx="10836972" cy="0"/>
          </a:xfrm>
          <a:prstGeom prst="line">
            <a:avLst/>
          </a:prstGeom>
          <a:ln>
            <a:solidFill>
              <a:srgbClr val="CC2E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7400253" y="6301465"/>
            <a:ext cx="42231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n-GB" sz="1200" dirty="0" smtClean="0">
                <a:solidFill>
                  <a:srgbClr val="CC2E3C"/>
                </a:solidFill>
              </a:rPr>
              <a:t>An Empowered System</a:t>
            </a:r>
            <a:endParaRPr lang="en-GB" sz="1200" dirty="0">
              <a:solidFill>
                <a:srgbClr val="CC2E3C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35059" y="4093620"/>
            <a:ext cx="2005016" cy="2005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4435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66751" y="6223000"/>
            <a:ext cx="10836972" cy="0"/>
          </a:xfrm>
          <a:prstGeom prst="line">
            <a:avLst/>
          </a:prstGeom>
          <a:ln>
            <a:solidFill>
              <a:srgbClr val="CC2E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7400253" y="6301465"/>
            <a:ext cx="42231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n-GB" sz="1200" dirty="0" smtClean="0">
                <a:solidFill>
                  <a:srgbClr val="CC2E3C"/>
                </a:solidFill>
              </a:rPr>
              <a:t>An Empowered System</a:t>
            </a:r>
            <a:endParaRPr lang="en-GB" sz="1200" dirty="0">
              <a:solidFill>
                <a:srgbClr val="CC2E3C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35059" y="4093620"/>
            <a:ext cx="2005016" cy="2005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0699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66751" y="6223000"/>
            <a:ext cx="10836972" cy="0"/>
          </a:xfrm>
          <a:prstGeom prst="line">
            <a:avLst/>
          </a:prstGeom>
          <a:ln>
            <a:solidFill>
              <a:srgbClr val="CC2E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 userDrawn="1"/>
        </p:nvSpPr>
        <p:spPr>
          <a:xfrm>
            <a:off x="7400253" y="6301465"/>
            <a:ext cx="42231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n-GB" sz="1200" dirty="0" smtClean="0">
                <a:solidFill>
                  <a:srgbClr val="CC2E3C"/>
                </a:solidFill>
              </a:rPr>
              <a:t>An Empowered System</a:t>
            </a:r>
            <a:endParaRPr lang="en-GB" sz="1200" dirty="0">
              <a:solidFill>
                <a:srgbClr val="CC2E3C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35059" y="4093620"/>
            <a:ext cx="2005016" cy="2005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926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66751" y="830263"/>
            <a:ext cx="10836972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GB" dirty="0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87538"/>
            <a:ext cx="8753475" cy="370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Main body style like this and leading into bullets:</a:t>
            </a:r>
          </a:p>
          <a:p>
            <a:pPr lvl="1"/>
            <a:r>
              <a:rPr lang="en-US" dirty="0" smtClean="0"/>
              <a:t>First level bullet</a:t>
            </a:r>
          </a:p>
          <a:p>
            <a:pPr lvl="2"/>
            <a:r>
              <a:rPr lang="en-US" dirty="0" smtClean="0"/>
              <a:t>Second level bullet</a:t>
            </a:r>
          </a:p>
          <a:p>
            <a:pPr lvl="3"/>
            <a:r>
              <a:rPr lang="en-US" dirty="0" smtClean="0"/>
              <a:t>Third level bullet</a:t>
            </a:r>
          </a:p>
          <a:p>
            <a:pPr lvl="4"/>
            <a:r>
              <a:rPr lang="en-US" dirty="0" smtClean="0"/>
              <a:t>Fourth level</a:t>
            </a:r>
          </a:p>
          <a:p>
            <a:pPr lvl="5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029" name="Text Box 7"/>
          <p:cNvSpPr txBox="1">
            <a:spLocks noChangeArrowheads="1"/>
          </p:cNvSpPr>
          <p:nvPr/>
        </p:nvSpPr>
        <p:spPr bwMode="auto">
          <a:xfrm>
            <a:off x="7127342" y="6304472"/>
            <a:ext cx="451273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GB" sz="1200" dirty="0" smtClean="0">
                <a:solidFill>
                  <a:srgbClr val="CC2E3C"/>
                </a:solidFill>
              </a:rPr>
              <a:t>An Empowered System</a:t>
            </a:r>
            <a:endParaRPr lang="en-GB" sz="1200" dirty="0">
              <a:solidFill>
                <a:srgbClr val="CC2E3C"/>
              </a:solidFill>
            </a:endParaRPr>
          </a:p>
        </p:txBody>
      </p:sp>
      <p:sp>
        <p:nvSpPr>
          <p:cNvPr id="1030" name="Picture 9" descr="Education Scotland White (higher res)"/>
          <p:cNvSpPr>
            <a:spLocks noChangeAspect="1" noChangeArrowheads="1"/>
          </p:cNvSpPr>
          <p:nvPr/>
        </p:nvSpPr>
        <p:spPr bwMode="auto">
          <a:xfrm>
            <a:off x="9359900" y="5892800"/>
            <a:ext cx="2159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sz="1800"/>
          </a:p>
        </p:txBody>
      </p:sp>
      <p:cxnSp>
        <p:nvCxnSpPr>
          <p:cNvPr id="3" name="Straight Connector 2"/>
          <p:cNvCxnSpPr>
            <a:endCxn id="1030" idx="3"/>
          </p:cNvCxnSpPr>
          <p:nvPr/>
        </p:nvCxnSpPr>
        <p:spPr>
          <a:xfrm flipV="1">
            <a:off x="676690" y="6216650"/>
            <a:ext cx="10842210" cy="41072"/>
          </a:xfrm>
          <a:prstGeom prst="line">
            <a:avLst/>
          </a:prstGeom>
          <a:ln w="12700" cmpd="sng">
            <a:solidFill>
              <a:srgbClr val="CC2E3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35059" y="4093620"/>
            <a:ext cx="2005016" cy="2005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789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81155A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Arial" charset="0"/>
          <a:cs typeface="Arial" charset="0"/>
        </a:defRPr>
      </a:lvl9pPr>
    </p:titleStyle>
    <p:bodyStyle>
      <a:lvl1pPr marL="0" indent="0" algn="l" rtl="0" eaLnBrk="1" fontAlgn="base" hangingPunct="1">
        <a:spcBef>
          <a:spcPct val="20000"/>
        </a:spcBef>
        <a:spcAft>
          <a:spcPct val="0"/>
        </a:spcAft>
        <a:buFont typeface="Arial"/>
        <a:buNone/>
        <a:defRPr sz="20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81155A"/>
        </a:buClr>
        <a:buFont typeface="Arial"/>
        <a:buChar char="•"/>
        <a:defRPr sz="2000">
          <a:solidFill>
            <a:schemeClr val="tx1">
              <a:lumMod val="65000"/>
              <a:lumOff val="35000"/>
            </a:schemeClr>
          </a:solidFill>
          <a:latin typeface="+mn-lt"/>
          <a:cs typeface="+mn-cs"/>
        </a:defRPr>
      </a:lvl2pPr>
      <a:lvl3pPr marL="1257300" marR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81155A"/>
        </a:buClr>
        <a:buSzTx/>
        <a:buFont typeface="Lucida Grande"/>
        <a:buChar char="-"/>
        <a:tabLst/>
        <a:defRPr sz="2000">
          <a:solidFill>
            <a:schemeClr val="tx1">
              <a:lumMod val="65000"/>
              <a:lumOff val="35000"/>
            </a:schemeClr>
          </a:solidFill>
          <a:latin typeface="+mn-lt"/>
          <a:cs typeface="+mn-cs"/>
        </a:defRPr>
      </a:lvl3pPr>
      <a:lvl4pPr marL="1714500" indent="-342900" algn="l" rtl="0" eaLnBrk="1" fontAlgn="base" hangingPunct="1">
        <a:spcBef>
          <a:spcPct val="20000"/>
        </a:spcBef>
        <a:spcAft>
          <a:spcPct val="0"/>
        </a:spcAft>
        <a:buClr>
          <a:srgbClr val="81155A"/>
        </a:buClr>
        <a:buFont typeface="Wingdings" charset="2"/>
        <a:buChar char="Ø"/>
        <a:defRPr sz="2000">
          <a:solidFill>
            <a:schemeClr val="tx1">
              <a:lumMod val="65000"/>
              <a:lumOff val="35000"/>
            </a:schemeClr>
          </a:solidFill>
          <a:latin typeface="+mn-lt"/>
          <a:cs typeface="+mn-cs"/>
        </a:defRPr>
      </a:lvl4pPr>
      <a:lvl5pPr marL="2171700" indent="-342900" algn="l" rtl="0" eaLnBrk="1" fontAlgn="base" hangingPunct="1">
        <a:spcBef>
          <a:spcPct val="20000"/>
        </a:spcBef>
        <a:spcAft>
          <a:spcPct val="0"/>
        </a:spcAft>
        <a:buClr>
          <a:srgbClr val="81155A"/>
        </a:buClr>
        <a:buFont typeface="Lucida Grande"/>
        <a:buChar char="-"/>
        <a:defRPr sz="2000">
          <a:solidFill>
            <a:schemeClr val="tx1">
              <a:lumMod val="65000"/>
              <a:lumOff val="35000"/>
            </a:schemeClr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81155A"/>
        </a:buClr>
        <a:buFontTx/>
        <a:buChar char="»"/>
        <a:defRPr sz="2000">
          <a:solidFill>
            <a:schemeClr val="tx1">
              <a:lumMod val="65000"/>
              <a:lumOff val="35000"/>
            </a:schemeClr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ducation.gov.scot/improvement/learning-resources/an-empowered-system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66532" y="2927626"/>
            <a:ext cx="106332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dirty="0" smtClean="0">
                <a:solidFill>
                  <a:srgbClr val="81155A"/>
                </a:solidFill>
              </a:rPr>
              <a:t>Towards An </a:t>
            </a:r>
          </a:p>
          <a:p>
            <a:r>
              <a:rPr lang="en-GB" sz="3600" b="1" dirty="0" smtClean="0">
                <a:solidFill>
                  <a:srgbClr val="81155A"/>
                </a:solidFill>
              </a:rPr>
              <a:t>Empowered System</a:t>
            </a:r>
            <a:endParaRPr lang="en-US" sz="3600" b="1" dirty="0">
              <a:solidFill>
                <a:srgbClr val="81155A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2907" y="1070005"/>
            <a:ext cx="4716644" cy="4716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42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801" y="525849"/>
            <a:ext cx="11049507" cy="782320"/>
          </a:xfrm>
        </p:spPr>
        <p:txBody>
          <a:bodyPr/>
          <a:lstStyle/>
          <a:p>
            <a:r>
              <a:rPr lang="en-GB" dirty="0" smtClean="0"/>
              <a:t>Purpose</a:t>
            </a:r>
            <a:endParaRPr lang="en-GB" dirty="0">
              <a:solidFill>
                <a:srgbClr val="00ABB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9510" y="1507437"/>
            <a:ext cx="8781715" cy="4777233"/>
          </a:xfrm>
        </p:spPr>
        <p:txBody>
          <a:bodyPr/>
          <a:lstStyle/>
          <a:p>
            <a:pPr marL="457200" indent="-457200">
              <a:buClr>
                <a:srgbClr val="00ABB5"/>
              </a:buClr>
              <a:buFont typeface="Arial" panose="020B0604020202020204" pitchFamily="34" charset="0"/>
              <a:buChar char="•"/>
            </a:pPr>
            <a:r>
              <a:rPr lang="en-GB" sz="2800" dirty="0" smtClean="0"/>
              <a:t>Focus on empowering schools</a:t>
            </a:r>
          </a:p>
          <a:p>
            <a:pPr marL="457200" indent="-457200">
              <a:buClr>
                <a:srgbClr val="00ABB5"/>
              </a:buClr>
              <a:buFont typeface="Arial" panose="020B0604020202020204" pitchFamily="34" charset="0"/>
              <a:buChar char="•"/>
            </a:pPr>
            <a:r>
              <a:rPr lang="en-GB" sz="2800" dirty="0" smtClean="0"/>
              <a:t>Reflect on your role in an empowered system</a:t>
            </a:r>
          </a:p>
          <a:p>
            <a:pPr marL="457200" indent="-457200">
              <a:buClr>
                <a:srgbClr val="00ABB5"/>
              </a:buClr>
              <a:buFont typeface="Arial" panose="020B0604020202020204" pitchFamily="34" charset="0"/>
              <a:buChar char="•"/>
            </a:pPr>
            <a:r>
              <a:rPr lang="en-GB" sz="2800" dirty="0" smtClean="0"/>
              <a:t>Provide feedback on the empowered system guidance</a:t>
            </a:r>
          </a:p>
        </p:txBody>
      </p:sp>
    </p:spTree>
    <p:extLst>
      <p:ext uri="{BB962C8B-B14F-4D97-AF65-F5344CB8AC3E}">
        <p14:creationId xmlns:p14="http://schemas.microsoft.com/office/powerpoint/2010/main" val="218779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0080" y="2103120"/>
            <a:ext cx="1122883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333333"/>
                </a:solidFill>
              </a:rPr>
              <a:t>An empowered system grows stronger and more confident, </a:t>
            </a:r>
            <a:r>
              <a:rPr lang="en-GB" sz="2800" dirty="0" smtClean="0">
                <a:solidFill>
                  <a:srgbClr val="333333"/>
                </a:solidFill>
              </a:rPr>
              <a:t>working in </a:t>
            </a:r>
            <a:r>
              <a:rPr lang="en-GB" sz="2800" dirty="0">
                <a:solidFill>
                  <a:srgbClr val="333333"/>
                </a:solidFill>
              </a:rPr>
              <a:t>partnership to lead learning and teaching that achieves </a:t>
            </a:r>
            <a:r>
              <a:rPr lang="en-GB" sz="2800" dirty="0" smtClean="0">
                <a:solidFill>
                  <a:srgbClr val="333333"/>
                </a:solidFill>
              </a:rPr>
              <a:t>excellence and </a:t>
            </a:r>
            <a:r>
              <a:rPr lang="en-GB" sz="2800" dirty="0">
                <a:solidFill>
                  <a:srgbClr val="333333"/>
                </a:solidFill>
              </a:rPr>
              <a:t>equity for all learners. Empowerment and collaboration for</a:t>
            </a:r>
          </a:p>
          <a:p>
            <a:r>
              <a:rPr lang="en-GB" sz="2800" dirty="0">
                <a:solidFill>
                  <a:srgbClr val="333333"/>
                </a:solidFill>
              </a:rPr>
              <a:t>improvement happen at all levels of the system.</a:t>
            </a:r>
            <a:endParaRPr lang="en-GB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640080" y="987552"/>
            <a:ext cx="10424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/>
              <a:t>An Empowered System</a:t>
            </a:r>
            <a:endParaRPr lang="en-GB" sz="4800" dirty="0"/>
          </a:p>
        </p:txBody>
      </p:sp>
      <p:pic>
        <p:nvPicPr>
          <p:cNvPr id="4" name="Picture 3" descr="WordPress › Erro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244" y="3919002"/>
            <a:ext cx="3793171" cy="2060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33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801" y="525849"/>
            <a:ext cx="11049507" cy="782320"/>
          </a:xfrm>
        </p:spPr>
        <p:txBody>
          <a:bodyPr/>
          <a:lstStyle/>
          <a:p>
            <a:r>
              <a:rPr lang="en-GB" dirty="0" smtClean="0"/>
              <a:t>Discuss</a:t>
            </a:r>
            <a:endParaRPr lang="en-GB" dirty="0">
              <a:solidFill>
                <a:srgbClr val="00ABB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9510" y="1507437"/>
            <a:ext cx="8781715" cy="4777233"/>
          </a:xfrm>
        </p:spPr>
        <p:txBody>
          <a:bodyPr/>
          <a:lstStyle/>
          <a:p>
            <a:pPr>
              <a:buClr>
                <a:srgbClr val="00ABB5"/>
              </a:buClr>
            </a:pPr>
            <a:r>
              <a:rPr lang="en-GB" sz="2800" dirty="0" smtClean="0"/>
              <a:t>What does ‘</a:t>
            </a:r>
            <a:r>
              <a:rPr lang="en-GB" sz="2800" b="1" dirty="0" smtClean="0"/>
              <a:t>empowerment</a:t>
            </a:r>
            <a:r>
              <a:rPr lang="en-GB" sz="2800" dirty="0" smtClean="0"/>
              <a:t>’ mean to you?</a:t>
            </a:r>
          </a:p>
          <a:p>
            <a:pPr>
              <a:buClr>
                <a:srgbClr val="00ABB5"/>
              </a:buClr>
            </a:pPr>
            <a:endParaRPr lang="en-GB" sz="2800" dirty="0" smtClean="0"/>
          </a:p>
          <a:p>
            <a:pPr>
              <a:buClr>
                <a:srgbClr val="00ABB5"/>
              </a:buClr>
            </a:pPr>
            <a:r>
              <a:rPr lang="en-GB" sz="2800" dirty="0" smtClean="0"/>
              <a:t>Individually write down your thoughts on what empowerment means to you (</a:t>
            </a:r>
            <a:r>
              <a:rPr lang="en-GB" sz="2800" dirty="0"/>
              <a:t>for 2 </a:t>
            </a:r>
            <a:r>
              <a:rPr lang="en-GB" sz="2800" dirty="0" smtClean="0"/>
              <a:t>minutes).</a:t>
            </a:r>
          </a:p>
          <a:p>
            <a:pPr>
              <a:buClr>
                <a:srgbClr val="00ABB5"/>
              </a:buClr>
            </a:pPr>
            <a:endParaRPr lang="en-GB" sz="2800" dirty="0"/>
          </a:p>
          <a:p>
            <a:pPr>
              <a:buClr>
                <a:srgbClr val="00ABB5"/>
              </a:buClr>
            </a:pPr>
            <a:r>
              <a:rPr lang="en-GB" sz="2800" dirty="0" smtClean="0"/>
              <a:t>Share your ideas with a partner (6 minutes).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287180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040" y="427335"/>
            <a:ext cx="5977128" cy="5729625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 bwMode="auto">
          <a:xfrm rot="16200000">
            <a:off x="0" y="2665413"/>
            <a:ext cx="2714625" cy="78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81155A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sz="4400" kern="0" smtClean="0"/>
              <a:t>Jigsaw</a:t>
            </a:r>
            <a:endParaRPr lang="en-GB" sz="4400" kern="0" dirty="0"/>
          </a:p>
        </p:txBody>
      </p:sp>
      <p:sp>
        <p:nvSpPr>
          <p:cNvPr id="6" name="TextBox 5"/>
          <p:cNvSpPr txBox="1"/>
          <p:nvPr/>
        </p:nvSpPr>
        <p:spPr>
          <a:xfrm>
            <a:off x="8519160" y="2553483"/>
            <a:ext cx="348324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ABB5"/>
              </a:buClr>
            </a:pP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jigsaw reflects eight key partners who work together in an empowered system to improve outcomes for children and young people.</a:t>
            </a:r>
          </a:p>
        </p:txBody>
      </p:sp>
    </p:spTree>
    <p:extLst>
      <p:ext uri="{BB962C8B-B14F-4D97-AF65-F5344CB8AC3E}">
        <p14:creationId xmlns:p14="http://schemas.microsoft.com/office/powerpoint/2010/main" val="865993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611801" y="525849"/>
            <a:ext cx="11314588" cy="78232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81155A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kern="0" dirty="0" smtClean="0"/>
              <a:t>Discussion</a:t>
            </a:r>
            <a:endParaRPr lang="en-GB" kern="0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932249" y="1308169"/>
            <a:ext cx="5050097" cy="4226136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None/>
              <a:defRPr sz="20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1155A"/>
              </a:buClr>
              <a:buFont typeface="Arial"/>
              <a:buChar char="•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defRPr>
            </a:lvl2pPr>
            <a:lvl3pPr marL="12573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1155A"/>
              </a:buClr>
              <a:buSzTx/>
              <a:buFont typeface="Lucida Grande"/>
              <a:buChar char="-"/>
              <a:tabLst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defRPr>
            </a:lvl3pPr>
            <a:lvl4pPr marL="17145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1155A"/>
              </a:buClr>
              <a:buFont typeface="Wingdings" charset="2"/>
              <a:buChar char="Ø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defRPr>
            </a:lvl4pPr>
            <a:lvl5pPr marL="21717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1155A"/>
              </a:buClr>
              <a:buFont typeface="Lucida Grande"/>
              <a:buChar char="-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1155A"/>
              </a:buClr>
              <a:buFontTx/>
              <a:buChar char="»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+mn-lt"/>
                <a:cs typeface="+mn-cs"/>
              </a:defRPr>
            </a:lvl9pPr>
          </a:lstStyle>
          <a:p>
            <a:pPr marL="457200" indent="-4572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kern="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Choose which of the guidance documents is most relevant to you in your context. </a:t>
            </a:r>
          </a:p>
          <a:p>
            <a:pPr marL="457200" indent="-45720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1800" kern="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kern="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what extent does the guidance reflect your ideas about empowerment in your context?</a:t>
            </a:r>
          </a:p>
          <a:p>
            <a:pPr marL="457200" indent="-45720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1800" b="1" kern="0" dirty="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457200" indent="-4572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kern="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 a group agree which areas you feel are the two most important positive aspects and two areas where you still have concerns or questions. </a:t>
            </a:r>
          </a:p>
          <a:p>
            <a:pPr marL="457200" indent="-45720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1800" b="1" kern="0" dirty="0">
              <a:solidFill>
                <a:srgbClr val="81155A"/>
              </a:solidFill>
              <a:ea typeface="+mj-ea"/>
              <a:cs typeface="+mj-cs"/>
            </a:endParaRP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kern="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Then offer suggestions for the </a:t>
            </a:r>
            <a:r>
              <a:rPr lang="en-US" sz="1800" kern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now what</a:t>
            </a:r>
            <a:r>
              <a:rPr lang="en-US" sz="1800" kern="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?, what do the steering group need </a:t>
            </a:r>
            <a:r>
              <a:rPr lang="en-GB" sz="1800" kern="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take into account.</a:t>
            </a:r>
            <a:endParaRPr lang="en-GB" sz="1800" kern="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2400" kern="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2400" b="1" kern="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0" indent="-45720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2800" kern="0" dirty="0" smtClean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en-GB" sz="2800" kern="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9864629"/>
              </p:ext>
            </p:extLst>
          </p:nvPr>
        </p:nvGraphicFramePr>
        <p:xfrm>
          <a:off x="6779057" y="1752842"/>
          <a:ext cx="4911898" cy="2905537"/>
        </p:xfrm>
        <a:graphic>
          <a:graphicData uri="http://schemas.openxmlformats.org/drawingml/2006/table">
            <a:tbl>
              <a:tblPr firstRow="1" firstCol="1" bandRow="1">
                <a:tableStyleId>{D7AC3CCA-C797-4891-BE02-D94E43425B78}</a:tableStyleId>
              </a:tblPr>
              <a:tblGrid>
                <a:gridCol w="4911898">
                  <a:extLst>
                    <a:ext uri="{9D8B030D-6E8A-4147-A177-3AD203B41FA5}">
                      <a16:colId xmlns:a16="http://schemas.microsoft.com/office/drawing/2014/main" val="3033774"/>
                    </a:ext>
                  </a:extLst>
                </a:gridCol>
              </a:tblGrid>
              <a:tr h="9086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rgbClr val="7030A0"/>
                          </a:solidFill>
                          <a:effectLst/>
                        </a:rPr>
                        <a:t>What?</a:t>
                      </a:r>
                      <a:endParaRPr lang="en-GB" sz="2800" dirty="0">
                        <a:solidFill>
                          <a:srgbClr val="7030A0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effectLst/>
                        </a:rPr>
                        <a:t> </a:t>
                      </a:r>
                      <a:endParaRPr lang="en-GB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75215096"/>
                  </a:ext>
                </a:extLst>
              </a:tr>
              <a:tr h="9984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rgbClr val="7030A0"/>
                          </a:solidFill>
                          <a:effectLst/>
                        </a:rPr>
                        <a:t>So what?</a:t>
                      </a:r>
                      <a:endParaRPr lang="en-GB" sz="2800" dirty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14190712"/>
                  </a:ext>
                </a:extLst>
              </a:tr>
              <a:tr h="9984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200" dirty="0" smtClean="0">
                          <a:solidFill>
                            <a:srgbClr val="7030A0"/>
                          </a:solidFill>
                          <a:effectLst/>
                        </a:rPr>
                        <a:t>Now</a:t>
                      </a:r>
                      <a:r>
                        <a:rPr lang="en-US" sz="2400" kern="1200" baseline="0" dirty="0" smtClean="0">
                          <a:solidFill>
                            <a:srgbClr val="7030A0"/>
                          </a:solidFill>
                          <a:effectLst/>
                        </a:rPr>
                        <a:t> what</a:t>
                      </a:r>
                      <a:r>
                        <a:rPr lang="en-US" sz="2400" kern="1200" dirty="0" smtClean="0">
                          <a:solidFill>
                            <a:srgbClr val="7030A0"/>
                          </a:solidFill>
                          <a:effectLst/>
                        </a:rPr>
                        <a:t>?</a:t>
                      </a:r>
                      <a:endParaRPr lang="en-GB" sz="2800" dirty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399732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3691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Engagement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Guidance sections currently published as agreed drafts.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Engagement </a:t>
            </a:r>
            <a:r>
              <a:rPr lang="en-GB" sz="2400" dirty="0"/>
              <a:t>phase throughout 2019/20 session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Final publication of guidance June 2020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Feedback on draft guidance can be submitted through Education Scotland’s National Improvement Hub: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hlinkClick r:id="rId3"/>
              </a:rPr>
              <a:t>https</a:t>
            </a:r>
            <a:r>
              <a:rPr lang="en-GB" sz="2400" dirty="0">
                <a:hlinkClick r:id="rId3"/>
              </a:rPr>
              <a:t>://</a:t>
            </a:r>
            <a:r>
              <a:rPr lang="en-GB" sz="2400" dirty="0" smtClean="0">
                <a:hlinkClick r:id="rId3"/>
              </a:rPr>
              <a:t>education.gov.scot/improvement/learning-resources/an-empowered-system</a:t>
            </a:r>
            <a:endParaRPr lang="en-GB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 smtClean="0"/>
          </a:p>
          <a:p>
            <a:r>
              <a:rPr lang="en-GB" dirty="0" smtClean="0"/>
              <a:t>	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6213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_templat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C8A5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FFFFFF"/>
        </a:dk1>
        <a:lt1>
          <a:srgbClr val="FFFFFF"/>
        </a:lt1>
        <a:dk2>
          <a:srgbClr val="FFFFFF"/>
        </a:dk2>
        <a:lt2>
          <a:srgbClr val="808080"/>
        </a:lt2>
        <a:accent1>
          <a:srgbClr val="009BAA"/>
        </a:accent1>
        <a:accent2>
          <a:srgbClr val="B2D235"/>
        </a:accent2>
        <a:accent3>
          <a:srgbClr val="FFFFFF"/>
        </a:accent3>
        <a:accent4>
          <a:srgbClr val="DADADA"/>
        </a:accent4>
        <a:accent5>
          <a:srgbClr val="AACBD2"/>
        </a:accent5>
        <a:accent6>
          <a:srgbClr val="A1BE2F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metadata xmlns="http://www.objective.com/ecm/document/metadata/53D26341A57B383EE0540010E0463CCA" version="1.0.0">
  <systemFields>
    <field name="Objective-Id">
      <value order="0">A24453155</value>
    </field>
    <field name="Objective-Title">
      <value order="0">Guidance - Empowered System Workshop</value>
    </field>
    <field name="Objective-Description">
      <value order="0"/>
    </field>
    <field name="Objective-CreationStamp">
      <value order="0">2019-05-15T10:16:27Z</value>
    </field>
    <field name="Objective-IsApproved">
      <value order="0">false</value>
    </field>
    <field name="Objective-IsPublished">
      <value order="0">false</value>
    </field>
    <field name="Objective-DatePublished">
      <value order="0"/>
    </field>
    <field name="Objective-ModificationStamp">
      <value order="0">2019-06-19T13:03:16Z</value>
    </field>
    <field name="Objective-Owner">
      <value order="0">Fearghal, Kelly K (U443114)</value>
    </field>
    <field name="Objective-Path">
      <value order="0">Objective Global Folder:SG File Plan:Education, careers and employment:Education and skills:Schools - Teachers and school staff:Advice and policy: Schools - teachers and school staff:Headteachers Charter: Advice and Policy: Schools: Teachers and School Staff: 2017-2022</value>
    </field>
    <field name="Objective-Parent">
      <value order="0">Headteachers Charter: Advice and Policy: Schools: Teachers and School Staff: 2017-2022</value>
    </field>
    <field name="Objective-State">
      <value order="0">Being Drafted</value>
    </field>
    <field name="Objective-VersionId">
      <value order="0">vA35570045</value>
    </field>
    <field name="Objective-Version">
      <value order="0">0.5</value>
    </field>
    <field name="Objective-VersionNumber">
      <value order="0">5</value>
    </field>
    <field name="Objective-VersionComment">
      <value order="0"/>
    </field>
    <field name="Objective-FileNumber">
      <value order="0">CASE/381876</value>
    </field>
    <field name="Objective-Classification">
      <value order="0">OFFICIAL</value>
    </field>
    <field name="Objective-Caveats">
      <value order="0">Caveat for access to SG Fileplan</value>
    </field>
  </systemFields>
  <catalogues>
    <catalogue name="Document Type Catalogue" type="type" ori="id:cA35">
      <field name="Objective-Date of Original">
        <value order="0"/>
      </field>
      <field name="Objective-Date Received">
        <value order="0"/>
      </field>
      <field name="Objective-SG Web Publication - Category">
        <value order="0"/>
      </field>
      <field name="Objective-SG Web Publication - Category 2 Classification">
        <value order="0"/>
      </field>
      <field name="Objective-Connect Creator">
        <value order="0"/>
      </field>
    </catalogue>
  </catalogues>
</metadat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CDC23D987C44B816AEEDA25B50CC4" ma:contentTypeVersion="0" ma:contentTypeDescription="Create a new document." ma:contentTypeScope="" ma:versionID="b6878043c1e9ea6bb1d8ccfc5647808f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c96ba11fc0b0f11135d6dc28d8a2ff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7967039-C71A-4B84-9858-0728C216CC08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5745109E-2DDF-40CB-AC2B-FF9B10C90820}">
  <ds:schemaRefs>
    <ds:schemaRef ds:uri="http://www.objective.com/ecm/document/metadata/53D26341A57B383EE0540010E0463CCA"/>
  </ds:schemaRefs>
</ds:datastoreItem>
</file>

<file path=customXml/itemProps3.xml><?xml version="1.0" encoding="utf-8"?>
<ds:datastoreItem xmlns:ds="http://schemas.openxmlformats.org/officeDocument/2006/customXml" ds:itemID="{FE75B553-2AE0-4B0C-913C-4B15DEBD22D7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4F62884D-D5C0-450B-A88F-C4FBAB0CDE8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ES PP Template</Template>
  <TotalTime>836</TotalTime>
  <Words>274</Words>
  <Application>Microsoft Office PowerPoint</Application>
  <PresentationFormat>Widescreen</PresentationFormat>
  <Paragraphs>49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Lucida Grande</vt:lpstr>
      <vt:lpstr>Times New Roman</vt:lpstr>
      <vt:lpstr>Wingdings</vt:lpstr>
      <vt:lpstr>Powerpoint_template</vt:lpstr>
      <vt:lpstr>PowerPoint Presentation</vt:lpstr>
      <vt:lpstr>Purpose</vt:lpstr>
      <vt:lpstr>PowerPoint Presentation</vt:lpstr>
      <vt:lpstr>Discuss</vt:lpstr>
      <vt:lpstr>PowerPoint Presentation</vt:lpstr>
      <vt:lpstr>PowerPoint Presentation</vt:lpstr>
      <vt:lpstr>Engagement</vt:lpstr>
    </vt:vector>
  </TitlesOfParts>
  <Company>Scottish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McIver V (Valerie)</cp:lastModifiedBy>
  <cp:revision>74</cp:revision>
  <cp:lastPrinted>2019-09-06T08:59:30Z</cp:lastPrinted>
  <dcterms:created xsi:type="dcterms:W3CDTF">2018-11-16T11:27:15Z</dcterms:created>
  <dcterms:modified xsi:type="dcterms:W3CDTF">2020-01-09T12:32:07Z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0x01010079FCDC23D987C44B816AEEDA25B50CC4</vt:lpwstr>
  </property>
  <property fmtid="{D5CDD505-2E9C-101B-9397-08002B2CF9AE}" pid="3" name="_dlc_DocIdItemGuid">
    <vt:lpwstr>c74d0d01-22fa-4460-a599-e806a271597e</vt:lpwstr>
  </property>
  <property fmtid="{D5CDD505-2E9C-101B-9397-08002B2CF9AE}" pid="4" name="Objective-Id">
    <vt:lpwstr>A24453155</vt:lpwstr>
  </property>
  <property fmtid="{D5CDD505-2E9C-101B-9397-08002B2CF9AE}" pid="5" name="Objective-Title">
    <vt:lpwstr>Guidance - Empowered System Workshop</vt:lpwstr>
  </property>
  <property fmtid="{D5CDD505-2E9C-101B-9397-08002B2CF9AE}" pid="6" name="Objective-Description">
    <vt:lpwstr/>
  </property>
  <property fmtid="{D5CDD505-2E9C-101B-9397-08002B2CF9AE}" pid="7" name="Objective-CreationStamp">
    <vt:filetime>2019-05-15T10:16:30Z</vt:filetime>
  </property>
  <property fmtid="{D5CDD505-2E9C-101B-9397-08002B2CF9AE}" pid="8" name="Objective-IsApproved">
    <vt:bool>false</vt:bool>
  </property>
  <property fmtid="{D5CDD505-2E9C-101B-9397-08002B2CF9AE}" pid="9" name="Objective-IsPublished">
    <vt:bool>false</vt:bool>
  </property>
  <property fmtid="{D5CDD505-2E9C-101B-9397-08002B2CF9AE}" pid="10" name="Objective-DatePublished">
    <vt:lpwstr/>
  </property>
  <property fmtid="{D5CDD505-2E9C-101B-9397-08002B2CF9AE}" pid="11" name="Objective-ModificationStamp">
    <vt:filetime>2019-06-19T13:03:16Z</vt:filetime>
  </property>
  <property fmtid="{D5CDD505-2E9C-101B-9397-08002B2CF9AE}" pid="12" name="Objective-Owner">
    <vt:lpwstr>Fearghal, Kelly K (U443114)</vt:lpwstr>
  </property>
  <property fmtid="{D5CDD505-2E9C-101B-9397-08002B2CF9AE}" pid="13" name="Objective-Path">
    <vt:lpwstr>Objective Global Folder:SG File Plan:Education, careers and employment:Education and skills:Schools - Teachers and school staff:Advice and policy: Schools - teachers and school staff:Headteachers Charter: Advice and Policy: Schools: Teachers and School St</vt:lpwstr>
  </property>
  <property fmtid="{D5CDD505-2E9C-101B-9397-08002B2CF9AE}" pid="14" name="Objective-Parent">
    <vt:lpwstr>Headteachers Charter: Advice and Policy: Schools: Teachers and School Staff: 2017-2022</vt:lpwstr>
  </property>
  <property fmtid="{D5CDD505-2E9C-101B-9397-08002B2CF9AE}" pid="15" name="Objective-State">
    <vt:lpwstr>Being Drafted</vt:lpwstr>
  </property>
  <property fmtid="{D5CDD505-2E9C-101B-9397-08002B2CF9AE}" pid="16" name="Objective-VersionId">
    <vt:lpwstr>vA35570045</vt:lpwstr>
  </property>
  <property fmtid="{D5CDD505-2E9C-101B-9397-08002B2CF9AE}" pid="17" name="Objective-Version">
    <vt:lpwstr>0.5</vt:lpwstr>
  </property>
  <property fmtid="{D5CDD505-2E9C-101B-9397-08002B2CF9AE}" pid="18" name="Objective-VersionNumber">
    <vt:r8>5</vt:r8>
  </property>
  <property fmtid="{D5CDD505-2E9C-101B-9397-08002B2CF9AE}" pid="19" name="Objective-VersionComment">
    <vt:lpwstr/>
  </property>
  <property fmtid="{D5CDD505-2E9C-101B-9397-08002B2CF9AE}" pid="20" name="Objective-FileNumber">
    <vt:lpwstr/>
  </property>
  <property fmtid="{D5CDD505-2E9C-101B-9397-08002B2CF9AE}" pid="21" name="Objective-Classification">
    <vt:lpwstr>[Inherited - OFFICIAL]</vt:lpwstr>
  </property>
  <property fmtid="{D5CDD505-2E9C-101B-9397-08002B2CF9AE}" pid="22" name="Objective-Caveats">
    <vt:lpwstr/>
  </property>
  <property fmtid="{D5CDD505-2E9C-101B-9397-08002B2CF9AE}" pid="23" name="Objective-Connect Creator">
    <vt:lpwstr/>
  </property>
  <property fmtid="{D5CDD505-2E9C-101B-9397-08002B2CF9AE}" pid="24" name="Objective-Date Received">
    <vt:lpwstr/>
  </property>
  <property fmtid="{D5CDD505-2E9C-101B-9397-08002B2CF9AE}" pid="25" name="Objective-Date of Original">
    <vt:lpwstr/>
  </property>
  <property fmtid="{D5CDD505-2E9C-101B-9397-08002B2CF9AE}" pid="26" name="Objective-SG Web Publication - Category">
    <vt:lpwstr/>
  </property>
  <property fmtid="{D5CDD505-2E9C-101B-9397-08002B2CF9AE}" pid="27" name="Objective-SG Web Publication - Category 2 Classification">
    <vt:lpwstr/>
  </property>
  <property fmtid="{D5CDD505-2E9C-101B-9397-08002B2CF9AE}" pid="28" name="Objective-Comment">
    <vt:lpwstr/>
  </property>
  <property fmtid="{D5CDD505-2E9C-101B-9397-08002B2CF9AE}" pid="29" name="Objective-Date of Original [system]">
    <vt:lpwstr/>
  </property>
  <property fmtid="{D5CDD505-2E9C-101B-9397-08002B2CF9AE}" pid="30" name="Objective-Date Received [system]">
    <vt:lpwstr/>
  </property>
  <property fmtid="{D5CDD505-2E9C-101B-9397-08002B2CF9AE}" pid="31" name="Objective-SG Web Publication - Category [system]">
    <vt:lpwstr/>
  </property>
  <property fmtid="{D5CDD505-2E9C-101B-9397-08002B2CF9AE}" pid="32" name="Objective-SG Web Publication - Category 2 Classification [system]">
    <vt:lpwstr/>
  </property>
  <property fmtid="{D5CDD505-2E9C-101B-9397-08002B2CF9AE}" pid="33" name="Objective-Connect Creator [system]">
    <vt:lpwstr/>
  </property>
</Properties>
</file>