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4.xml" ContentType="application/vnd.openxmlformats-officedocument.presentationml.slide+xml"/>
  <Override PartName="/ppt/slides/slide3.xml" ContentType="application/vnd.openxmlformats-officedocument.presentationml.slide+xml"/>
  <Override PartName="/ppt/slides/slide8.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1.xml" ContentType="application/vnd.openxmlformats-officedocument.presentationml.slide+xml"/>
  <Override PartName="/ppt/slides/slide16.xml" ContentType="application/vnd.openxmlformats-officedocument.presentationml.slide+xml"/>
  <Override PartName="/ppt/slides/slide13.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5.xml" ContentType="application/vnd.openxmlformats-officedocument.presentationml.notesSlide+xml"/>
  <Override PartName="/ppt/notesSlides/notesSlide14.xml" ContentType="application/vnd.openxmlformats-officedocument.presentationml.notesSlide+xml"/>
  <Override PartName="/ppt/notesSlides/notesSlide13.xml" ContentType="application/vnd.openxmlformats-officedocument.presentationml.notesSlide+xml"/>
  <Override PartName="/ppt/slideMasters/slideMaster1.xml" ContentType="application/vnd.openxmlformats-officedocument.presentationml.slideMaster+xml"/>
  <Override PartName="/ppt/notesSlides/notesSlide12.xml" ContentType="application/vnd.openxmlformats-officedocument.presentationml.notesSlide+xml"/>
  <Override PartName="/ppt/notesSlides/notesSlide11.xml" ContentType="application/vnd.openxmlformats-officedocument.presentationml.notesSlide+xml"/>
  <Override PartName="/ppt/notesSlides/notesSlide8.xml" ContentType="application/vnd.openxmlformats-officedocument.presentationml.notesSlid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Slides/notesSlide1.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handoutMasterIdLst>
    <p:handoutMasterId r:id="rId21"/>
  </p:handoutMasterIdLst>
  <p:sldIdLst>
    <p:sldId id="256" r:id="rId2"/>
    <p:sldId id="263" r:id="rId3"/>
    <p:sldId id="264" r:id="rId4"/>
    <p:sldId id="265" r:id="rId5"/>
    <p:sldId id="267" r:id="rId6"/>
    <p:sldId id="271" r:id="rId7"/>
    <p:sldId id="257" r:id="rId8"/>
    <p:sldId id="258" r:id="rId9"/>
    <p:sldId id="273" r:id="rId10"/>
    <p:sldId id="259" r:id="rId11"/>
    <p:sldId id="260" r:id="rId12"/>
    <p:sldId id="261" r:id="rId13"/>
    <p:sldId id="262" r:id="rId14"/>
    <p:sldId id="270" r:id="rId15"/>
    <p:sldId id="272" r:id="rId16"/>
    <p:sldId id="266" r:id="rId17"/>
    <p:sldId id="268" r:id="rId18"/>
    <p:sldId id="269" r:id="rId19"/>
  </p:sldIdLst>
  <p:sldSz cx="12192000" cy="6858000"/>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45" autoAdjust="0"/>
    <p:restoredTop sz="94671" autoAdjust="0"/>
  </p:normalViewPr>
  <p:slideViewPr>
    <p:cSldViewPr snapToGrid="0">
      <p:cViewPr varScale="1">
        <p:scale>
          <a:sx n="75" d="100"/>
          <a:sy n="75" d="100"/>
        </p:scale>
        <p:origin x="66" y="216"/>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1.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28"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openxmlformats.org/officeDocument/2006/relationships/customXml" Target="../customXml/item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6411"/>
          </a:xfrm>
          <a:prstGeom prst="rect">
            <a:avLst/>
          </a:prstGeom>
        </p:spPr>
        <p:txBody>
          <a:bodyPr vert="horz" lIns="91440" tIns="45720" rIns="91440" bIns="45720" rtlCol="0"/>
          <a:lstStyle>
            <a:lvl1pPr algn="r">
              <a:defRPr sz="1200"/>
            </a:lvl1pPr>
          </a:lstStyle>
          <a:p>
            <a:fld id="{0684D83E-59AB-4926-A7E4-FFD4466D122F}" type="datetimeFigureOut">
              <a:rPr lang="en-GB" smtClean="0"/>
              <a:t>12/09/2016</a:t>
            </a:fld>
            <a:endParaRPr lang="en-GB"/>
          </a:p>
        </p:txBody>
      </p:sp>
      <p:sp>
        <p:nvSpPr>
          <p:cNvPr id="4" name="Footer Placeholder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30091"/>
            <a:ext cx="2945659" cy="496411"/>
          </a:xfrm>
          <a:prstGeom prst="rect">
            <a:avLst/>
          </a:prstGeom>
        </p:spPr>
        <p:txBody>
          <a:bodyPr vert="horz" lIns="91440" tIns="45720" rIns="91440" bIns="45720" rtlCol="0" anchor="b"/>
          <a:lstStyle>
            <a:lvl1pPr algn="r">
              <a:defRPr sz="1200"/>
            </a:lvl1pPr>
          </a:lstStyle>
          <a:p>
            <a:fld id="{DDBD2D5B-3A56-4FBD-9729-383E48E2F1BE}" type="slidenum">
              <a:rPr lang="en-GB" smtClean="0"/>
              <a:t>‹#›</a:t>
            </a:fld>
            <a:endParaRPr lang="en-GB"/>
          </a:p>
        </p:txBody>
      </p:sp>
    </p:spTree>
    <p:extLst>
      <p:ext uri="{BB962C8B-B14F-4D97-AF65-F5344CB8AC3E}">
        <p14:creationId xmlns:p14="http://schemas.microsoft.com/office/powerpoint/2010/main" val="3677720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5CCC11E9-9159-49A4-9D64-5EB289A87405}" type="datetimeFigureOut">
              <a:rPr lang="en-GB" smtClean="0"/>
              <a:t>12/09/2016</a:t>
            </a:fld>
            <a:endParaRPr lang="en-GB"/>
          </a:p>
        </p:txBody>
      </p:sp>
      <p:sp>
        <p:nvSpPr>
          <p:cNvPr id="4" name="Slide Image Placeholder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16463"/>
            <a:ext cx="5438775" cy="446722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D74C49BE-1D66-4E0B-8C86-2F316D6751C0}" type="slidenum">
              <a:rPr lang="en-GB" smtClean="0"/>
              <a:t>‹#›</a:t>
            </a:fld>
            <a:endParaRPr lang="en-GB"/>
          </a:p>
        </p:txBody>
      </p:sp>
    </p:spTree>
    <p:extLst>
      <p:ext uri="{BB962C8B-B14F-4D97-AF65-F5344CB8AC3E}">
        <p14:creationId xmlns:p14="http://schemas.microsoft.com/office/powerpoint/2010/main" val="31645881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D74C49BE-1D66-4E0B-8C86-2F316D6751C0}" type="slidenum">
              <a:rPr lang="en-GB" smtClean="0"/>
              <a:t>1</a:t>
            </a:fld>
            <a:endParaRPr lang="en-GB"/>
          </a:p>
        </p:txBody>
      </p:sp>
    </p:spTree>
    <p:extLst>
      <p:ext uri="{BB962C8B-B14F-4D97-AF65-F5344CB8AC3E}">
        <p14:creationId xmlns:p14="http://schemas.microsoft.com/office/powerpoint/2010/main" val="33282294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D74C49BE-1D66-4E0B-8C86-2F316D6751C0}" type="slidenum">
              <a:rPr lang="en-GB" smtClean="0"/>
              <a:t>12</a:t>
            </a:fld>
            <a:endParaRPr lang="en-GB"/>
          </a:p>
        </p:txBody>
      </p:sp>
    </p:spTree>
    <p:extLst>
      <p:ext uri="{BB962C8B-B14F-4D97-AF65-F5344CB8AC3E}">
        <p14:creationId xmlns:p14="http://schemas.microsoft.com/office/powerpoint/2010/main" val="40195510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D74C49BE-1D66-4E0B-8C86-2F316D6751C0}" type="slidenum">
              <a:rPr lang="en-GB" smtClean="0"/>
              <a:t>13</a:t>
            </a:fld>
            <a:endParaRPr lang="en-GB"/>
          </a:p>
        </p:txBody>
      </p:sp>
    </p:spTree>
    <p:extLst>
      <p:ext uri="{BB962C8B-B14F-4D97-AF65-F5344CB8AC3E}">
        <p14:creationId xmlns:p14="http://schemas.microsoft.com/office/powerpoint/2010/main" val="25978614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74C49BE-1D66-4E0B-8C86-2F316D6751C0}" type="slidenum">
              <a:rPr lang="en-GB" smtClean="0"/>
              <a:t>14</a:t>
            </a:fld>
            <a:endParaRPr lang="en-GB"/>
          </a:p>
        </p:txBody>
      </p:sp>
    </p:spTree>
    <p:extLst>
      <p:ext uri="{BB962C8B-B14F-4D97-AF65-F5344CB8AC3E}">
        <p14:creationId xmlns:p14="http://schemas.microsoft.com/office/powerpoint/2010/main" val="9028152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D74C49BE-1D66-4E0B-8C86-2F316D6751C0}" type="slidenum">
              <a:rPr lang="en-GB" smtClean="0"/>
              <a:t>16</a:t>
            </a:fld>
            <a:endParaRPr lang="en-GB"/>
          </a:p>
        </p:txBody>
      </p:sp>
    </p:spTree>
    <p:extLst>
      <p:ext uri="{BB962C8B-B14F-4D97-AF65-F5344CB8AC3E}">
        <p14:creationId xmlns:p14="http://schemas.microsoft.com/office/powerpoint/2010/main" val="6086973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D74C49BE-1D66-4E0B-8C86-2F316D6751C0}" type="slidenum">
              <a:rPr lang="en-GB" smtClean="0"/>
              <a:t>17</a:t>
            </a:fld>
            <a:endParaRPr lang="en-GB"/>
          </a:p>
        </p:txBody>
      </p:sp>
    </p:spTree>
    <p:extLst>
      <p:ext uri="{BB962C8B-B14F-4D97-AF65-F5344CB8AC3E}">
        <p14:creationId xmlns:p14="http://schemas.microsoft.com/office/powerpoint/2010/main" val="17950520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D74C49BE-1D66-4E0B-8C86-2F316D6751C0}" type="slidenum">
              <a:rPr lang="en-GB" smtClean="0"/>
              <a:t>18</a:t>
            </a:fld>
            <a:endParaRPr lang="en-GB"/>
          </a:p>
        </p:txBody>
      </p:sp>
    </p:spTree>
    <p:extLst>
      <p:ext uri="{BB962C8B-B14F-4D97-AF65-F5344CB8AC3E}">
        <p14:creationId xmlns:p14="http://schemas.microsoft.com/office/powerpoint/2010/main" val="30023365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D74C49BE-1D66-4E0B-8C86-2F316D6751C0}" type="slidenum">
              <a:rPr lang="en-GB" smtClean="0"/>
              <a:t>2</a:t>
            </a:fld>
            <a:endParaRPr lang="en-GB"/>
          </a:p>
        </p:txBody>
      </p:sp>
    </p:spTree>
    <p:extLst>
      <p:ext uri="{BB962C8B-B14F-4D97-AF65-F5344CB8AC3E}">
        <p14:creationId xmlns:p14="http://schemas.microsoft.com/office/powerpoint/2010/main" val="20183557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D74C49BE-1D66-4E0B-8C86-2F316D6751C0}" type="slidenum">
              <a:rPr lang="en-GB" smtClean="0"/>
              <a:t>3</a:t>
            </a:fld>
            <a:endParaRPr lang="en-GB"/>
          </a:p>
        </p:txBody>
      </p:sp>
    </p:spTree>
    <p:extLst>
      <p:ext uri="{BB962C8B-B14F-4D97-AF65-F5344CB8AC3E}">
        <p14:creationId xmlns:p14="http://schemas.microsoft.com/office/powerpoint/2010/main" val="19684231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74C49BE-1D66-4E0B-8C86-2F316D6751C0}" type="slidenum">
              <a:rPr lang="en-GB" smtClean="0"/>
              <a:t>4</a:t>
            </a:fld>
            <a:endParaRPr lang="en-GB"/>
          </a:p>
        </p:txBody>
      </p:sp>
    </p:spTree>
    <p:extLst>
      <p:ext uri="{BB962C8B-B14F-4D97-AF65-F5344CB8AC3E}">
        <p14:creationId xmlns:p14="http://schemas.microsoft.com/office/powerpoint/2010/main" val="18712278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D74C49BE-1D66-4E0B-8C86-2F316D6751C0}" type="slidenum">
              <a:rPr lang="en-GB" smtClean="0"/>
              <a:t>5</a:t>
            </a:fld>
            <a:endParaRPr lang="en-GB"/>
          </a:p>
        </p:txBody>
      </p:sp>
    </p:spTree>
    <p:extLst>
      <p:ext uri="{BB962C8B-B14F-4D97-AF65-F5344CB8AC3E}">
        <p14:creationId xmlns:p14="http://schemas.microsoft.com/office/powerpoint/2010/main" val="24962307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D74C49BE-1D66-4E0B-8C86-2F316D6751C0}" type="slidenum">
              <a:rPr lang="en-GB" smtClean="0"/>
              <a:t>7</a:t>
            </a:fld>
            <a:endParaRPr lang="en-GB"/>
          </a:p>
        </p:txBody>
      </p:sp>
    </p:spTree>
    <p:extLst>
      <p:ext uri="{BB962C8B-B14F-4D97-AF65-F5344CB8AC3E}">
        <p14:creationId xmlns:p14="http://schemas.microsoft.com/office/powerpoint/2010/main" val="5433685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D74C49BE-1D66-4E0B-8C86-2F316D6751C0}" type="slidenum">
              <a:rPr lang="en-GB" smtClean="0"/>
              <a:t>8</a:t>
            </a:fld>
            <a:endParaRPr lang="en-GB"/>
          </a:p>
        </p:txBody>
      </p:sp>
    </p:spTree>
    <p:extLst>
      <p:ext uri="{BB962C8B-B14F-4D97-AF65-F5344CB8AC3E}">
        <p14:creationId xmlns:p14="http://schemas.microsoft.com/office/powerpoint/2010/main" val="26515947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D74C49BE-1D66-4E0B-8C86-2F316D6751C0}" type="slidenum">
              <a:rPr lang="en-GB" smtClean="0"/>
              <a:t>10</a:t>
            </a:fld>
            <a:endParaRPr lang="en-GB"/>
          </a:p>
        </p:txBody>
      </p:sp>
    </p:spTree>
    <p:extLst>
      <p:ext uri="{BB962C8B-B14F-4D97-AF65-F5344CB8AC3E}">
        <p14:creationId xmlns:p14="http://schemas.microsoft.com/office/powerpoint/2010/main" val="34358956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D74C49BE-1D66-4E0B-8C86-2F316D6751C0}" type="slidenum">
              <a:rPr lang="en-GB" smtClean="0"/>
              <a:t>11</a:t>
            </a:fld>
            <a:endParaRPr lang="en-GB"/>
          </a:p>
        </p:txBody>
      </p:sp>
    </p:spTree>
    <p:extLst>
      <p:ext uri="{BB962C8B-B14F-4D97-AF65-F5344CB8AC3E}">
        <p14:creationId xmlns:p14="http://schemas.microsoft.com/office/powerpoint/2010/main" val="10180208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cxnSp>
        <p:nvCxnSpPr>
          <p:cNvPr id="4" name="Straight Connector 3"/>
          <p:cNvCxnSpPr/>
          <p:nvPr/>
        </p:nvCxnSpPr>
        <p:spPr>
          <a:xfrm>
            <a:off x="1951567" y="3549650"/>
            <a:ext cx="39624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78033" y="3549650"/>
            <a:ext cx="39624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6" name="Oval 5"/>
          <p:cNvSpPr/>
          <p:nvPr/>
        </p:nvSpPr>
        <p:spPr>
          <a:xfrm>
            <a:off x="6053667" y="3525839"/>
            <a:ext cx="61384" cy="46037"/>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anchor="ctr"/>
          <a:lstStyle/>
          <a:p>
            <a:pPr algn="ctr" eaLnBrk="1" fontAlgn="auto" hangingPunct="1">
              <a:spcBef>
                <a:spcPts val="0"/>
              </a:spcBef>
              <a:spcAft>
                <a:spcPts val="0"/>
              </a:spcAft>
              <a:defRPr/>
            </a:pPr>
            <a:endParaRPr lang="en-US" sz="1800"/>
          </a:p>
        </p:txBody>
      </p:sp>
      <p:sp>
        <p:nvSpPr>
          <p:cNvPr id="9" name="Subtitle 8"/>
          <p:cNvSpPr>
            <a:spLocks noGrp="1"/>
          </p:cNvSpPr>
          <p:nvPr>
            <p:ph type="subTitle" idx="1"/>
          </p:nvPr>
        </p:nvSpPr>
        <p:spPr>
          <a:xfrm>
            <a:off x="609600" y="3699804"/>
            <a:ext cx="110744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28" name="Title 27"/>
          <p:cNvSpPr>
            <a:spLocks noGrp="1"/>
          </p:cNvSpPr>
          <p:nvPr>
            <p:ph type="ctrTitle"/>
          </p:nvPr>
        </p:nvSpPr>
        <p:spPr>
          <a:xfrm>
            <a:off x="609600" y="1433732"/>
            <a:ext cx="11074400" cy="1981200"/>
          </a:xfrm>
          <a:ln w="6350" cap="rnd">
            <a:noFill/>
          </a:ln>
        </p:spPr>
        <p:txBody>
          <a:bodyPr>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lang="en-US" smtClean="0"/>
              <a:t>Click to edit Master title style</a:t>
            </a:r>
            <a:endParaRPr lang="en-US"/>
          </a:p>
        </p:txBody>
      </p:sp>
      <p:sp>
        <p:nvSpPr>
          <p:cNvPr id="7" name="Date Placeholder 14"/>
          <p:cNvSpPr>
            <a:spLocks noGrp="1"/>
          </p:cNvSpPr>
          <p:nvPr>
            <p:ph type="dt" sz="half" idx="10"/>
          </p:nvPr>
        </p:nvSpPr>
        <p:spPr/>
        <p:txBody>
          <a:bodyPr/>
          <a:lstStyle>
            <a:lvl1pPr>
              <a:defRPr/>
            </a:lvl1pPr>
          </a:lstStyle>
          <a:p>
            <a:fld id="{4AF13499-6E81-427B-89FD-AE02E90420E0}" type="datetimeFigureOut">
              <a:rPr lang="en-GB" smtClean="0"/>
              <a:t>12/09/2016</a:t>
            </a:fld>
            <a:endParaRPr lang="en-GB"/>
          </a:p>
        </p:txBody>
      </p:sp>
      <p:sp>
        <p:nvSpPr>
          <p:cNvPr id="8" name="Slide Number Placeholder 15"/>
          <p:cNvSpPr>
            <a:spLocks noGrp="1"/>
          </p:cNvSpPr>
          <p:nvPr>
            <p:ph type="sldNum" sz="quarter" idx="11"/>
          </p:nvPr>
        </p:nvSpPr>
        <p:spPr/>
        <p:txBody>
          <a:bodyPr/>
          <a:lstStyle>
            <a:lvl1pPr>
              <a:defRPr smtClean="0"/>
            </a:lvl1pPr>
          </a:lstStyle>
          <a:p>
            <a:fld id="{911C2532-62FB-4346-A45C-051F3743D3D8}" type="slidenum">
              <a:rPr lang="en-GB" smtClean="0"/>
              <a:t>‹#›</a:t>
            </a:fld>
            <a:endParaRPr lang="en-GB"/>
          </a:p>
        </p:txBody>
      </p:sp>
      <p:sp>
        <p:nvSpPr>
          <p:cNvPr id="10" name="Footer Placeholder 16"/>
          <p:cNvSpPr>
            <a:spLocks noGrp="1"/>
          </p:cNvSpPr>
          <p:nvPr>
            <p:ph type="ftr" sz="quarter" idx="12"/>
          </p:nvPr>
        </p:nvSpPr>
        <p:spPr/>
        <p:txBody>
          <a:bodyPr/>
          <a:lstStyle>
            <a:lvl1pPr>
              <a:defRPr/>
            </a:lvl1pPr>
          </a:lstStyle>
          <a:p>
            <a:endParaRPr lang="en-GB"/>
          </a:p>
        </p:txBody>
      </p:sp>
    </p:spTree>
    <p:extLst>
      <p:ext uri="{BB962C8B-B14F-4D97-AF65-F5344CB8AC3E}">
        <p14:creationId xmlns:p14="http://schemas.microsoft.com/office/powerpoint/2010/main" val="2681127686"/>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fld id="{4AF13499-6E81-427B-89FD-AE02E90420E0}" type="datetimeFigureOut">
              <a:rPr lang="en-GB" smtClean="0"/>
              <a:t>12/09/2016</a:t>
            </a:fld>
            <a:endParaRPr lang="en-GB"/>
          </a:p>
        </p:txBody>
      </p:sp>
      <p:sp>
        <p:nvSpPr>
          <p:cNvPr id="5" name="Footer Placeholder 9"/>
          <p:cNvSpPr>
            <a:spLocks noGrp="1"/>
          </p:cNvSpPr>
          <p:nvPr>
            <p:ph type="ftr" sz="quarter" idx="11"/>
          </p:nvPr>
        </p:nvSpPr>
        <p:spPr/>
        <p:txBody>
          <a:bodyPr/>
          <a:lstStyle>
            <a:lvl1pPr>
              <a:defRPr/>
            </a:lvl1pPr>
          </a:lstStyle>
          <a:p>
            <a:endParaRPr lang="en-GB"/>
          </a:p>
        </p:txBody>
      </p:sp>
      <p:sp>
        <p:nvSpPr>
          <p:cNvPr id="6" name="Slide Number Placeholder 21"/>
          <p:cNvSpPr>
            <a:spLocks noGrp="1"/>
          </p:cNvSpPr>
          <p:nvPr>
            <p:ph type="sldNum" sz="quarter" idx="12"/>
          </p:nvPr>
        </p:nvSpPr>
        <p:spPr/>
        <p:txBody>
          <a:bodyPr/>
          <a:lstStyle>
            <a:lvl1pPr>
              <a:defRPr/>
            </a:lvl1pPr>
          </a:lstStyle>
          <a:p>
            <a:fld id="{911C2532-62FB-4346-A45C-051F3743D3D8}" type="slidenum">
              <a:rPr lang="en-GB" smtClean="0"/>
              <a:t>‹#›</a:t>
            </a:fld>
            <a:endParaRPr lang="en-GB"/>
          </a:p>
        </p:txBody>
      </p:sp>
    </p:spTree>
    <p:extLst>
      <p:ext uri="{BB962C8B-B14F-4D97-AF65-F5344CB8AC3E}">
        <p14:creationId xmlns:p14="http://schemas.microsoft.com/office/powerpoint/2010/main" val="729857858"/>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fld id="{4AF13499-6E81-427B-89FD-AE02E90420E0}" type="datetimeFigureOut">
              <a:rPr lang="en-GB" smtClean="0"/>
              <a:t>12/09/2016</a:t>
            </a:fld>
            <a:endParaRPr lang="en-GB"/>
          </a:p>
        </p:txBody>
      </p:sp>
      <p:sp>
        <p:nvSpPr>
          <p:cNvPr id="5" name="Footer Placeholder 9"/>
          <p:cNvSpPr>
            <a:spLocks noGrp="1"/>
          </p:cNvSpPr>
          <p:nvPr>
            <p:ph type="ftr" sz="quarter" idx="11"/>
          </p:nvPr>
        </p:nvSpPr>
        <p:spPr/>
        <p:txBody>
          <a:bodyPr/>
          <a:lstStyle>
            <a:lvl1pPr>
              <a:defRPr/>
            </a:lvl1pPr>
          </a:lstStyle>
          <a:p>
            <a:endParaRPr lang="en-GB"/>
          </a:p>
        </p:txBody>
      </p:sp>
      <p:sp>
        <p:nvSpPr>
          <p:cNvPr id="6" name="Slide Number Placeholder 21"/>
          <p:cNvSpPr>
            <a:spLocks noGrp="1"/>
          </p:cNvSpPr>
          <p:nvPr>
            <p:ph type="sldNum" sz="quarter" idx="12"/>
          </p:nvPr>
        </p:nvSpPr>
        <p:spPr/>
        <p:txBody>
          <a:bodyPr/>
          <a:lstStyle>
            <a:lvl1pPr>
              <a:defRPr/>
            </a:lvl1pPr>
          </a:lstStyle>
          <a:p>
            <a:fld id="{911C2532-62FB-4346-A45C-051F3743D3D8}" type="slidenum">
              <a:rPr lang="en-GB" smtClean="0"/>
              <a:t>‹#›</a:t>
            </a:fld>
            <a:endParaRPr lang="en-GB"/>
          </a:p>
        </p:txBody>
      </p:sp>
    </p:spTree>
    <p:extLst>
      <p:ext uri="{BB962C8B-B14F-4D97-AF65-F5344CB8AC3E}">
        <p14:creationId xmlns:p14="http://schemas.microsoft.com/office/powerpoint/2010/main" val="586427813"/>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609600" y="1524000"/>
            <a:ext cx="109728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7" name="Title 16"/>
          <p:cNvSpPr>
            <a:spLocks noGrp="1"/>
          </p:cNvSpPr>
          <p:nvPr>
            <p:ph type="title"/>
          </p:nvPr>
        </p:nvSpPr>
        <p:spPr/>
        <p:txBody>
          <a:bodyPr rtlCol="0"/>
          <a:lstStyle/>
          <a:p>
            <a:r>
              <a:rPr lang="en-US" smtClean="0"/>
              <a:t>Click to edit Master title style</a:t>
            </a:r>
            <a:endParaRPr lang="en-US"/>
          </a:p>
        </p:txBody>
      </p:sp>
      <p:sp>
        <p:nvSpPr>
          <p:cNvPr id="4" name="Date Placeholder 23"/>
          <p:cNvSpPr>
            <a:spLocks noGrp="1"/>
          </p:cNvSpPr>
          <p:nvPr>
            <p:ph type="dt" sz="half" idx="10"/>
          </p:nvPr>
        </p:nvSpPr>
        <p:spPr/>
        <p:txBody>
          <a:bodyPr/>
          <a:lstStyle>
            <a:lvl1pPr>
              <a:defRPr/>
            </a:lvl1pPr>
          </a:lstStyle>
          <a:p>
            <a:fld id="{4AF13499-6E81-427B-89FD-AE02E90420E0}" type="datetimeFigureOut">
              <a:rPr lang="en-GB" smtClean="0"/>
              <a:t>12/09/2016</a:t>
            </a:fld>
            <a:endParaRPr lang="en-GB"/>
          </a:p>
        </p:txBody>
      </p:sp>
      <p:sp>
        <p:nvSpPr>
          <p:cNvPr id="5" name="Footer Placeholder 9"/>
          <p:cNvSpPr>
            <a:spLocks noGrp="1"/>
          </p:cNvSpPr>
          <p:nvPr>
            <p:ph type="ftr" sz="quarter" idx="11"/>
          </p:nvPr>
        </p:nvSpPr>
        <p:spPr/>
        <p:txBody>
          <a:bodyPr/>
          <a:lstStyle>
            <a:lvl1pPr>
              <a:defRPr/>
            </a:lvl1pPr>
          </a:lstStyle>
          <a:p>
            <a:endParaRPr lang="en-GB"/>
          </a:p>
        </p:txBody>
      </p:sp>
      <p:sp>
        <p:nvSpPr>
          <p:cNvPr id="6" name="Slide Number Placeholder 21"/>
          <p:cNvSpPr>
            <a:spLocks noGrp="1"/>
          </p:cNvSpPr>
          <p:nvPr>
            <p:ph type="sldNum" sz="quarter" idx="12"/>
          </p:nvPr>
        </p:nvSpPr>
        <p:spPr/>
        <p:txBody>
          <a:bodyPr/>
          <a:lstStyle>
            <a:lvl1pPr>
              <a:defRPr/>
            </a:lvl1pPr>
          </a:lstStyle>
          <a:p>
            <a:fld id="{911C2532-62FB-4346-A45C-051F3743D3D8}" type="slidenum">
              <a:rPr lang="en-GB" smtClean="0"/>
              <a:t>‹#›</a:t>
            </a:fld>
            <a:endParaRPr lang="en-GB"/>
          </a:p>
        </p:txBody>
      </p:sp>
    </p:spTree>
    <p:extLst>
      <p:ext uri="{BB962C8B-B14F-4D97-AF65-F5344CB8AC3E}">
        <p14:creationId xmlns:p14="http://schemas.microsoft.com/office/powerpoint/2010/main" val="56186759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cxnSp>
        <p:nvCxnSpPr>
          <p:cNvPr id="4" name="Straight Connector 3"/>
          <p:cNvCxnSpPr/>
          <p:nvPr/>
        </p:nvCxnSpPr>
        <p:spPr>
          <a:xfrm>
            <a:off x="914400" y="4916488"/>
            <a:ext cx="10566400" cy="4762"/>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914400" y="3505200"/>
            <a:ext cx="105664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lang="en-US" smtClean="0"/>
              <a:t>Click to edit Master title style</a:t>
            </a:r>
            <a:endParaRPr lang="en-US"/>
          </a:p>
        </p:txBody>
      </p:sp>
      <p:sp>
        <p:nvSpPr>
          <p:cNvPr id="3" name="Text Placeholder 2"/>
          <p:cNvSpPr>
            <a:spLocks noGrp="1"/>
          </p:cNvSpPr>
          <p:nvPr>
            <p:ph type="body" idx="1"/>
          </p:nvPr>
        </p:nvSpPr>
        <p:spPr>
          <a:xfrm>
            <a:off x="914400" y="4958864"/>
            <a:ext cx="10566400" cy="984736"/>
          </a:xfrm>
        </p:spPr>
        <p:txBody>
          <a:bodyPr/>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4AF13499-6E81-427B-89FD-AE02E90420E0}" type="datetimeFigureOut">
              <a:rPr lang="en-GB" smtClean="0"/>
              <a:t>12/09/2016</a:t>
            </a:fld>
            <a:endParaRPr lang="en-GB"/>
          </a:p>
        </p:txBody>
      </p:sp>
      <p:sp>
        <p:nvSpPr>
          <p:cNvPr id="6" name="Footer Placeholder 4"/>
          <p:cNvSpPr>
            <a:spLocks noGrp="1"/>
          </p:cNvSpPr>
          <p:nvPr>
            <p:ph type="ftr" sz="quarter" idx="11"/>
          </p:nvPr>
        </p:nvSpPr>
        <p:spPr/>
        <p:txBody>
          <a:bodyPr/>
          <a:lstStyle>
            <a:lvl1pPr>
              <a:defRPr/>
            </a:lvl1pPr>
          </a:lstStyle>
          <a:p>
            <a:endParaRPr lang="en-GB"/>
          </a:p>
        </p:txBody>
      </p:sp>
      <p:sp>
        <p:nvSpPr>
          <p:cNvPr id="7" name="Slide Number Placeholder 5"/>
          <p:cNvSpPr>
            <a:spLocks noGrp="1"/>
          </p:cNvSpPr>
          <p:nvPr>
            <p:ph type="sldNum" sz="quarter" idx="12"/>
          </p:nvPr>
        </p:nvSpPr>
        <p:spPr/>
        <p:txBody>
          <a:bodyPr/>
          <a:lstStyle>
            <a:lvl1pPr>
              <a:defRPr smtClean="0"/>
            </a:lvl1pPr>
          </a:lstStyle>
          <a:p>
            <a:fld id="{911C2532-62FB-4346-A45C-051F3743D3D8}" type="slidenum">
              <a:rPr lang="en-GB" smtClean="0"/>
              <a:t>‹#›</a:t>
            </a:fld>
            <a:endParaRPr lang="en-GB"/>
          </a:p>
        </p:txBody>
      </p:sp>
    </p:spTree>
    <p:extLst>
      <p:ext uri="{BB962C8B-B14F-4D97-AF65-F5344CB8AC3E}">
        <p14:creationId xmlns:p14="http://schemas.microsoft.com/office/powerpoint/2010/main" val="3789194888"/>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11" name="Content Placeholder 10"/>
          <p:cNvSpPr>
            <a:spLocks noGrp="1"/>
          </p:cNvSpPr>
          <p:nvPr>
            <p:ph sz="half" idx="1"/>
          </p:nvPr>
        </p:nvSpPr>
        <p:spPr>
          <a:xfrm>
            <a:off x="609600" y="1524000"/>
            <a:ext cx="5413248"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2"/>
          </p:nvPr>
        </p:nvSpPr>
        <p:spPr>
          <a:xfrm>
            <a:off x="6197600" y="1524000"/>
            <a:ext cx="5413248"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3"/>
          <p:cNvSpPr>
            <a:spLocks noGrp="1"/>
          </p:cNvSpPr>
          <p:nvPr>
            <p:ph type="dt" sz="half" idx="10"/>
          </p:nvPr>
        </p:nvSpPr>
        <p:spPr/>
        <p:txBody>
          <a:bodyPr/>
          <a:lstStyle>
            <a:lvl1pPr>
              <a:defRPr/>
            </a:lvl1pPr>
          </a:lstStyle>
          <a:p>
            <a:fld id="{4AF13499-6E81-427B-89FD-AE02E90420E0}" type="datetimeFigureOut">
              <a:rPr lang="en-GB" smtClean="0"/>
              <a:t>12/09/2016</a:t>
            </a:fld>
            <a:endParaRPr lang="en-GB"/>
          </a:p>
        </p:txBody>
      </p:sp>
      <p:sp>
        <p:nvSpPr>
          <p:cNvPr id="6" name="Footer Placeholder 9"/>
          <p:cNvSpPr>
            <a:spLocks noGrp="1"/>
          </p:cNvSpPr>
          <p:nvPr>
            <p:ph type="ftr" sz="quarter" idx="11"/>
          </p:nvPr>
        </p:nvSpPr>
        <p:spPr/>
        <p:txBody>
          <a:bodyPr/>
          <a:lstStyle>
            <a:lvl1pPr>
              <a:defRPr/>
            </a:lvl1pPr>
          </a:lstStyle>
          <a:p>
            <a:endParaRPr lang="en-GB"/>
          </a:p>
        </p:txBody>
      </p:sp>
      <p:sp>
        <p:nvSpPr>
          <p:cNvPr id="7" name="Slide Number Placeholder 21"/>
          <p:cNvSpPr>
            <a:spLocks noGrp="1"/>
          </p:cNvSpPr>
          <p:nvPr>
            <p:ph type="sldNum" sz="quarter" idx="12"/>
          </p:nvPr>
        </p:nvSpPr>
        <p:spPr/>
        <p:txBody>
          <a:bodyPr/>
          <a:lstStyle>
            <a:lvl1pPr>
              <a:defRPr/>
            </a:lvl1pPr>
          </a:lstStyle>
          <a:p>
            <a:fld id="{911C2532-62FB-4346-A45C-051F3743D3D8}" type="slidenum">
              <a:rPr lang="en-GB" smtClean="0"/>
              <a:t>‹#›</a:t>
            </a:fld>
            <a:endParaRPr lang="en-GB"/>
          </a:p>
        </p:txBody>
      </p:sp>
    </p:spTree>
    <p:extLst>
      <p:ext uri="{BB962C8B-B14F-4D97-AF65-F5344CB8AC3E}">
        <p14:creationId xmlns:p14="http://schemas.microsoft.com/office/powerpoint/2010/main" val="2315432713"/>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7" name="Straight Connector 6"/>
          <p:cNvCxnSpPr/>
          <p:nvPr/>
        </p:nvCxnSpPr>
        <p:spPr>
          <a:xfrm>
            <a:off x="751418" y="2179639"/>
            <a:ext cx="4997449" cy="1587"/>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6339418" y="2179639"/>
            <a:ext cx="4999567" cy="1587"/>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609600" y="1399593"/>
            <a:ext cx="5386917"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32" name="Content Placeholder 31"/>
          <p:cNvSpPr>
            <a:spLocks noGrp="1"/>
          </p:cNvSpPr>
          <p:nvPr>
            <p:ph sz="half" idx="2"/>
          </p:nvPr>
        </p:nvSpPr>
        <p:spPr>
          <a:xfrm>
            <a:off x="609600" y="2201896"/>
            <a:ext cx="5384800"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4" name="Content Placeholder 33"/>
          <p:cNvSpPr>
            <a:spLocks noGrp="1"/>
          </p:cNvSpPr>
          <p:nvPr>
            <p:ph sz="quarter" idx="4"/>
          </p:nvPr>
        </p:nvSpPr>
        <p:spPr>
          <a:xfrm>
            <a:off x="6199717" y="2201896"/>
            <a:ext cx="5384800"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Title 1"/>
          <p:cNvSpPr>
            <a:spLocks noGrp="1"/>
          </p:cNvSpPr>
          <p:nvPr>
            <p:ph type="title"/>
          </p:nvPr>
        </p:nvSpPr>
        <p:spPr>
          <a:xfrm>
            <a:off x="609600" y="155448"/>
            <a:ext cx="10972800" cy="1143000"/>
          </a:xfrm>
        </p:spPr>
        <p:txBody>
          <a:bodyPr/>
          <a:lstStyle>
            <a:lvl1pPr>
              <a:defRPr/>
            </a:lvl1pPr>
          </a:lstStyle>
          <a:p>
            <a:r>
              <a:rPr lang="en-US" smtClean="0"/>
              <a:t>Click to edit Master title style</a:t>
            </a:r>
            <a:endParaRPr lang="en-US"/>
          </a:p>
        </p:txBody>
      </p:sp>
      <p:sp>
        <p:nvSpPr>
          <p:cNvPr id="12" name="Text Placeholder 11"/>
          <p:cNvSpPr>
            <a:spLocks noGrp="1"/>
          </p:cNvSpPr>
          <p:nvPr>
            <p:ph type="body" idx="3"/>
          </p:nvPr>
        </p:nvSpPr>
        <p:spPr>
          <a:xfrm>
            <a:off x="6197600" y="1399593"/>
            <a:ext cx="5386917"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9" name="Slide Number Placeholder 8"/>
          <p:cNvSpPr>
            <a:spLocks noGrp="1"/>
          </p:cNvSpPr>
          <p:nvPr>
            <p:ph type="sldNum" sz="quarter" idx="10"/>
          </p:nvPr>
        </p:nvSpPr>
        <p:spPr/>
        <p:txBody>
          <a:bodyPr/>
          <a:lstStyle>
            <a:lvl1pPr>
              <a:defRPr smtClean="0"/>
            </a:lvl1pPr>
          </a:lstStyle>
          <a:p>
            <a:fld id="{911C2532-62FB-4346-A45C-051F3743D3D8}" type="slidenum">
              <a:rPr lang="en-GB" smtClean="0"/>
              <a:t>‹#›</a:t>
            </a:fld>
            <a:endParaRPr lang="en-GB"/>
          </a:p>
        </p:txBody>
      </p:sp>
      <p:sp>
        <p:nvSpPr>
          <p:cNvPr id="10" name="Footer Placeholder 7"/>
          <p:cNvSpPr>
            <a:spLocks noGrp="1"/>
          </p:cNvSpPr>
          <p:nvPr>
            <p:ph type="ftr" sz="quarter" idx="11"/>
          </p:nvPr>
        </p:nvSpPr>
        <p:spPr/>
        <p:txBody>
          <a:bodyPr/>
          <a:lstStyle>
            <a:lvl1pPr>
              <a:defRPr/>
            </a:lvl1pPr>
          </a:lstStyle>
          <a:p>
            <a:endParaRPr lang="en-GB"/>
          </a:p>
        </p:txBody>
      </p:sp>
      <p:sp>
        <p:nvSpPr>
          <p:cNvPr id="11" name="Date Placeholder 6"/>
          <p:cNvSpPr>
            <a:spLocks noGrp="1"/>
          </p:cNvSpPr>
          <p:nvPr>
            <p:ph type="dt" sz="half" idx="12"/>
          </p:nvPr>
        </p:nvSpPr>
        <p:spPr/>
        <p:txBody>
          <a:bodyPr/>
          <a:lstStyle>
            <a:lvl1pPr>
              <a:defRPr/>
            </a:lvl1pPr>
          </a:lstStyle>
          <a:p>
            <a:fld id="{4AF13499-6E81-427B-89FD-AE02E90420E0}" type="datetimeFigureOut">
              <a:rPr lang="en-GB" smtClean="0"/>
              <a:t>12/09/2016</a:t>
            </a:fld>
            <a:endParaRPr lang="en-GB"/>
          </a:p>
        </p:txBody>
      </p:sp>
    </p:spTree>
    <p:extLst>
      <p:ext uri="{BB962C8B-B14F-4D97-AF65-F5344CB8AC3E}">
        <p14:creationId xmlns:p14="http://schemas.microsoft.com/office/powerpoint/2010/main" val="1821556916"/>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3"/>
          <p:cNvSpPr>
            <a:spLocks noGrp="1"/>
          </p:cNvSpPr>
          <p:nvPr>
            <p:ph type="dt" sz="half" idx="10"/>
          </p:nvPr>
        </p:nvSpPr>
        <p:spPr/>
        <p:txBody>
          <a:bodyPr/>
          <a:lstStyle>
            <a:lvl1pPr>
              <a:defRPr/>
            </a:lvl1pPr>
          </a:lstStyle>
          <a:p>
            <a:fld id="{4AF13499-6E81-427B-89FD-AE02E90420E0}" type="datetimeFigureOut">
              <a:rPr lang="en-GB" smtClean="0"/>
              <a:t>12/09/2016</a:t>
            </a:fld>
            <a:endParaRPr lang="en-GB"/>
          </a:p>
        </p:txBody>
      </p:sp>
      <p:sp>
        <p:nvSpPr>
          <p:cNvPr id="4" name="Footer Placeholder 9"/>
          <p:cNvSpPr>
            <a:spLocks noGrp="1"/>
          </p:cNvSpPr>
          <p:nvPr>
            <p:ph type="ftr" sz="quarter" idx="11"/>
          </p:nvPr>
        </p:nvSpPr>
        <p:spPr/>
        <p:txBody>
          <a:bodyPr/>
          <a:lstStyle>
            <a:lvl1pPr>
              <a:defRPr/>
            </a:lvl1pPr>
          </a:lstStyle>
          <a:p>
            <a:endParaRPr lang="en-GB"/>
          </a:p>
        </p:txBody>
      </p:sp>
      <p:sp>
        <p:nvSpPr>
          <p:cNvPr id="5" name="Slide Number Placeholder 21"/>
          <p:cNvSpPr>
            <a:spLocks noGrp="1"/>
          </p:cNvSpPr>
          <p:nvPr>
            <p:ph type="sldNum" sz="quarter" idx="12"/>
          </p:nvPr>
        </p:nvSpPr>
        <p:spPr/>
        <p:txBody>
          <a:bodyPr/>
          <a:lstStyle>
            <a:lvl1pPr>
              <a:defRPr/>
            </a:lvl1pPr>
          </a:lstStyle>
          <a:p>
            <a:fld id="{911C2532-62FB-4346-A45C-051F3743D3D8}" type="slidenum">
              <a:rPr lang="en-GB" smtClean="0"/>
              <a:t>‹#›</a:t>
            </a:fld>
            <a:endParaRPr lang="en-GB"/>
          </a:p>
        </p:txBody>
      </p:sp>
    </p:spTree>
    <p:extLst>
      <p:ext uri="{BB962C8B-B14F-4D97-AF65-F5344CB8AC3E}">
        <p14:creationId xmlns:p14="http://schemas.microsoft.com/office/powerpoint/2010/main" val="124686365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23"/>
          <p:cNvSpPr>
            <a:spLocks noGrp="1"/>
          </p:cNvSpPr>
          <p:nvPr>
            <p:ph type="dt" sz="half" idx="10"/>
          </p:nvPr>
        </p:nvSpPr>
        <p:spPr/>
        <p:txBody>
          <a:bodyPr/>
          <a:lstStyle>
            <a:lvl1pPr>
              <a:defRPr/>
            </a:lvl1pPr>
          </a:lstStyle>
          <a:p>
            <a:fld id="{4AF13499-6E81-427B-89FD-AE02E90420E0}" type="datetimeFigureOut">
              <a:rPr lang="en-GB" smtClean="0"/>
              <a:t>12/09/2016</a:t>
            </a:fld>
            <a:endParaRPr lang="en-GB"/>
          </a:p>
        </p:txBody>
      </p:sp>
      <p:sp>
        <p:nvSpPr>
          <p:cNvPr id="3" name="Footer Placeholder 9"/>
          <p:cNvSpPr>
            <a:spLocks noGrp="1"/>
          </p:cNvSpPr>
          <p:nvPr>
            <p:ph type="ftr" sz="quarter" idx="11"/>
          </p:nvPr>
        </p:nvSpPr>
        <p:spPr/>
        <p:txBody>
          <a:bodyPr/>
          <a:lstStyle>
            <a:lvl1pPr>
              <a:defRPr/>
            </a:lvl1pPr>
          </a:lstStyle>
          <a:p>
            <a:endParaRPr lang="en-GB"/>
          </a:p>
        </p:txBody>
      </p:sp>
      <p:sp>
        <p:nvSpPr>
          <p:cNvPr id="4" name="Slide Number Placeholder 21"/>
          <p:cNvSpPr>
            <a:spLocks noGrp="1"/>
          </p:cNvSpPr>
          <p:nvPr>
            <p:ph type="sldNum" sz="quarter" idx="12"/>
          </p:nvPr>
        </p:nvSpPr>
        <p:spPr/>
        <p:txBody>
          <a:bodyPr/>
          <a:lstStyle>
            <a:lvl1pPr>
              <a:defRPr/>
            </a:lvl1pPr>
          </a:lstStyle>
          <a:p>
            <a:fld id="{911C2532-62FB-4346-A45C-051F3743D3D8}" type="slidenum">
              <a:rPr lang="en-GB" smtClean="0"/>
              <a:t>‹#›</a:t>
            </a:fld>
            <a:endParaRPr lang="en-GB"/>
          </a:p>
        </p:txBody>
      </p:sp>
    </p:spTree>
    <p:extLst>
      <p:ext uri="{BB962C8B-B14F-4D97-AF65-F5344CB8AC3E}">
        <p14:creationId xmlns:p14="http://schemas.microsoft.com/office/powerpoint/2010/main" val="529568234"/>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609600" y="457200"/>
            <a:ext cx="8331200" cy="5715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Text Placeholder 2"/>
          <p:cNvSpPr>
            <a:spLocks noGrp="1"/>
          </p:cNvSpPr>
          <p:nvPr>
            <p:ph type="body" idx="2"/>
          </p:nvPr>
        </p:nvSpPr>
        <p:spPr>
          <a:xfrm>
            <a:off x="9042400" y="1600200"/>
            <a:ext cx="2645664" cy="3733800"/>
          </a:xfrm>
        </p:spPr>
        <p:txBody>
          <a:bodyPr/>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31" name="Title 30"/>
          <p:cNvSpPr>
            <a:spLocks noGrp="1"/>
          </p:cNvSpPr>
          <p:nvPr>
            <p:ph type="title"/>
          </p:nvPr>
        </p:nvSpPr>
        <p:spPr>
          <a:xfrm>
            <a:off x="9042400" y="457200"/>
            <a:ext cx="2641600" cy="1066800"/>
          </a:xfrm>
        </p:spPr>
        <p:txBody>
          <a:bodyPr lIns="91440" tIns="91440"/>
          <a:lstStyle>
            <a:lvl1pPr algn="l">
              <a:buNone/>
              <a:defRPr sz="1800" b="1" spc="-50" baseline="0">
                <a:ln w="3175">
                  <a:noFill/>
                </a:ln>
                <a:solidFill>
                  <a:schemeClr val="tx2"/>
                </a:solidFill>
                <a:effectLst/>
                <a:latin typeface="+mn-lt"/>
                <a:ea typeface="+mn-ea"/>
                <a:cs typeface="+mn-cs"/>
              </a:defRPr>
            </a:lvl1pPr>
          </a:lstStyle>
          <a:p>
            <a:r>
              <a:rPr lang="en-US" smtClean="0"/>
              <a:t>Click to edit Master title style</a:t>
            </a:r>
            <a:endParaRPr lang="en-US"/>
          </a:p>
        </p:txBody>
      </p:sp>
      <p:sp>
        <p:nvSpPr>
          <p:cNvPr id="5" name="Date Placeholder 23"/>
          <p:cNvSpPr>
            <a:spLocks noGrp="1"/>
          </p:cNvSpPr>
          <p:nvPr>
            <p:ph type="dt" sz="half" idx="10"/>
          </p:nvPr>
        </p:nvSpPr>
        <p:spPr/>
        <p:txBody>
          <a:bodyPr/>
          <a:lstStyle>
            <a:lvl1pPr>
              <a:defRPr/>
            </a:lvl1pPr>
          </a:lstStyle>
          <a:p>
            <a:fld id="{4AF13499-6E81-427B-89FD-AE02E90420E0}" type="datetimeFigureOut">
              <a:rPr lang="en-GB" smtClean="0"/>
              <a:t>12/09/2016</a:t>
            </a:fld>
            <a:endParaRPr lang="en-GB"/>
          </a:p>
        </p:txBody>
      </p:sp>
      <p:sp>
        <p:nvSpPr>
          <p:cNvPr id="6" name="Footer Placeholder 9"/>
          <p:cNvSpPr>
            <a:spLocks noGrp="1"/>
          </p:cNvSpPr>
          <p:nvPr>
            <p:ph type="ftr" sz="quarter" idx="11"/>
          </p:nvPr>
        </p:nvSpPr>
        <p:spPr/>
        <p:txBody>
          <a:bodyPr/>
          <a:lstStyle>
            <a:lvl1pPr>
              <a:defRPr/>
            </a:lvl1pPr>
          </a:lstStyle>
          <a:p>
            <a:endParaRPr lang="en-GB"/>
          </a:p>
        </p:txBody>
      </p:sp>
      <p:sp>
        <p:nvSpPr>
          <p:cNvPr id="7" name="Slide Number Placeholder 21"/>
          <p:cNvSpPr>
            <a:spLocks noGrp="1"/>
          </p:cNvSpPr>
          <p:nvPr>
            <p:ph type="sldNum" sz="quarter" idx="12"/>
          </p:nvPr>
        </p:nvSpPr>
        <p:spPr/>
        <p:txBody>
          <a:bodyPr/>
          <a:lstStyle>
            <a:lvl1pPr>
              <a:defRPr/>
            </a:lvl1pPr>
          </a:lstStyle>
          <a:p>
            <a:fld id="{911C2532-62FB-4346-A45C-051F3743D3D8}" type="slidenum">
              <a:rPr lang="en-GB" smtClean="0"/>
              <a:t>‹#›</a:t>
            </a:fld>
            <a:endParaRPr lang="en-GB"/>
          </a:p>
        </p:txBody>
      </p:sp>
    </p:spTree>
    <p:extLst>
      <p:ext uri="{BB962C8B-B14F-4D97-AF65-F5344CB8AC3E}">
        <p14:creationId xmlns:p14="http://schemas.microsoft.com/office/powerpoint/2010/main" val="2763204606"/>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39200" y="457200"/>
            <a:ext cx="2743200" cy="1066800"/>
          </a:xfrm>
        </p:spPr>
        <p:txBody>
          <a:bodyPr lIns="91440" tIns="91440"/>
          <a:lstStyle>
            <a:lvl1pPr algn="l">
              <a:buNone/>
              <a:defRPr sz="1800" b="1" spc="-50" baseline="0">
                <a:ln w="3175">
                  <a:noFill/>
                </a:ln>
                <a:solidFill>
                  <a:schemeClr val="tx2"/>
                </a:solidFill>
                <a:effectLst/>
                <a:latin typeface="+mn-lt"/>
                <a:ea typeface="+mn-ea"/>
                <a:cs typeface="+mn-cs"/>
              </a:defRPr>
            </a:lvl1pPr>
          </a:lstStyle>
          <a:p>
            <a:r>
              <a:rPr lang="en-US" smtClean="0"/>
              <a:t>Click to edit Master title style</a:t>
            </a:r>
            <a:endParaRPr lang="en-US"/>
          </a:p>
        </p:txBody>
      </p:sp>
      <p:sp>
        <p:nvSpPr>
          <p:cNvPr id="3" name="Picture Placeholder 2"/>
          <p:cNvSpPr>
            <a:spLocks noGrp="1"/>
          </p:cNvSpPr>
          <p:nvPr>
            <p:ph type="pic" idx="1"/>
          </p:nvPr>
        </p:nvSpPr>
        <p:spPr>
          <a:xfrm>
            <a:off x="609600" y="457200"/>
            <a:ext cx="8026400" cy="5562600"/>
          </a:xfrm>
          <a:solidFill>
            <a:schemeClr val="tx2">
              <a:tint val="40000"/>
            </a:schemeClr>
          </a:solidFill>
          <a:effectLst>
            <a:outerShdw blurRad="88900" sx="103000" sy="103000" algn="ctr" rotWithShape="0">
              <a:prstClr val="black">
                <a:alpha val="32000"/>
              </a:prstClr>
            </a:outerShdw>
            <a:softEdge rad="127000"/>
          </a:effectLst>
        </p:spPr>
        <p:txBody>
          <a:bodyPr>
            <a:normAutofit/>
          </a:bodyPr>
          <a:lstStyle>
            <a:lvl1pPr marL="0" indent="0">
              <a:buNone/>
              <a:defRPr sz="3200">
                <a:solidFill>
                  <a:schemeClr val="bg1"/>
                </a:solidFill>
              </a:defRPr>
            </a:lvl1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8839200" y="1600200"/>
            <a:ext cx="2743200" cy="4419600"/>
          </a:xfrm>
        </p:spPr>
        <p:txBody>
          <a:bodyPr/>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a:r>
              <a:rPr lang="en-US" smtClean="0"/>
              <a:t>Click to edit Master text styles</a:t>
            </a:r>
          </a:p>
        </p:txBody>
      </p:sp>
      <p:sp>
        <p:nvSpPr>
          <p:cNvPr id="5" name="Date Placeholder 23"/>
          <p:cNvSpPr>
            <a:spLocks noGrp="1"/>
          </p:cNvSpPr>
          <p:nvPr>
            <p:ph type="dt" sz="half" idx="10"/>
          </p:nvPr>
        </p:nvSpPr>
        <p:spPr/>
        <p:txBody>
          <a:bodyPr/>
          <a:lstStyle>
            <a:lvl1pPr>
              <a:defRPr/>
            </a:lvl1pPr>
          </a:lstStyle>
          <a:p>
            <a:fld id="{4AF13499-6E81-427B-89FD-AE02E90420E0}" type="datetimeFigureOut">
              <a:rPr lang="en-GB" smtClean="0"/>
              <a:t>12/09/2016</a:t>
            </a:fld>
            <a:endParaRPr lang="en-GB"/>
          </a:p>
        </p:txBody>
      </p:sp>
      <p:sp>
        <p:nvSpPr>
          <p:cNvPr id="6" name="Footer Placeholder 9"/>
          <p:cNvSpPr>
            <a:spLocks noGrp="1"/>
          </p:cNvSpPr>
          <p:nvPr>
            <p:ph type="ftr" sz="quarter" idx="11"/>
          </p:nvPr>
        </p:nvSpPr>
        <p:spPr/>
        <p:txBody>
          <a:bodyPr/>
          <a:lstStyle>
            <a:lvl1pPr>
              <a:defRPr/>
            </a:lvl1pPr>
          </a:lstStyle>
          <a:p>
            <a:endParaRPr lang="en-GB"/>
          </a:p>
        </p:txBody>
      </p:sp>
      <p:sp>
        <p:nvSpPr>
          <p:cNvPr id="7" name="Slide Number Placeholder 21"/>
          <p:cNvSpPr>
            <a:spLocks noGrp="1"/>
          </p:cNvSpPr>
          <p:nvPr>
            <p:ph type="sldNum" sz="quarter" idx="12"/>
          </p:nvPr>
        </p:nvSpPr>
        <p:spPr/>
        <p:txBody>
          <a:bodyPr/>
          <a:lstStyle>
            <a:lvl1pPr>
              <a:defRPr/>
            </a:lvl1pPr>
          </a:lstStyle>
          <a:p>
            <a:fld id="{911C2532-62FB-4346-A45C-051F3743D3D8}" type="slidenum">
              <a:rPr lang="en-GB" smtClean="0"/>
              <a:t>‹#›</a:t>
            </a:fld>
            <a:endParaRPr lang="en-GB"/>
          </a:p>
        </p:txBody>
      </p:sp>
    </p:spTree>
    <p:extLst>
      <p:ext uri="{BB962C8B-B14F-4D97-AF65-F5344CB8AC3E}">
        <p14:creationId xmlns:p14="http://schemas.microsoft.com/office/powerpoint/2010/main" val="3819797172"/>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email">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1026" name="Text Placeholder 8"/>
          <p:cNvSpPr>
            <a:spLocks noGrp="1"/>
          </p:cNvSpPr>
          <p:nvPr>
            <p:ph type="body" idx="1"/>
          </p:nvPr>
        </p:nvSpPr>
        <p:spPr bwMode="auto">
          <a:xfrm>
            <a:off x="609600" y="1447800"/>
            <a:ext cx="10972800" cy="4678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4" name="Date Placeholder 23"/>
          <p:cNvSpPr>
            <a:spLocks noGrp="1"/>
          </p:cNvSpPr>
          <p:nvPr>
            <p:ph type="dt" sz="half" idx="2"/>
          </p:nvPr>
        </p:nvSpPr>
        <p:spPr>
          <a:xfrm>
            <a:off x="7721600" y="6203951"/>
            <a:ext cx="3454400" cy="384175"/>
          </a:xfrm>
          <a:prstGeom prst="rect">
            <a:avLst/>
          </a:prstGeom>
        </p:spPr>
        <p:txBody>
          <a:bodyPr vert="horz" anchor="ctr" anchorCtr="0"/>
          <a:lstStyle>
            <a:lvl1pPr algn="l" eaLnBrk="1" fontAlgn="auto" latinLnBrk="0" hangingPunct="1">
              <a:spcBef>
                <a:spcPts val="0"/>
              </a:spcBef>
              <a:spcAft>
                <a:spcPts val="0"/>
              </a:spcAft>
              <a:defRPr kumimoji="0" sz="1200">
                <a:solidFill>
                  <a:schemeClr val="tx2"/>
                </a:solidFill>
                <a:latin typeface="+mn-lt"/>
                <a:cs typeface="+mn-cs"/>
              </a:defRPr>
            </a:lvl1pPr>
          </a:lstStyle>
          <a:p>
            <a:fld id="{4AF13499-6E81-427B-89FD-AE02E90420E0}" type="datetimeFigureOut">
              <a:rPr lang="en-GB" smtClean="0"/>
              <a:t>12/09/2016</a:t>
            </a:fld>
            <a:endParaRPr lang="en-GB"/>
          </a:p>
        </p:txBody>
      </p:sp>
      <p:sp>
        <p:nvSpPr>
          <p:cNvPr id="10" name="Footer Placeholder 9"/>
          <p:cNvSpPr>
            <a:spLocks noGrp="1"/>
          </p:cNvSpPr>
          <p:nvPr>
            <p:ph type="ftr" sz="quarter" idx="3"/>
          </p:nvPr>
        </p:nvSpPr>
        <p:spPr>
          <a:xfrm>
            <a:off x="2844800" y="6203951"/>
            <a:ext cx="4775200" cy="384175"/>
          </a:xfrm>
          <a:prstGeom prst="rect">
            <a:avLst/>
          </a:prstGeom>
        </p:spPr>
        <p:txBody>
          <a:bodyPr vert="horz" anchor="ctr" anchorCtr="0"/>
          <a:lstStyle>
            <a:lvl1pPr algn="r" eaLnBrk="1" fontAlgn="auto" latinLnBrk="0" hangingPunct="1">
              <a:spcBef>
                <a:spcPts val="0"/>
              </a:spcBef>
              <a:spcAft>
                <a:spcPts val="0"/>
              </a:spcAft>
              <a:defRPr kumimoji="0" sz="1200">
                <a:solidFill>
                  <a:schemeClr val="tx2"/>
                </a:solidFill>
                <a:latin typeface="+mn-lt"/>
                <a:cs typeface="+mn-cs"/>
              </a:defRPr>
            </a:lvl1pPr>
          </a:lstStyle>
          <a:p>
            <a:endParaRPr lang="en-GB"/>
          </a:p>
        </p:txBody>
      </p:sp>
      <p:sp>
        <p:nvSpPr>
          <p:cNvPr id="22" name="Slide Number Placeholder 21"/>
          <p:cNvSpPr>
            <a:spLocks noGrp="1"/>
          </p:cNvSpPr>
          <p:nvPr>
            <p:ph type="sldNum" sz="quarter" idx="4"/>
          </p:nvPr>
        </p:nvSpPr>
        <p:spPr>
          <a:xfrm>
            <a:off x="11214100" y="6181725"/>
            <a:ext cx="812800" cy="457200"/>
          </a:xfrm>
          <a:prstGeom prst="rect">
            <a:avLst/>
          </a:prstGeom>
          <a:noFill/>
        </p:spPr>
        <p:txBody>
          <a:bodyPr vert="horz" wrap="square" lIns="0" tIns="0" rIns="0" bIns="0" numCol="1" anchor="ctr" anchorCtr="0" compatLnSpc="1">
            <a:prstTxWarp prst="textNoShape">
              <a:avLst/>
            </a:prstTxWarp>
            <a:noAutofit/>
          </a:bodyPr>
          <a:lstStyle>
            <a:lvl1pPr algn="ctr" eaLnBrk="1" hangingPunct="1">
              <a:defRPr sz="1600" smtClean="0">
                <a:solidFill>
                  <a:schemeClr val="tx2"/>
                </a:solidFill>
                <a:latin typeface="Constantia" panose="02030602050306030303" pitchFamily="18" charset="0"/>
              </a:defRPr>
            </a:lvl1pPr>
          </a:lstStyle>
          <a:p>
            <a:fld id="{911C2532-62FB-4346-A45C-051F3743D3D8}" type="slidenum">
              <a:rPr lang="en-GB" smtClean="0"/>
              <a:t>‹#›</a:t>
            </a:fld>
            <a:endParaRPr lang="en-GB"/>
          </a:p>
        </p:txBody>
      </p:sp>
      <p:sp>
        <p:nvSpPr>
          <p:cNvPr id="5" name="Title Placeholder 4"/>
          <p:cNvSpPr>
            <a:spLocks noGrp="1"/>
          </p:cNvSpPr>
          <p:nvPr>
            <p:ph type="title"/>
          </p:nvPr>
        </p:nvSpPr>
        <p:spPr>
          <a:xfrm>
            <a:off x="609600" y="152400"/>
            <a:ext cx="10972800" cy="1219200"/>
          </a:xfrm>
          <a:prstGeom prst="rect">
            <a:avLst/>
          </a:prstGeom>
          <a:ln w="6350" cap="rnd">
            <a:noFill/>
          </a:ln>
        </p:spPr>
        <p:txBody>
          <a:bodyPr vert="horz" anchor="b" anchorCtr="0">
            <a:normAutofit/>
          </a:bodyPr>
          <a:lstStyle/>
          <a:p>
            <a:r>
              <a:rPr lang="en-US" smtClean="0"/>
              <a:t>Click to edit Master title style</a:t>
            </a:r>
            <a:endParaRPr lang="en-US"/>
          </a:p>
        </p:txBody>
      </p:sp>
    </p:spTree>
    <p:extLst>
      <p:ext uri="{BB962C8B-B14F-4D97-AF65-F5344CB8AC3E}">
        <p14:creationId xmlns:p14="http://schemas.microsoft.com/office/powerpoint/2010/main" val="1902501696"/>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txStyles>
    <p:titleStyle>
      <a:lvl1pPr algn="l" rtl="0" eaLnBrk="1" fontAlgn="base" hangingPunct="1">
        <a:spcBef>
          <a:spcPct val="0"/>
        </a:spcBef>
        <a:spcAft>
          <a:spcPct val="0"/>
        </a:spcAft>
        <a:defRPr lang="en-US" sz="4200" kern="1200" spc="-10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vl2pPr algn="l" rtl="0" eaLnBrk="1" fontAlgn="base" hangingPunct="1">
        <a:spcBef>
          <a:spcPct val="0"/>
        </a:spcBef>
        <a:spcAft>
          <a:spcPct val="0"/>
        </a:spcAft>
        <a:defRPr sz="4200">
          <a:solidFill>
            <a:srgbClr val="F9F9F9"/>
          </a:solidFill>
          <a:latin typeface="Constantia" pitchFamily="18" charset="0"/>
        </a:defRPr>
      </a:lvl2pPr>
      <a:lvl3pPr algn="l" rtl="0" eaLnBrk="1" fontAlgn="base" hangingPunct="1">
        <a:spcBef>
          <a:spcPct val="0"/>
        </a:spcBef>
        <a:spcAft>
          <a:spcPct val="0"/>
        </a:spcAft>
        <a:defRPr sz="4200">
          <a:solidFill>
            <a:srgbClr val="F9F9F9"/>
          </a:solidFill>
          <a:latin typeface="Constantia" pitchFamily="18" charset="0"/>
        </a:defRPr>
      </a:lvl3pPr>
      <a:lvl4pPr algn="l" rtl="0" eaLnBrk="1" fontAlgn="base" hangingPunct="1">
        <a:spcBef>
          <a:spcPct val="0"/>
        </a:spcBef>
        <a:spcAft>
          <a:spcPct val="0"/>
        </a:spcAft>
        <a:defRPr sz="4200">
          <a:solidFill>
            <a:srgbClr val="F9F9F9"/>
          </a:solidFill>
          <a:latin typeface="Constantia" pitchFamily="18" charset="0"/>
        </a:defRPr>
      </a:lvl4pPr>
      <a:lvl5pPr algn="l" rtl="0" eaLnBrk="1" fontAlgn="base" hangingPunct="1">
        <a:spcBef>
          <a:spcPct val="0"/>
        </a:spcBef>
        <a:spcAft>
          <a:spcPct val="0"/>
        </a:spcAft>
        <a:defRPr sz="4200">
          <a:solidFill>
            <a:srgbClr val="F9F9F9"/>
          </a:solidFill>
          <a:latin typeface="Constantia" pitchFamily="18" charset="0"/>
        </a:defRPr>
      </a:lvl5pPr>
      <a:lvl6pPr marL="457200" algn="l" rtl="0" eaLnBrk="1" fontAlgn="base" hangingPunct="1">
        <a:spcBef>
          <a:spcPct val="0"/>
        </a:spcBef>
        <a:spcAft>
          <a:spcPct val="0"/>
        </a:spcAft>
        <a:defRPr sz="4200">
          <a:solidFill>
            <a:srgbClr val="F9F9F9"/>
          </a:solidFill>
          <a:latin typeface="Constantia" pitchFamily="18" charset="0"/>
        </a:defRPr>
      </a:lvl6pPr>
      <a:lvl7pPr marL="914400" algn="l" rtl="0" eaLnBrk="1" fontAlgn="base" hangingPunct="1">
        <a:spcBef>
          <a:spcPct val="0"/>
        </a:spcBef>
        <a:spcAft>
          <a:spcPct val="0"/>
        </a:spcAft>
        <a:defRPr sz="4200">
          <a:solidFill>
            <a:srgbClr val="F9F9F9"/>
          </a:solidFill>
          <a:latin typeface="Constantia" pitchFamily="18" charset="0"/>
        </a:defRPr>
      </a:lvl7pPr>
      <a:lvl8pPr marL="1371600" algn="l" rtl="0" eaLnBrk="1" fontAlgn="base" hangingPunct="1">
        <a:spcBef>
          <a:spcPct val="0"/>
        </a:spcBef>
        <a:spcAft>
          <a:spcPct val="0"/>
        </a:spcAft>
        <a:defRPr sz="4200">
          <a:solidFill>
            <a:srgbClr val="F9F9F9"/>
          </a:solidFill>
          <a:latin typeface="Constantia" pitchFamily="18" charset="0"/>
        </a:defRPr>
      </a:lvl8pPr>
      <a:lvl9pPr marL="1828800" algn="l" rtl="0" eaLnBrk="1" fontAlgn="base" hangingPunct="1">
        <a:spcBef>
          <a:spcPct val="0"/>
        </a:spcBef>
        <a:spcAft>
          <a:spcPct val="0"/>
        </a:spcAft>
        <a:defRPr sz="4200">
          <a:solidFill>
            <a:srgbClr val="F9F9F9"/>
          </a:solidFill>
          <a:latin typeface="Constantia" pitchFamily="18" charset="0"/>
        </a:defRPr>
      </a:lvl9pPr>
    </p:titleStyle>
    <p:bodyStyle>
      <a:lvl1pPr marL="273050" indent="-273050" algn="l" rtl="0" eaLnBrk="1" fontAlgn="base" hangingPunct="1">
        <a:spcBef>
          <a:spcPts val="600"/>
        </a:spcBef>
        <a:spcAft>
          <a:spcPct val="0"/>
        </a:spcAft>
        <a:buClr>
          <a:schemeClr val="accent2"/>
        </a:buClr>
        <a:buSzPct val="85000"/>
        <a:buFont typeface="Wingdings 2" panose="05020102010507070707" pitchFamily="18" charset="2"/>
        <a:buChar char=""/>
        <a:defRPr sz="2600" kern="1200">
          <a:solidFill>
            <a:schemeClr val="tx1"/>
          </a:solidFill>
          <a:latin typeface="+mn-lt"/>
          <a:ea typeface="+mn-ea"/>
          <a:cs typeface="+mn-cs"/>
        </a:defRPr>
      </a:lvl1pPr>
      <a:lvl2pPr marL="639763" indent="-273050" algn="l" rtl="0" eaLnBrk="1" fontAlgn="base" hangingPunct="1">
        <a:spcBef>
          <a:spcPts val="300"/>
        </a:spcBef>
        <a:spcAft>
          <a:spcPct val="0"/>
        </a:spcAft>
        <a:buClr>
          <a:srgbClr val="D6903D"/>
        </a:buClr>
        <a:buSzPct val="85000"/>
        <a:buFont typeface="Wingdings 2" panose="05020102010507070707" pitchFamily="18" charset="2"/>
        <a:buChar char=""/>
        <a:defRPr sz="2400" kern="1200">
          <a:solidFill>
            <a:schemeClr val="tx2"/>
          </a:solidFill>
          <a:latin typeface="+mn-lt"/>
          <a:ea typeface="+mn-ea"/>
          <a:cs typeface="+mn-cs"/>
        </a:defRPr>
      </a:lvl2pPr>
      <a:lvl3pPr marL="1004888" indent="-228600" algn="l" rtl="0" eaLnBrk="1" fontAlgn="base" hangingPunct="1">
        <a:spcBef>
          <a:spcPts val="300"/>
        </a:spcBef>
        <a:spcAft>
          <a:spcPct val="0"/>
        </a:spcAft>
        <a:buClr>
          <a:srgbClr val="B37732"/>
        </a:buClr>
        <a:buSzPct val="85000"/>
        <a:buFont typeface="Wingdings 2" panose="05020102010507070707" pitchFamily="18" charset="2"/>
        <a:buChar char=""/>
        <a:defRPr sz="2100" kern="1200">
          <a:solidFill>
            <a:schemeClr val="tx1"/>
          </a:solidFill>
          <a:latin typeface="+mn-lt"/>
          <a:ea typeface="+mn-ea"/>
          <a:cs typeface="+mn-cs"/>
        </a:defRPr>
      </a:lvl3pPr>
      <a:lvl4pPr marL="1279525" indent="-228600" algn="l" rtl="0" eaLnBrk="1" fontAlgn="base" hangingPunct="1">
        <a:spcBef>
          <a:spcPts val="300"/>
        </a:spcBef>
        <a:spcAft>
          <a:spcPct val="0"/>
        </a:spcAft>
        <a:buClr>
          <a:srgbClr val="D6903D"/>
        </a:buClr>
        <a:buSzPct val="85000"/>
        <a:buFont typeface="Wingdings 2" panose="05020102010507070707" pitchFamily="18" charset="2"/>
        <a:buChar char=""/>
        <a:defRPr sz="1900" kern="1200">
          <a:solidFill>
            <a:schemeClr val="tx1"/>
          </a:solidFill>
          <a:latin typeface="+mn-lt"/>
          <a:ea typeface="+mn-ea"/>
          <a:cs typeface="+mn-cs"/>
        </a:defRPr>
      </a:lvl4pPr>
      <a:lvl5pPr marL="1554163" indent="-228600" algn="l" rtl="0" eaLnBrk="1" fontAlgn="base" hangingPunct="1">
        <a:spcBef>
          <a:spcPts val="338"/>
        </a:spcBef>
        <a:spcAft>
          <a:spcPct val="0"/>
        </a:spcAft>
        <a:buClr>
          <a:srgbClr val="D6903D"/>
        </a:buClr>
        <a:buSzPct val="85000"/>
        <a:buFont typeface="Wingdings 2" panose="05020102010507070707" pitchFamily="18" charset="2"/>
        <a:buChar char=""/>
        <a:defRPr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4.jpeg"/><Relationship Id="rId7" Type="http://schemas.openxmlformats.org/officeDocument/2006/relationships/image" Target="../media/image18.jpe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17.jpeg"/><Relationship Id="rId5" Type="http://schemas.openxmlformats.org/officeDocument/2006/relationships/image" Target="../media/image16.jpeg"/><Relationship Id="rId4" Type="http://schemas.openxmlformats.org/officeDocument/2006/relationships/image" Target="../media/image15.jpeg"/></Relationships>
</file>

<file path=ppt/slides/_rels/slide11.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0.jpeg"/></Relationships>
</file>

<file path=ppt/slides/_rels/slide12.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24.jpeg"/><Relationship Id="rId5" Type="http://schemas.openxmlformats.org/officeDocument/2006/relationships/image" Target="../media/image23.jpeg"/><Relationship Id="rId4" Type="http://schemas.openxmlformats.org/officeDocument/2006/relationships/image" Target="../media/image22.jpeg"/></Relationships>
</file>

<file path=ppt/slides/_rels/slide13.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6.jpeg"/><Relationship Id="rId7" Type="http://schemas.openxmlformats.org/officeDocument/2006/relationships/image" Target="../media/image30.jpeg"/><Relationship Id="rId2" Type="http://schemas.openxmlformats.org/officeDocument/2006/relationships/notesSlide" Target="../notesSlides/notesSlide12.xml"/><Relationship Id="rId1" Type="http://schemas.openxmlformats.org/officeDocument/2006/relationships/slideLayout" Target="../slideLayouts/slideLayout7.xml"/><Relationship Id="rId6" Type="http://schemas.openxmlformats.org/officeDocument/2006/relationships/image" Target="../media/image29.jpeg"/><Relationship Id="rId5" Type="http://schemas.openxmlformats.org/officeDocument/2006/relationships/image" Target="../media/image28.jpeg"/><Relationship Id="rId4" Type="http://schemas.openxmlformats.org/officeDocument/2006/relationships/image" Target="../media/image27.jpeg"/></Relationships>
</file>

<file path=ppt/slides/_rels/slide15.xml.rels><?xml version="1.0" encoding="UTF-8" standalone="yes"?>
<Relationships xmlns="http://schemas.openxmlformats.org/package/2006/relationships"><Relationship Id="rId2" Type="http://schemas.openxmlformats.org/officeDocument/2006/relationships/image" Target="../media/image3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education.gov.scot/improvement/Pages/elc1buildingtheambition.aspx"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education.gov.scot/improvement/Pages/frwk1hgioearlyyears.aspx" TargetMode="External"/><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froebelweb.org/"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9.jpeg"/><Relationship Id="rId4" Type="http://schemas.openxmlformats.org/officeDocument/2006/relationships/image" Target="../media/image8.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7.xml"/><Relationship Id="rId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4294967295"/>
          </p:nvPr>
        </p:nvSpPr>
        <p:spPr>
          <a:xfrm>
            <a:off x="705133" y="2217529"/>
            <a:ext cx="11074400" cy="1143000"/>
          </a:xfrm>
        </p:spPr>
        <p:txBody>
          <a:bodyPr/>
          <a:lstStyle/>
          <a:p>
            <a:pPr marL="0" indent="0" algn="ctr">
              <a:buNone/>
            </a:pPr>
            <a:r>
              <a:rPr lang="en-GB" sz="3200" u="sng" dirty="0" smtClean="0">
                <a:latin typeface="Arial" panose="020B0604020202020204" pitchFamily="34" charset="0"/>
                <a:cs typeface="Arial" panose="020B0604020202020204" pitchFamily="34" charset="0"/>
              </a:rPr>
              <a:t>Block Building in the Early Years</a:t>
            </a:r>
          </a:p>
        </p:txBody>
      </p:sp>
      <p:sp>
        <p:nvSpPr>
          <p:cNvPr id="4" name="Title 2"/>
          <p:cNvSpPr txBox="1">
            <a:spLocks/>
          </p:cNvSpPr>
          <p:nvPr/>
        </p:nvSpPr>
        <p:spPr>
          <a:xfrm>
            <a:off x="4180104" y="1037228"/>
            <a:ext cx="4124459" cy="882561"/>
          </a:xfrm>
          <a:prstGeom prst="rect">
            <a:avLst/>
          </a:prstGeom>
          <a:scene3d>
            <a:camera prst="orthographicFront"/>
            <a:lightRig rig="threePt" dir="t"/>
          </a:scene3d>
          <a:sp3d>
            <a:bevelT/>
          </a:sp3d>
        </p:spPr>
        <p:style>
          <a:lnRef idx="1">
            <a:schemeClr val="accent1"/>
          </a:lnRef>
          <a:fillRef idx="3">
            <a:schemeClr val="accent1"/>
          </a:fillRef>
          <a:effectRef idx="2">
            <a:schemeClr val="accent1"/>
          </a:effectRef>
          <a:fontRef idx="minor">
            <a:schemeClr val="lt1"/>
          </a:fontRef>
        </p:style>
        <p:txBody>
          <a:bodyPr vert="horz" anchor="b" anchorCtr="0">
            <a:noAutofit/>
          </a:bodyPr>
          <a:lstStyle>
            <a:lvl1pPr algn="ctr" rtl="0" eaLnBrk="1" fontAlgn="base" hangingPunct="1">
              <a:spcBef>
                <a:spcPct val="0"/>
              </a:spcBef>
              <a:spcAft>
                <a:spcPct val="0"/>
              </a:spcAft>
              <a:defRPr lang="en-US" sz="4800" b="0" kern="1200" spc="-10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latin typeface="+mn-lt"/>
                <a:ea typeface="+mn-ea"/>
                <a:cs typeface="+mn-cs"/>
              </a:defRPr>
            </a:lvl1pPr>
            <a:lvl2pPr algn="l" rtl="0" eaLnBrk="1" fontAlgn="base" hangingPunct="1">
              <a:spcBef>
                <a:spcPct val="0"/>
              </a:spcBef>
              <a:spcAft>
                <a:spcPct val="0"/>
              </a:spcAft>
              <a:defRPr sz="4200">
                <a:solidFill>
                  <a:schemeClr val="lt1"/>
                </a:solidFill>
                <a:latin typeface="+mn-lt"/>
                <a:ea typeface="+mn-ea"/>
                <a:cs typeface="+mn-cs"/>
              </a:defRPr>
            </a:lvl2pPr>
            <a:lvl3pPr algn="l" rtl="0" eaLnBrk="1" fontAlgn="base" hangingPunct="1">
              <a:spcBef>
                <a:spcPct val="0"/>
              </a:spcBef>
              <a:spcAft>
                <a:spcPct val="0"/>
              </a:spcAft>
              <a:defRPr sz="4200">
                <a:solidFill>
                  <a:schemeClr val="lt1"/>
                </a:solidFill>
                <a:latin typeface="+mn-lt"/>
                <a:ea typeface="+mn-ea"/>
                <a:cs typeface="+mn-cs"/>
              </a:defRPr>
            </a:lvl3pPr>
            <a:lvl4pPr algn="l" rtl="0" eaLnBrk="1" fontAlgn="base" hangingPunct="1">
              <a:spcBef>
                <a:spcPct val="0"/>
              </a:spcBef>
              <a:spcAft>
                <a:spcPct val="0"/>
              </a:spcAft>
              <a:defRPr sz="4200">
                <a:solidFill>
                  <a:schemeClr val="lt1"/>
                </a:solidFill>
                <a:latin typeface="+mn-lt"/>
                <a:ea typeface="+mn-ea"/>
                <a:cs typeface="+mn-cs"/>
              </a:defRPr>
            </a:lvl4pPr>
            <a:lvl5pPr algn="l" rtl="0" eaLnBrk="1" fontAlgn="base" hangingPunct="1">
              <a:spcBef>
                <a:spcPct val="0"/>
              </a:spcBef>
              <a:spcAft>
                <a:spcPct val="0"/>
              </a:spcAft>
              <a:defRPr sz="4200">
                <a:solidFill>
                  <a:schemeClr val="lt1"/>
                </a:solidFill>
                <a:latin typeface="+mn-lt"/>
                <a:ea typeface="+mn-ea"/>
                <a:cs typeface="+mn-cs"/>
              </a:defRPr>
            </a:lvl5pPr>
            <a:lvl6pPr marL="457200" algn="l" rtl="0" eaLnBrk="1" fontAlgn="base" hangingPunct="1">
              <a:spcBef>
                <a:spcPct val="0"/>
              </a:spcBef>
              <a:spcAft>
                <a:spcPct val="0"/>
              </a:spcAft>
              <a:defRPr sz="4200">
                <a:solidFill>
                  <a:schemeClr val="lt1"/>
                </a:solidFill>
                <a:latin typeface="+mn-lt"/>
                <a:ea typeface="+mn-ea"/>
                <a:cs typeface="+mn-cs"/>
              </a:defRPr>
            </a:lvl6pPr>
            <a:lvl7pPr marL="914400" algn="l" rtl="0" eaLnBrk="1" fontAlgn="base" hangingPunct="1">
              <a:spcBef>
                <a:spcPct val="0"/>
              </a:spcBef>
              <a:spcAft>
                <a:spcPct val="0"/>
              </a:spcAft>
              <a:defRPr sz="4200">
                <a:solidFill>
                  <a:schemeClr val="lt1"/>
                </a:solidFill>
                <a:latin typeface="+mn-lt"/>
                <a:ea typeface="+mn-ea"/>
                <a:cs typeface="+mn-cs"/>
              </a:defRPr>
            </a:lvl7pPr>
            <a:lvl8pPr marL="1371600" algn="l" rtl="0" eaLnBrk="1" fontAlgn="base" hangingPunct="1">
              <a:spcBef>
                <a:spcPct val="0"/>
              </a:spcBef>
              <a:spcAft>
                <a:spcPct val="0"/>
              </a:spcAft>
              <a:defRPr sz="4200">
                <a:solidFill>
                  <a:schemeClr val="lt1"/>
                </a:solidFill>
                <a:latin typeface="+mn-lt"/>
                <a:ea typeface="+mn-ea"/>
                <a:cs typeface="+mn-cs"/>
              </a:defRPr>
            </a:lvl8pPr>
            <a:lvl9pPr marL="1828800" algn="l" rtl="0" eaLnBrk="1" fontAlgn="base" hangingPunct="1">
              <a:spcBef>
                <a:spcPct val="0"/>
              </a:spcBef>
              <a:spcAft>
                <a:spcPct val="0"/>
              </a:spcAft>
              <a:defRPr sz="4200">
                <a:solidFill>
                  <a:schemeClr val="lt1"/>
                </a:solidFill>
                <a:latin typeface="+mn-lt"/>
                <a:ea typeface="+mn-ea"/>
                <a:cs typeface="+mn-cs"/>
              </a:defRPr>
            </a:lvl9pPr>
          </a:lstStyle>
          <a:p>
            <a:r>
              <a:rPr lang="en-GB" dirty="0" smtClean="0">
                <a:ln w="3200">
                  <a:solidFill>
                    <a:schemeClr val="tx2">
                      <a:lumMod val="75000"/>
                      <a:alpha val="25000"/>
                    </a:schemeClr>
                  </a:solidFill>
                  <a:prstDash val="solid"/>
                  <a:round/>
                </a:ln>
                <a:solidFill>
                  <a:schemeClr val="accent2">
                    <a:lumMod val="40000"/>
                    <a:lumOff val="60000"/>
                  </a:schemeClr>
                </a:solidFill>
                <a:effectLst>
                  <a:outerShdw blurRad="50800" dist="38100" dir="5400000" algn="t" rotWithShape="0">
                    <a:prstClr val="black">
                      <a:alpha val="40000"/>
                    </a:prstClr>
                  </a:outerShdw>
                </a:effectLst>
              </a:rPr>
              <a:t>Block Play</a:t>
            </a:r>
            <a:endParaRPr lang="en-GB" dirty="0">
              <a:ln w="3200">
                <a:solidFill>
                  <a:schemeClr val="tx2">
                    <a:lumMod val="75000"/>
                    <a:alpha val="25000"/>
                  </a:schemeClr>
                </a:solidFill>
                <a:prstDash val="solid"/>
                <a:round/>
              </a:ln>
              <a:solidFill>
                <a:schemeClr val="accent2">
                  <a:lumMod val="40000"/>
                  <a:lumOff val="60000"/>
                </a:schemeClr>
              </a:solidFill>
              <a:effectLst>
                <a:outerShdw blurRad="50800" dist="38100" dir="5400000" algn="t" rotWithShape="0">
                  <a:prstClr val="black">
                    <a:alpha val="40000"/>
                  </a:prstClr>
                </a:outerShdw>
              </a:effectLst>
            </a:endParaRPr>
          </a:p>
        </p:txBody>
      </p:sp>
      <p:pic>
        <p:nvPicPr>
          <p:cNvPr id="1026" name="Picture 2" descr="E:\Judith\DSC01343.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4917576" y="2915430"/>
            <a:ext cx="2649514" cy="3532824"/>
          </a:xfrm>
          <a:prstGeom prst="roundRect">
            <a:avLst>
              <a:gd name="adj" fmla="val 8594"/>
            </a:avLst>
          </a:prstGeom>
          <a:solidFill>
            <a:srgbClr val="FFFFFF">
              <a:shade val="85000"/>
            </a:srgbClr>
          </a:solidFill>
          <a:ln>
            <a:noFill/>
          </a:ln>
          <a:effectLst/>
          <a:extLst/>
        </p:spPr>
      </p:pic>
      <p:sp>
        <p:nvSpPr>
          <p:cNvPr id="2" name="TextBox 1"/>
          <p:cNvSpPr txBox="1"/>
          <p:nvPr/>
        </p:nvSpPr>
        <p:spPr>
          <a:xfrm>
            <a:off x="2772377" y="2976089"/>
            <a:ext cx="4817526" cy="523220"/>
          </a:xfrm>
          <a:prstGeom prst="rect">
            <a:avLst/>
          </a:prstGeom>
          <a:noFill/>
        </p:spPr>
        <p:txBody>
          <a:bodyPr wrap="square" rtlCol="0">
            <a:spAutoFit/>
          </a:bodyPr>
          <a:lstStyle/>
          <a:p>
            <a:pPr algn="ctr"/>
            <a:endParaRPr lang="en-GB" sz="2800" dirty="0">
              <a:solidFill>
                <a:srgbClr val="FFFFCC"/>
              </a:solidFill>
            </a:endParaRPr>
          </a:p>
        </p:txBody>
      </p:sp>
    </p:spTree>
    <p:extLst>
      <p:ext uri="{BB962C8B-B14F-4D97-AF65-F5344CB8AC3E}">
        <p14:creationId xmlns:p14="http://schemas.microsoft.com/office/powerpoint/2010/main" val="1871604528"/>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9654" y="1180291"/>
            <a:ext cx="11757285" cy="5677709"/>
          </a:xfrm>
        </p:spPr>
        <p:txBody>
          <a:bodyPr/>
          <a:lstStyle/>
          <a:p>
            <a:r>
              <a:rPr lang="en-GB" sz="2000" dirty="0" smtClean="0">
                <a:latin typeface="Arial" panose="020B0604020202020204" pitchFamily="34" charset="0"/>
                <a:cs typeface="Arial" panose="020B0604020202020204" pitchFamily="34" charset="0"/>
              </a:rPr>
              <a:t>This is illustrated by children bridging or roofing the space between two upright blocks – the upright blocks need to be placed the correct distance apart to support the bridging block or the bridging block needs to be long enough.</a:t>
            </a:r>
          </a:p>
          <a:p>
            <a:r>
              <a:rPr lang="en-GB" sz="2000" dirty="0" smtClean="0">
                <a:latin typeface="Arial" panose="020B0604020202020204" pitchFamily="34" charset="0"/>
                <a:cs typeface="Arial" panose="020B0604020202020204" pitchFamily="34" charset="0"/>
              </a:rPr>
              <a:t>Children can become confused at this stage if they place the upright blocks at either end of a base block and then the bridging block is not long enough when they have considered them all to be the same size.</a:t>
            </a:r>
          </a:p>
          <a:p>
            <a:r>
              <a:rPr lang="en-GB" sz="2000" dirty="0" smtClean="0">
                <a:latin typeface="Arial" panose="020B0604020202020204" pitchFamily="34" charset="0"/>
                <a:cs typeface="Arial" panose="020B0604020202020204" pitchFamily="34" charset="0"/>
              </a:rPr>
              <a:t>Children who are persistent at this stage will be successful quicker than those that go back to the previous stage of building towers.</a:t>
            </a:r>
          </a:p>
          <a:p>
            <a:r>
              <a:rPr lang="en-GB" sz="2000" dirty="0" smtClean="0">
                <a:latin typeface="Arial" panose="020B0604020202020204" pitchFamily="34" charset="0"/>
                <a:cs typeface="Arial" panose="020B0604020202020204" pitchFamily="34" charset="0"/>
              </a:rPr>
              <a:t>When a child has learned  how to bridge they repeat it over and over again.</a:t>
            </a:r>
          </a:p>
          <a:p>
            <a:r>
              <a:rPr lang="en-GB" sz="2000" dirty="0" smtClean="0">
                <a:latin typeface="Arial" panose="020B0604020202020204" pitchFamily="34" charset="0"/>
                <a:cs typeface="Arial" panose="020B0604020202020204" pitchFamily="34" charset="0"/>
              </a:rPr>
              <a:t>Children use this skill to build bridges on top of bridges.</a:t>
            </a:r>
          </a:p>
          <a:p>
            <a:endParaRPr lang="en-GB" sz="2000" dirty="0" smtClean="0"/>
          </a:p>
          <a:p>
            <a:endParaRPr lang="en-GB" sz="2000" dirty="0"/>
          </a:p>
          <a:p>
            <a:endParaRPr lang="en-GB" sz="2000" dirty="0" smtClean="0"/>
          </a:p>
          <a:p>
            <a:endParaRPr lang="en-GB" sz="2000" dirty="0"/>
          </a:p>
          <a:p>
            <a:pPr marL="0" indent="0" algn="r">
              <a:buNone/>
            </a:pPr>
            <a:endParaRPr lang="en-GB" sz="1600" dirty="0" smtClean="0"/>
          </a:p>
          <a:p>
            <a:pPr marL="0" indent="0" algn="r">
              <a:buNone/>
            </a:pPr>
            <a:r>
              <a:rPr lang="en-GB" sz="1600" dirty="0" smtClean="0"/>
              <a:t>  </a:t>
            </a:r>
            <a:r>
              <a:rPr lang="en-GB" sz="1600" dirty="0" err="1" smtClean="0">
                <a:latin typeface="Arial" panose="020B0604020202020204" pitchFamily="34" charset="0"/>
                <a:cs typeface="Arial" panose="020B0604020202020204" pitchFamily="34" charset="0"/>
              </a:rPr>
              <a:t>Kieff</a:t>
            </a:r>
            <a:r>
              <a:rPr lang="en-GB" sz="1600" dirty="0">
                <a:latin typeface="Arial" panose="020B0604020202020204" pitchFamily="34" charset="0"/>
                <a:cs typeface="Arial" panose="020B0604020202020204" pitchFamily="34" charset="0"/>
              </a:rPr>
              <a:t>, J. and </a:t>
            </a:r>
            <a:r>
              <a:rPr lang="en-GB" sz="1600" dirty="0" err="1">
                <a:latin typeface="Arial" panose="020B0604020202020204" pitchFamily="34" charset="0"/>
                <a:cs typeface="Arial" panose="020B0604020202020204" pitchFamily="34" charset="0"/>
              </a:rPr>
              <a:t>Wellhousen</a:t>
            </a:r>
            <a:r>
              <a:rPr lang="en-GB" sz="1600" dirty="0">
                <a:latin typeface="Arial" panose="020B0604020202020204" pitchFamily="34" charset="0"/>
                <a:cs typeface="Arial" panose="020B0604020202020204" pitchFamily="34" charset="0"/>
              </a:rPr>
              <a:t>, K. (2001)</a:t>
            </a:r>
          </a:p>
          <a:p>
            <a:endParaRPr lang="en-GB" sz="1600" dirty="0" smtClean="0"/>
          </a:p>
          <a:p>
            <a:endParaRPr lang="en-GB" sz="2000" dirty="0" smtClean="0"/>
          </a:p>
          <a:p>
            <a:endParaRPr lang="en-GB" sz="2000" dirty="0" smtClean="0"/>
          </a:p>
          <a:p>
            <a:endParaRPr lang="en-GB" sz="2000" dirty="0" smtClean="0"/>
          </a:p>
          <a:p>
            <a:endParaRPr lang="en-GB" sz="2000" dirty="0" smtClean="0"/>
          </a:p>
          <a:p>
            <a:endParaRPr lang="en-GB" sz="2000" dirty="0" smtClean="0"/>
          </a:p>
          <a:p>
            <a:endParaRPr lang="en-GB" sz="2000" dirty="0"/>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522658" y="4642083"/>
            <a:ext cx="2026276" cy="1519707"/>
          </a:xfrm>
          <a:prstGeom prst="roundRect">
            <a:avLst>
              <a:gd name="adj" fmla="val 8594"/>
            </a:avLst>
          </a:prstGeom>
          <a:solidFill>
            <a:srgbClr val="FFFFFF">
              <a:shade val="85000"/>
            </a:srgbClr>
          </a:solidFill>
          <a:ln>
            <a:noFill/>
          </a:ln>
          <a:effectLst/>
        </p:spPr>
      </p:pic>
      <p:pic>
        <p:nvPicPr>
          <p:cNvPr id="6" name="Picture 5"/>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379837" y="4642084"/>
            <a:ext cx="2026276" cy="1519707"/>
          </a:xfrm>
          <a:prstGeom prst="roundRect">
            <a:avLst>
              <a:gd name="adj" fmla="val 8594"/>
            </a:avLst>
          </a:prstGeom>
          <a:solidFill>
            <a:srgbClr val="FFFFFF">
              <a:shade val="85000"/>
            </a:srgbClr>
          </a:solidFill>
          <a:ln>
            <a:noFill/>
          </a:ln>
          <a:effectLst/>
        </p:spPr>
      </p:pic>
      <p:pic>
        <p:nvPicPr>
          <p:cNvPr id="7" name="Picture 6"/>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545563" y="4647675"/>
            <a:ext cx="2059903" cy="1544927"/>
          </a:xfrm>
          <a:prstGeom prst="roundRect">
            <a:avLst>
              <a:gd name="adj" fmla="val 8594"/>
            </a:avLst>
          </a:prstGeom>
          <a:solidFill>
            <a:srgbClr val="FFFFFF">
              <a:shade val="85000"/>
            </a:srgbClr>
          </a:solidFill>
          <a:ln>
            <a:noFill/>
          </a:ln>
          <a:effectLst/>
        </p:spPr>
      </p:pic>
      <p:pic>
        <p:nvPicPr>
          <p:cNvPr id="8" name="Picture 7"/>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2722620" y="4652280"/>
            <a:ext cx="2070641" cy="1552981"/>
          </a:xfrm>
          <a:prstGeom prst="roundRect">
            <a:avLst>
              <a:gd name="adj" fmla="val 8594"/>
            </a:avLst>
          </a:prstGeom>
          <a:solidFill>
            <a:srgbClr val="FFFFFF">
              <a:shade val="85000"/>
            </a:srgbClr>
          </a:solidFill>
          <a:ln>
            <a:noFill/>
          </a:ln>
          <a:effectLst/>
        </p:spPr>
      </p:pic>
      <p:pic>
        <p:nvPicPr>
          <p:cNvPr id="9" name="Picture 8"/>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5059383" y="4642084"/>
            <a:ext cx="2097829" cy="1573371"/>
          </a:xfrm>
          <a:prstGeom prst="roundRect">
            <a:avLst>
              <a:gd name="adj" fmla="val 8594"/>
            </a:avLst>
          </a:prstGeom>
          <a:solidFill>
            <a:srgbClr val="FFFFFF">
              <a:shade val="85000"/>
            </a:srgbClr>
          </a:solidFill>
          <a:ln>
            <a:noFill/>
          </a:ln>
          <a:effectLst/>
        </p:spPr>
      </p:pic>
      <p:sp>
        <p:nvSpPr>
          <p:cNvPr id="10" name="Title 2"/>
          <p:cNvSpPr txBox="1">
            <a:spLocks/>
          </p:cNvSpPr>
          <p:nvPr/>
        </p:nvSpPr>
        <p:spPr>
          <a:xfrm>
            <a:off x="545563" y="267971"/>
            <a:ext cx="2187973" cy="907960"/>
          </a:xfrm>
          <a:prstGeom prst="rect">
            <a:avLst/>
          </a:prstGeom>
          <a:scene3d>
            <a:camera prst="orthographicFront"/>
            <a:lightRig rig="threePt" dir="t"/>
          </a:scene3d>
          <a:sp3d>
            <a:bevelT/>
          </a:sp3d>
        </p:spPr>
        <p:style>
          <a:lnRef idx="1">
            <a:schemeClr val="accent1"/>
          </a:lnRef>
          <a:fillRef idx="3">
            <a:schemeClr val="accent1"/>
          </a:fillRef>
          <a:effectRef idx="2">
            <a:schemeClr val="accent1"/>
          </a:effectRef>
          <a:fontRef idx="minor">
            <a:schemeClr val="lt1"/>
          </a:fontRef>
        </p:style>
        <p:txBody>
          <a:bodyPr vert="horz" rtlCol="0" anchor="b" anchorCtr="0">
            <a:normAutofit/>
          </a:bodyPr>
          <a:lstStyle>
            <a:lvl1pPr algn="l" rtl="0" eaLnBrk="1" fontAlgn="base" hangingPunct="1">
              <a:spcBef>
                <a:spcPct val="0"/>
              </a:spcBef>
              <a:spcAft>
                <a:spcPct val="0"/>
              </a:spcAft>
              <a:defRPr lang="en-US" sz="4200" kern="1200" spc="-100" dirty="0">
                <a:ln w="3200">
                  <a:solidFill>
                    <a:schemeClr val="bg2">
                      <a:shade val="75000"/>
                      <a:alpha val="25000"/>
                    </a:schemeClr>
                  </a:solidFill>
                  <a:prstDash val="solid"/>
                  <a:round/>
                </a:ln>
                <a:solidFill>
                  <a:schemeClr val="lt1"/>
                </a:solidFill>
                <a:effectLst>
                  <a:innerShdw blurRad="50800" dist="25400" dir="13500000">
                    <a:prstClr val="black">
                      <a:alpha val="70000"/>
                    </a:prstClr>
                  </a:innerShdw>
                </a:effectLst>
                <a:latin typeface="+mn-lt"/>
                <a:ea typeface="+mn-ea"/>
                <a:cs typeface="+mn-cs"/>
              </a:defRPr>
            </a:lvl1pPr>
            <a:lvl2pPr algn="l" rtl="0" eaLnBrk="1" fontAlgn="base" hangingPunct="1">
              <a:spcBef>
                <a:spcPct val="0"/>
              </a:spcBef>
              <a:spcAft>
                <a:spcPct val="0"/>
              </a:spcAft>
              <a:defRPr sz="4200">
                <a:solidFill>
                  <a:schemeClr val="lt1"/>
                </a:solidFill>
                <a:latin typeface="+mn-lt"/>
                <a:ea typeface="+mn-ea"/>
                <a:cs typeface="+mn-cs"/>
              </a:defRPr>
            </a:lvl2pPr>
            <a:lvl3pPr algn="l" rtl="0" eaLnBrk="1" fontAlgn="base" hangingPunct="1">
              <a:spcBef>
                <a:spcPct val="0"/>
              </a:spcBef>
              <a:spcAft>
                <a:spcPct val="0"/>
              </a:spcAft>
              <a:defRPr sz="4200">
                <a:solidFill>
                  <a:schemeClr val="lt1"/>
                </a:solidFill>
                <a:latin typeface="+mn-lt"/>
                <a:ea typeface="+mn-ea"/>
                <a:cs typeface="+mn-cs"/>
              </a:defRPr>
            </a:lvl3pPr>
            <a:lvl4pPr algn="l" rtl="0" eaLnBrk="1" fontAlgn="base" hangingPunct="1">
              <a:spcBef>
                <a:spcPct val="0"/>
              </a:spcBef>
              <a:spcAft>
                <a:spcPct val="0"/>
              </a:spcAft>
              <a:defRPr sz="4200">
                <a:solidFill>
                  <a:schemeClr val="lt1"/>
                </a:solidFill>
                <a:latin typeface="+mn-lt"/>
                <a:ea typeface="+mn-ea"/>
                <a:cs typeface="+mn-cs"/>
              </a:defRPr>
            </a:lvl4pPr>
            <a:lvl5pPr algn="l" rtl="0" eaLnBrk="1" fontAlgn="base" hangingPunct="1">
              <a:spcBef>
                <a:spcPct val="0"/>
              </a:spcBef>
              <a:spcAft>
                <a:spcPct val="0"/>
              </a:spcAft>
              <a:defRPr sz="4200">
                <a:solidFill>
                  <a:schemeClr val="lt1"/>
                </a:solidFill>
                <a:latin typeface="+mn-lt"/>
                <a:ea typeface="+mn-ea"/>
                <a:cs typeface="+mn-cs"/>
              </a:defRPr>
            </a:lvl5pPr>
            <a:lvl6pPr marL="457200" algn="l" rtl="0" eaLnBrk="1" fontAlgn="base" hangingPunct="1">
              <a:spcBef>
                <a:spcPct val="0"/>
              </a:spcBef>
              <a:spcAft>
                <a:spcPct val="0"/>
              </a:spcAft>
              <a:defRPr sz="4200">
                <a:solidFill>
                  <a:schemeClr val="lt1"/>
                </a:solidFill>
                <a:latin typeface="+mn-lt"/>
                <a:ea typeface="+mn-ea"/>
                <a:cs typeface="+mn-cs"/>
              </a:defRPr>
            </a:lvl6pPr>
            <a:lvl7pPr marL="914400" algn="l" rtl="0" eaLnBrk="1" fontAlgn="base" hangingPunct="1">
              <a:spcBef>
                <a:spcPct val="0"/>
              </a:spcBef>
              <a:spcAft>
                <a:spcPct val="0"/>
              </a:spcAft>
              <a:defRPr sz="4200">
                <a:solidFill>
                  <a:schemeClr val="lt1"/>
                </a:solidFill>
                <a:latin typeface="+mn-lt"/>
                <a:ea typeface="+mn-ea"/>
                <a:cs typeface="+mn-cs"/>
              </a:defRPr>
            </a:lvl7pPr>
            <a:lvl8pPr marL="1371600" algn="l" rtl="0" eaLnBrk="1" fontAlgn="base" hangingPunct="1">
              <a:spcBef>
                <a:spcPct val="0"/>
              </a:spcBef>
              <a:spcAft>
                <a:spcPct val="0"/>
              </a:spcAft>
              <a:defRPr sz="4200">
                <a:solidFill>
                  <a:schemeClr val="lt1"/>
                </a:solidFill>
                <a:latin typeface="+mn-lt"/>
                <a:ea typeface="+mn-ea"/>
                <a:cs typeface="+mn-cs"/>
              </a:defRPr>
            </a:lvl8pPr>
            <a:lvl9pPr marL="1828800" algn="l" rtl="0" eaLnBrk="1" fontAlgn="base" hangingPunct="1">
              <a:spcBef>
                <a:spcPct val="0"/>
              </a:spcBef>
              <a:spcAft>
                <a:spcPct val="0"/>
              </a:spcAft>
              <a:defRPr sz="4200">
                <a:solidFill>
                  <a:schemeClr val="lt1"/>
                </a:solidFill>
                <a:latin typeface="+mn-lt"/>
                <a:ea typeface="+mn-ea"/>
                <a:cs typeface="+mn-cs"/>
              </a:defRPr>
            </a:lvl9pPr>
          </a:lstStyle>
          <a:p>
            <a:pPr algn="ctr"/>
            <a:r>
              <a:rPr lang="en-GB" dirty="0" smtClean="0">
                <a:ln w="3200">
                  <a:solidFill>
                    <a:schemeClr val="tx2">
                      <a:lumMod val="75000"/>
                      <a:alpha val="25000"/>
                    </a:schemeClr>
                  </a:solidFill>
                  <a:prstDash val="solid"/>
                  <a:round/>
                </a:ln>
                <a:solidFill>
                  <a:schemeClr val="accent2">
                    <a:lumMod val="40000"/>
                    <a:lumOff val="60000"/>
                  </a:schemeClr>
                </a:solidFill>
                <a:effectLst>
                  <a:outerShdw blurRad="50800" dist="38100" dir="5400000" algn="t" rotWithShape="0">
                    <a:prstClr val="black">
                      <a:alpha val="40000"/>
                    </a:prstClr>
                  </a:outerShdw>
                </a:effectLst>
                <a:latin typeface="Arial" panose="020B0604020202020204" pitchFamily="34" charset="0"/>
                <a:cs typeface="Arial" panose="020B0604020202020204" pitchFamily="34" charset="0"/>
              </a:rPr>
              <a:t>Bridging</a:t>
            </a:r>
            <a:endParaRPr lang="en-GB" dirty="0">
              <a:ln w="3200">
                <a:solidFill>
                  <a:schemeClr val="tx2">
                    <a:lumMod val="75000"/>
                    <a:alpha val="25000"/>
                  </a:schemeClr>
                </a:solidFill>
                <a:prstDash val="solid"/>
                <a:round/>
              </a:ln>
              <a:solidFill>
                <a:schemeClr val="accent2">
                  <a:lumMod val="40000"/>
                  <a:lumOff val="60000"/>
                </a:schemeClr>
              </a:solidFill>
              <a:effectLst>
                <a:outerShdw blurRad="50800" dist="38100" dir="5400000" algn="t" rotWithShape="0">
                  <a:prstClr val="black">
                    <a:alpha val="40000"/>
                  </a:prst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39266004"/>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15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anim calcmode="lin" valueType="num">
                                      <p:cBhvr>
                                        <p:cTn id="8" dur="2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2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3500"/>
                            </p:stCondLst>
                            <p:childTnLst>
                              <p:par>
                                <p:cTn id="11" presetID="42" presetClass="entr" presetSubtype="0" fill="hold" grpId="0" nodeType="afterEffect">
                                  <p:stCondLst>
                                    <p:cond delay="6500"/>
                                  </p:stCondLst>
                                  <p:childTnLst>
                                    <p:set>
                                      <p:cBhvr>
                                        <p:cTn id="12" dur="1" fill="hold">
                                          <p:stCondLst>
                                            <p:cond delay="0"/>
                                          </p:stCondLst>
                                        </p:cTn>
                                        <p:tgtEl>
                                          <p:spTgt spid="2">
                                            <p:txEl>
                                              <p:pRg st="1" end="1"/>
                                            </p:txEl>
                                          </p:spTgt>
                                        </p:tgtEl>
                                        <p:attrNameLst>
                                          <p:attrName>style.visibility</p:attrName>
                                        </p:attrNameLst>
                                      </p:cBhvr>
                                      <p:to>
                                        <p:strVal val="visible"/>
                                      </p:to>
                                    </p:set>
                                    <p:animEffect transition="in" filter="fade">
                                      <p:cBhvr>
                                        <p:cTn id="13" dur="2000"/>
                                        <p:tgtEl>
                                          <p:spTgt spid="2">
                                            <p:txEl>
                                              <p:pRg st="1" end="1"/>
                                            </p:txEl>
                                          </p:spTgt>
                                        </p:tgtEl>
                                      </p:cBhvr>
                                    </p:animEffect>
                                    <p:anim calcmode="lin" valueType="num">
                                      <p:cBhvr>
                                        <p:cTn id="14" dur="2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5" dur="2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12000"/>
                            </p:stCondLst>
                            <p:childTnLst>
                              <p:par>
                                <p:cTn id="17" presetID="42" presetClass="entr" presetSubtype="0" fill="hold" grpId="0" nodeType="afterEffect">
                                  <p:stCondLst>
                                    <p:cond delay="6500"/>
                                  </p:stCondLst>
                                  <p:childTnLst>
                                    <p:set>
                                      <p:cBhvr>
                                        <p:cTn id="18" dur="1" fill="hold">
                                          <p:stCondLst>
                                            <p:cond delay="0"/>
                                          </p:stCondLst>
                                        </p:cTn>
                                        <p:tgtEl>
                                          <p:spTgt spid="2">
                                            <p:txEl>
                                              <p:pRg st="2" end="2"/>
                                            </p:txEl>
                                          </p:spTgt>
                                        </p:tgtEl>
                                        <p:attrNameLst>
                                          <p:attrName>style.visibility</p:attrName>
                                        </p:attrNameLst>
                                      </p:cBhvr>
                                      <p:to>
                                        <p:strVal val="visible"/>
                                      </p:to>
                                    </p:set>
                                    <p:animEffect transition="in" filter="fade">
                                      <p:cBhvr>
                                        <p:cTn id="19" dur="2000"/>
                                        <p:tgtEl>
                                          <p:spTgt spid="2">
                                            <p:txEl>
                                              <p:pRg st="2" end="2"/>
                                            </p:txEl>
                                          </p:spTgt>
                                        </p:tgtEl>
                                      </p:cBhvr>
                                    </p:animEffect>
                                    <p:anim calcmode="lin" valueType="num">
                                      <p:cBhvr>
                                        <p:cTn id="20" dur="2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1" dur="2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20500"/>
                            </p:stCondLst>
                            <p:childTnLst>
                              <p:par>
                                <p:cTn id="23" presetID="42" presetClass="entr" presetSubtype="0" fill="hold" grpId="0" nodeType="afterEffect">
                                  <p:stCondLst>
                                    <p:cond delay="4750"/>
                                  </p:stCondLst>
                                  <p:childTnLst>
                                    <p:set>
                                      <p:cBhvr>
                                        <p:cTn id="24" dur="1" fill="hold">
                                          <p:stCondLst>
                                            <p:cond delay="0"/>
                                          </p:stCondLst>
                                        </p:cTn>
                                        <p:tgtEl>
                                          <p:spTgt spid="2">
                                            <p:txEl>
                                              <p:pRg st="3" end="3"/>
                                            </p:txEl>
                                          </p:spTgt>
                                        </p:tgtEl>
                                        <p:attrNameLst>
                                          <p:attrName>style.visibility</p:attrName>
                                        </p:attrNameLst>
                                      </p:cBhvr>
                                      <p:to>
                                        <p:strVal val="visible"/>
                                      </p:to>
                                    </p:set>
                                    <p:animEffect transition="in" filter="fade">
                                      <p:cBhvr>
                                        <p:cTn id="25" dur="2000"/>
                                        <p:tgtEl>
                                          <p:spTgt spid="2">
                                            <p:txEl>
                                              <p:pRg st="3" end="3"/>
                                            </p:txEl>
                                          </p:spTgt>
                                        </p:tgtEl>
                                      </p:cBhvr>
                                    </p:animEffect>
                                    <p:anim calcmode="lin" valueType="num">
                                      <p:cBhvr>
                                        <p:cTn id="26" dur="2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7" dur="2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par>
                          <p:cTn id="28" fill="hold">
                            <p:stCondLst>
                              <p:cond delay="27250"/>
                            </p:stCondLst>
                            <p:childTnLst>
                              <p:par>
                                <p:cTn id="29" presetID="42" presetClass="entr" presetSubtype="0" fill="hold" grpId="0" nodeType="afterEffect">
                                  <p:stCondLst>
                                    <p:cond delay="2500"/>
                                  </p:stCondLst>
                                  <p:childTnLst>
                                    <p:set>
                                      <p:cBhvr>
                                        <p:cTn id="30" dur="1" fill="hold">
                                          <p:stCondLst>
                                            <p:cond delay="0"/>
                                          </p:stCondLst>
                                        </p:cTn>
                                        <p:tgtEl>
                                          <p:spTgt spid="2">
                                            <p:txEl>
                                              <p:pRg st="4" end="4"/>
                                            </p:txEl>
                                          </p:spTgt>
                                        </p:tgtEl>
                                        <p:attrNameLst>
                                          <p:attrName>style.visibility</p:attrName>
                                        </p:attrNameLst>
                                      </p:cBhvr>
                                      <p:to>
                                        <p:strVal val="visible"/>
                                      </p:to>
                                    </p:set>
                                    <p:animEffect transition="in" filter="fade">
                                      <p:cBhvr>
                                        <p:cTn id="31" dur="2000"/>
                                        <p:tgtEl>
                                          <p:spTgt spid="2">
                                            <p:txEl>
                                              <p:pRg st="4" end="4"/>
                                            </p:txEl>
                                          </p:spTgt>
                                        </p:tgtEl>
                                      </p:cBhvr>
                                    </p:animEffect>
                                    <p:anim calcmode="lin" valueType="num">
                                      <p:cBhvr>
                                        <p:cTn id="32" dur="2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3" dur="2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par>
                          <p:cTn id="34" fill="hold">
                            <p:stCondLst>
                              <p:cond delay="31750"/>
                            </p:stCondLst>
                            <p:childTnLst>
                              <p:par>
                                <p:cTn id="35" presetID="10" presetClass="entr" presetSubtype="0" fill="hold" grpId="0" nodeType="afterEffect">
                                  <p:stCondLst>
                                    <p:cond delay="250"/>
                                  </p:stCondLst>
                                  <p:childTnLst>
                                    <p:set>
                                      <p:cBhvr>
                                        <p:cTn id="36" dur="1" fill="hold">
                                          <p:stCondLst>
                                            <p:cond delay="0"/>
                                          </p:stCondLst>
                                        </p:cTn>
                                        <p:tgtEl>
                                          <p:spTgt spid="2">
                                            <p:txEl>
                                              <p:pRg st="10" end="10"/>
                                            </p:txEl>
                                          </p:spTgt>
                                        </p:tgtEl>
                                        <p:attrNameLst>
                                          <p:attrName>style.visibility</p:attrName>
                                        </p:attrNameLst>
                                      </p:cBhvr>
                                      <p:to>
                                        <p:strVal val="visible"/>
                                      </p:to>
                                    </p:set>
                                    <p:animEffect transition="in" filter="fade">
                                      <p:cBhvr>
                                        <p:cTn id="37" dur="250"/>
                                        <p:tgtEl>
                                          <p:spTgt spid="2">
                                            <p:txEl>
                                              <p:pRg st="10" end="10"/>
                                            </p:txEl>
                                          </p:spTgt>
                                        </p:tgtEl>
                                      </p:cBhvr>
                                    </p:animEffect>
                                  </p:childTnLst>
                                </p:cTn>
                              </p:par>
                            </p:childTnLst>
                          </p:cTn>
                        </p:par>
                        <p:par>
                          <p:cTn id="38" fill="hold">
                            <p:stCondLst>
                              <p:cond delay="32250"/>
                            </p:stCondLst>
                            <p:childTnLst>
                              <p:par>
                                <p:cTn id="39" presetID="10" presetClass="entr" presetSubtype="0" fill="hold" nodeType="afterEffect">
                                  <p:stCondLst>
                                    <p:cond delay="250"/>
                                  </p:stCondLst>
                                  <p:childTnLst>
                                    <p:set>
                                      <p:cBhvr>
                                        <p:cTn id="40" dur="1" fill="hold">
                                          <p:stCondLst>
                                            <p:cond delay="0"/>
                                          </p:stCondLst>
                                        </p:cTn>
                                        <p:tgtEl>
                                          <p:spTgt spid="7"/>
                                        </p:tgtEl>
                                        <p:attrNameLst>
                                          <p:attrName>style.visibility</p:attrName>
                                        </p:attrNameLst>
                                      </p:cBhvr>
                                      <p:to>
                                        <p:strVal val="visible"/>
                                      </p:to>
                                    </p:set>
                                    <p:animEffect transition="in" filter="fade">
                                      <p:cBhvr>
                                        <p:cTn id="41" dur="1000"/>
                                        <p:tgtEl>
                                          <p:spTgt spid="7"/>
                                        </p:tgtEl>
                                      </p:cBhvr>
                                    </p:animEffect>
                                  </p:childTnLst>
                                </p:cTn>
                              </p:par>
                            </p:childTnLst>
                          </p:cTn>
                        </p:par>
                        <p:par>
                          <p:cTn id="42" fill="hold">
                            <p:stCondLst>
                              <p:cond delay="33500"/>
                            </p:stCondLst>
                            <p:childTnLst>
                              <p:par>
                                <p:cTn id="43" presetID="10" presetClass="entr" presetSubtype="0" fill="hold" nodeType="afterEffect">
                                  <p:stCondLst>
                                    <p:cond delay="250"/>
                                  </p:stCondLst>
                                  <p:childTnLst>
                                    <p:set>
                                      <p:cBhvr>
                                        <p:cTn id="44" dur="1" fill="hold">
                                          <p:stCondLst>
                                            <p:cond delay="0"/>
                                          </p:stCondLst>
                                        </p:cTn>
                                        <p:tgtEl>
                                          <p:spTgt spid="8"/>
                                        </p:tgtEl>
                                        <p:attrNameLst>
                                          <p:attrName>style.visibility</p:attrName>
                                        </p:attrNameLst>
                                      </p:cBhvr>
                                      <p:to>
                                        <p:strVal val="visible"/>
                                      </p:to>
                                    </p:set>
                                    <p:animEffect transition="in" filter="fade">
                                      <p:cBhvr>
                                        <p:cTn id="45" dur="1000"/>
                                        <p:tgtEl>
                                          <p:spTgt spid="8"/>
                                        </p:tgtEl>
                                      </p:cBhvr>
                                    </p:animEffect>
                                  </p:childTnLst>
                                </p:cTn>
                              </p:par>
                            </p:childTnLst>
                          </p:cTn>
                        </p:par>
                        <p:par>
                          <p:cTn id="46" fill="hold">
                            <p:stCondLst>
                              <p:cond delay="34750"/>
                            </p:stCondLst>
                            <p:childTnLst>
                              <p:par>
                                <p:cTn id="47" presetID="10" presetClass="entr" presetSubtype="0" fill="hold" nodeType="afterEffect">
                                  <p:stCondLst>
                                    <p:cond delay="250"/>
                                  </p:stCondLst>
                                  <p:childTnLst>
                                    <p:set>
                                      <p:cBhvr>
                                        <p:cTn id="48" dur="1" fill="hold">
                                          <p:stCondLst>
                                            <p:cond delay="0"/>
                                          </p:stCondLst>
                                        </p:cTn>
                                        <p:tgtEl>
                                          <p:spTgt spid="9"/>
                                        </p:tgtEl>
                                        <p:attrNameLst>
                                          <p:attrName>style.visibility</p:attrName>
                                        </p:attrNameLst>
                                      </p:cBhvr>
                                      <p:to>
                                        <p:strVal val="visible"/>
                                      </p:to>
                                    </p:set>
                                    <p:animEffect transition="in" filter="fade">
                                      <p:cBhvr>
                                        <p:cTn id="49" dur="1000"/>
                                        <p:tgtEl>
                                          <p:spTgt spid="9"/>
                                        </p:tgtEl>
                                      </p:cBhvr>
                                    </p:animEffect>
                                  </p:childTnLst>
                                </p:cTn>
                              </p:par>
                            </p:childTnLst>
                          </p:cTn>
                        </p:par>
                        <p:par>
                          <p:cTn id="50" fill="hold">
                            <p:stCondLst>
                              <p:cond delay="36000"/>
                            </p:stCondLst>
                            <p:childTnLst>
                              <p:par>
                                <p:cTn id="51" presetID="10" presetClass="entr" presetSubtype="0" fill="hold" nodeType="afterEffect">
                                  <p:stCondLst>
                                    <p:cond delay="250"/>
                                  </p:stCondLst>
                                  <p:childTnLst>
                                    <p:set>
                                      <p:cBhvr>
                                        <p:cTn id="52" dur="1" fill="hold">
                                          <p:stCondLst>
                                            <p:cond delay="0"/>
                                          </p:stCondLst>
                                        </p:cTn>
                                        <p:tgtEl>
                                          <p:spTgt spid="6"/>
                                        </p:tgtEl>
                                        <p:attrNameLst>
                                          <p:attrName>style.visibility</p:attrName>
                                        </p:attrNameLst>
                                      </p:cBhvr>
                                      <p:to>
                                        <p:strVal val="visible"/>
                                      </p:to>
                                    </p:set>
                                    <p:animEffect transition="in" filter="fade">
                                      <p:cBhvr>
                                        <p:cTn id="53" dur="1000"/>
                                        <p:tgtEl>
                                          <p:spTgt spid="6"/>
                                        </p:tgtEl>
                                      </p:cBhvr>
                                    </p:animEffect>
                                  </p:childTnLst>
                                </p:cTn>
                              </p:par>
                            </p:childTnLst>
                          </p:cTn>
                        </p:par>
                        <p:par>
                          <p:cTn id="54" fill="hold">
                            <p:stCondLst>
                              <p:cond delay="37250"/>
                            </p:stCondLst>
                            <p:childTnLst>
                              <p:par>
                                <p:cTn id="55" presetID="10" presetClass="entr" presetSubtype="0" fill="hold" nodeType="afterEffect">
                                  <p:stCondLst>
                                    <p:cond delay="250"/>
                                  </p:stCondLst>
                                  <p:childTnLst>
                                    <p:set>
                                      <p:cBhvr>
                                        <p:cTn id="56" dur="1" fill="hold">
                                          <p:stCondLst>
                                            <p:cond delay="0"/>
                                          </p:stCondLst>
                                        </p:cTn>
                                        <p:tgtEl>
                                          <p:spTgt spid="5"/>
                                        </p:tgtEl>
                                        <p:attrNameLst>
                                          <p:attrName>style.visibility</p:attrName>
                                        </p:attrNameLst>
                                      </p:cBhvr>
                                      <p:to>
                                        <p:strVal val="visible"/>
                                      </p:to>
                                    </p:set>
                                    <p:animEffect transition="in" filter="fade">
                                      <p:cBhvr>
                                        <p:cTn id="57"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46467" y="1718873"/>
            <a:ext cx="11093003" cy="4861809"/>
          </a:xfrm>
        </p:spPr>
        <p:txBody>
          <a:bodyPr/>
          <a:lstStyle/>
          <a:p>
            <a:r>
              <a:rPr lang="en-GB" sz="2000" dirty="0" smtClean="0">
                <a:latin typeface="Arial" panose="020B0604020202020204" pitchFamily="34" charset="0"/>
                <a:cs typeface="Arial" panose="020B0604020202020204" pitchFamily="34" charset="0"/>
              </a:rPr>
              <a:t>Children use blocks to enclose space. They need to have a cognitive understanding of knowing which direction to turn the blocks to enable this to happen. Otherwise, they place the blocks end to end like a road.</a:t>
            </a:r>
          </a:p>
          <a:p>
            <a:r>
              <a:rPr lang="en-GB" sz="2000" dirty="0" smtClean="0">
                <a:latin typeface="Arial" panose="020B0604020202020204" pitchFamily="34" charset="0"/>
                <a:cs typeface="Arial" panose="020B0604020202020204" pitchFamily="34" charset="0"/>
              </a:rPr>
              <a:t>Children need to practice to enable them to take four blocks and create an enclosure in the shape of a square.</a:t>
            </a:r>
          </a:p>
          <a:p>
            <a:r>
              <a:rPr lang="en-GB" sz="2000" dirty="0" smtClean="0">
                <a:latin typeface="Arial" panose="020B0604020202020204" pitchFamily="34" charset="0"/>
                <a:cs typeface="Arial" panose="020B0604020202020204" pitchFamily="34" charset="0"/>
              </a:rPr>
              <a:t>When children can successfully do this they repeat it over and over, making many enclosures.</a:t>
            </a:r>
          </a:p>
          <a:p>
            <a:r>
              <a:rPr lang="en-GB" sz="2000" dirty="0" smtClean="0">
                <a:latin typeface="Arial" panose="020B0604020202020204" pitchFamily="34" charset="0"/>
                <a:cs typeface="Arial" panose="020B0604020202020204" pitchFamily="34" charset="0"/>
              </a:rPr>
              <a:t>Children then begin to experiment with the size and shape of them and begin to connect one to the other.</a:t>
            </a:r>
          </a:p>
          <a:p>
            <a:endParaRPr lang="en-GB" sz="2000" dirty="0" smtClean="0">
              <a:latin typeface="Arial" panose="020B0604020202020204" pitchFamily="34" charset="0"/>
              <a:cs typeface="Arial" panose="020B0604020202020204" pitchFamily="34" charset="0"/>
            </a:endParaRPr>
          </a:p>
          <a:p>
            <a:endParaRPr lang="en-GB" sz="2000" dirty="0"/>
          </a:p>
          <a:p>
            <a:pPr marL="0" indent="0">
              <a:buNone/>
            </a:pPr>
            <a:endParaRPr lang="en-GB" sz="2000" dirty="0" smtClean="0"/>
          </a:p>
          <a:p>
            <a:endParaRPr lang="en-GB" sz="2000" dirty="0"/>
          </a:p>
          <a:p>
            <a:pPr marL="0" indent="0" algn="r">
              <a:buNone/>
            </a:pPr>
            <a:r>
              <a:rPr lang="en-GB" sz="1600" dirty="0" err="1" smtClean="0">
                <a:latin typeface="Arial" panose="020B0604020202020204" pitchFamily="34" charset="0"/>
                <a:cs typeface="Arial" panose="020B0604020202020204" pitchFamily="34" charset="0"/>
              </a:rPr>
              <a:t>Kieff</a:t>
            </a:r>
            <a:r>
              <a:rPr lang="en-GB" sz="1600" dirty="0" smtClean="0">
                <a:latin typeface="Arial" panose="020B0604020202020204" pitchFamily="34" charset="0"/>
                <a:cs typeface="Arial" panose="020B0604020202020204" pitchFamily="34" charset="0"/>
              </a:rPr>
              <a:t>, J. and </a:t>
            </a:r>
            <a:r>
              <a:rPr lang="en-GB" sz="1600" dirty="0" err="1" smtClean="0">
                <a:latin typeface="Arial" panose="020B0604020202020204" pitchFamily="34" charset="0"/>
                <a:cs typeface="Arial" panose="020B0604020202020204" pitchFamily="34" charset="0"/>
              </a:rPr>
              <a:t>Wellhousen</a:t>
            </a:r>
            <a:r>
              <a:rPr lang="en-GB" sz="1600" dirty="0" smtClean="0">
                <a:latin typeface="Arial" panose="020B0604020202020204" pitchFamily="34" charset="0"/>
                <a:cs typeface="Arial" panose="020B0604020202020204" pitchFamily="34" charset="0"/>
              </a:rPr>
              <a:t>, K. (2001)</a:t>
            </a:r>
            <a:endParaRPr lang="en-GB" sz="1600" dirty="0">
              <a:latin typeface="Arial" panose="020B0604020202020204" pitchFamily="34" charset="0"/>
              <a:cs typeface="Arial" panose="020B0604020202020204" pitchFamily="34" charset="0"/>
            </a:endParaRPr>
          </a:p>
          <a:p>
            <a:endParaRPr lang="en-GB" sz="2000" dirty="0" smtClean="0"/>
          </a:p>
          <a:p>
            <a:endParaRPr lang="en-GB" dirty="0"/>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309056" y="4322533"/>
            <a:ext cx="2821107" cy="2115830"/>
          </a:xfrm>
          <a:prstGeom prst="roundRect">
            <a:avLst>
              <a:gd name="adj" fmla="val 8594"/>
            </a:avLst>
          </a:prstGeom>
          <a:solidFill>
            <a:srgbClr val="FFFFFF">
              <a:shade val="85000"/>
            </a:srgbClr>
          </a:solidFill>
          <a:ln>
            <a:noFill/>
          </a:ln>
          <a:effectLst/>
        </p:spPr>
      </p:pic>
      <p:pic>
        <p:nvPicPr>
          <p:cNvPr id="5" name="Picture 4"/>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187229" y="4322533"/>
            <a:ext cx="2821107" cy="2115830"/>
          </a:xfrm>
          <a:prstGeom prst="roundRect">
            <a:avLst>
              <a:gd name="adj" fmla="val 8594"/>
            </a:avLst>
          </a:prstGeom>
          <a:solidFill>
            <a:srgbClr val="FFFFFF">
              <a:shade val="85000"/>
            </a:srgbClr>
          </a:solidFill>
          <a:ln>
            <a:noFill/>
          </a:ln>
          <a:effectLst/>
        </p:spPr>
      </p:pic>
      <p:sp>
        <p:nvSpPr>
          <p:cNvPr id="7" name="Title 2"/>
          <p:cNvSpPr txBox="1">
            <a:spLocks/>
          </p:cNvSpPr>
          <p:nvPr/>
        </p:nvSpPr>
        <p:spPr>
          <a:xfrm>
            <a:off x="794198" y="655093"/>
            <a:ext cx="2532845" cy="696035"/>
          </a:xfrm>
          <a:prstGeom prst="rect">
            <a:avLst/>
          </a:prstGeom>
          <a:scene3d>
            <a:camera prst="orthographicFront"/>
            <a:lightRig rig="threePt" dir="t"/>
          </a:scene3d>
          <a:sp3d>
            <a:bevelT/>
          </a:sp3d>
        </p:spPr>
        <p:style>
          <a:lnRef idx="1">
            <a:schemeClr val="accent1"/>
          </a:lnRef>
          <a:fillRef idx="3">
            <a:schemeClr val="accent1"/>
          </a:fillRef>
          <a:effectRef idx="2">
            <a:schemeClr val="accent1"/>
          </a:effectRef>
          <a:fontRef idx="minor">
            <a:schemeClr val="lt1"/>
          </a:fontRef>
        </p:style>
        <p:txBody>
          <a:bodyPr vert="horz" rtlCol="0" anchor="b" anchorCtr="0">
            <a:normAutofit fontScale="92500"/>
          </a:bodyPr>
          <a:lstStyle>
            <a:lvl1pPr algn="l" rtl="0" eaLnBrk="1" fontAlgn="base" hangingPunct="1">
              <a:spcBef>
                <a:spcPct val="0"/>
              </a:spcBef>
              <a:spcAft>
                <a:spcPct val="0"/>
              </a:spcAft>
              <a:defRPr lang="en-US" sz="4200" kern="1200" spc="-100" dirty="0">
                <a:ln w="3200">
                  <a:solidFill>
                    <a:schemeClr val="bg2">
                      <a:shade val="75000"/>
                      <a:alpha val="25000"/>
                    </a:schemeClr>
                  </a:solidFill>
                  <a:prstDash val="solid"/>
                  <a:round/>
                </a:ln>
                <a:solidFill>
                  <a:schemeClr val="lt1"/>
                </a:solidFill>
                <a:effectLst>
                  <a:innerShdw blurRad="50800" dist="25400" dir="13500000">
                    <a:prstClr val="black">
                      <a:alpha val="70000"/>
                    </a:prstClr>
                  </a:innerShdw>
                </a:effectLst>
                <a:latin typeface="+mn-lt"/>
                <a:ea typeface="+mn-ea"/>
                <a:cs typeface="+mn-cs"/>
              </a:defRPr>
            </a:lvl1pPr>
            <a:lvl2pPr algn="l" rtl="0" eaLnBrk="1" fontAlgn="base" hangingPunct="1">
              <a:spcBef>
                <a:spcPct val="0"/>
              </a:spcBef>
              <a:spcAft>
                <a:spcPct val="0"/>
              </a:spcAft>
              <a:defRPr sz="4200">
                <a:solidFill>
                  <a:schemeClr val="lt1"/>
                </a:solidFill>
                <a:latin typeface="+mn-lt"/>
                <a:ea typeface="+mn-ea"/>
                <a:cs typeface="+mn-cs"/>
              </a:defRPr>
            </a:lvl2pPr>
            <a:lvl3pPr algn="l" rtl="0" eaLnBrk="1" fontAlgn="base" hangingPunct="1">
              <a:spcBef>
                <a:spcPct val="0"/>
              </a:spcBef>
              <a:spcAft>
                <a:spcPct val="0"/>
              </a:spcAft>
              <a:defRPr sz="4200">
                <a:solidFill>
                  <a:schemeClr val="lt1"/>
                </a:solidFill>
                <a:latin typeface="+mn-lt"/>
                <a:ea typeface="+mn-ea"/>
                <a:cs typeface="+mn-cs"/>
              </a:defRPr>
            </a:lvl3pPr>
            <a:lvl4pPr algn="l" rtl="0" eaLnBrk="1" fontAlgn="base" hangingPunct="1">
              <a:spcBef>
                <a:spcPct val="0"/>
              </a:spcBef>
              <a:spcAft>
                <a:spcPct val="0"/>
              </a:spcAft>
              <a:defRPr sz="4200">
                <a:solidFill>
                  <a:schemeClr val="lt1"/>
                </a:solidFill>
                <a:latin typeface="+mn-lt"/>
                <a:ea typeface="+mn-ea"/>
                <a:cs typeface="+mn-cs"/>
              </a:defRPr>
            </a:lvl4pPr>
            <a:lvl5pPr algn="l" rtl="0" eaLnBrk="1" fontAlgn="base" hangingPunct="1">
              <a:spcBef>
                <a:spcPct val="0"/>
              </a:spcBef>
              <a:spcAft>
                <a:spcPct val="0"/>
              </a:spcAft>
              <a:defRPr sz="4200">
                <a:solidFill>
                  <a:schemeClr val="lt1"/>
                </a:solidFill>
                <a:latin typeface="+mn-lt"/>
                <a:ea typeface="+mn-ea"/>
                <a:cs typeface="+mn-cs"/>
              </a:defRPr>
            </a:lvl5pPr>
            <a:lvl6pPr marL="457200" algn="l" rtl="0" eaLnBrk="1" fontAlgn="base" hangingPunct="1">
              <a:spcBef>
                <a:spcPct val="0"/>
              </a:spcBef>
              <a:spcAft>
                <a:spcPct val="0"/>
              </a:spcAft>
              <a:defRPr sz="4200">
                <a:solidFill>
                  <a:schemeClr val="lt1"/>
                </a:solidFill>
                <a:latin typeface="+mn-lt"/>
                <a:ea typeface="+mn-ea"/>
                <a:cs typeface="+mn-cs"/>
              </a:defRPr>
            </a:lvl6pPr>
            <a:lvl7pPr marL="914400" algn="l" rtl="0" eaLnBrk="1" fontAlgn="base" hangingPunct="1">
              <a:spcBef>
                <a:spcPct val="0"/>
              </a:spcBef>
              <a:spcAft>
                <a:spcPct val="0"/>
              </a:spcAft>
              <a:defRPr sz="4200">
                <a:solidFill>
                  <a:schemeClr val="lt1"/>
                </a:solidFill>
                <a:latin typeface="+mn-lt"/>
                <a:ea typeface="+mn-ea"/>
                <a:cs typeface="+mn-cs"/>
              </a:defRPr>
            </a:lvl7pPr>
            <a:lvl8pPr marL="1371600" algn="l" rtl="0" eaLnBrk="1" fontAlgn="base" hangingPunct="1">
              <a:spcBef>
                <a:spcPct val="0"/>
              </a:spcBef>
              <a:spcAft>
                <a:spcPct val="0"/>
              </a:spcAft>
              <a:defRPr sz="4200">
                <a:solidFill>
                  <a:schemeClr val="lt1"/>
                </a:solidFill>
                <a:latin typeface="+mn-lt"/>
                <a:ea typeface="+mn-ea"/>
                <a:cs typeface="+mn-cs"/>
              </a:defRPr>
            </a:lvl8pPr>
            <a:lvl9pPr marL="1828800" algn="l" rtl="0" eaLnBrk="1" fontAlgn="base" hangingPunct="1">
              <a:spcBef>
                <a:spcPct val="0"/>
              </a:spcBef>
              <a:spcAft>
                <a:spcPct val="0"/>
              </a:spcAft>
              <a:defRPr sz="4200">
                <a:solidFill>
                  <a:schemeClr val="lt1"/>
                </a:solidFill>
                <a:latin typeface="+mn-lt"/>
                <a:ea typeface="+mn-ea"/>
                <a:cs typeface="+mn-cs"/>
              </a:defRPr>
            </a:lvl9pPr>
          </a:lstStyle>
          <a:p>
            <a:r>
              <a:rPr lang="en-GB" dirty="0" smtClean="0">
                <a:ln w="3200">
                  <a:solidFill>
                    <a:schemeClr val="tx2">
                      <a:lumMod val="75000"/>
                      <a:alpha val="25000"/>
                    </a:schemeClr>
                  </a:solidFill>
                  <a:prstDash val="solid"/>
                  <a:round/>
                </a:ln>
                <a:solidFill>
                  <a:schemeClr val="accent2">
                    <a:lumMod val="40000"/>
                    <a:lumOff val="60000"/>
                  </a:schemeClr>
                </a:solidFill>
                <a:effectLst>
                  <a:outerShdw blurRad="50800" dist="38100" dir="5400000" algn="t" rotWithShape="0">
                    <a:prstClr val="black">
                      <a:alpha val="40000"/>
                    </a:prstClr>
                  </a:outerShdw>
                </a:effectLst>
                <a:latin typeface="Arial" panose="020B0604020202020204" pitchFamily="34" charset="0"/>
                <a:cs typeface="Arial" panose="020B0604020202020204" pitchFamily="34" charset="0"/>
              </a:rPr>
              <a:t>Enclosures</a:t>
            </a:r>
            <a:endParaRPr lang="en-GB" dirty="0">
              <a:ln w="3200">
                <a:solidFill>
                  <a:schemeClr val="tx2">
                    <a:lumMod val="75000"/>
                    <a:alpha val="25000"/>
                  </a:schemeClr>
                </a:solidFill>
                <a:prstDash val="solid"/>
                <a:round/>
              </a:ln>
              <a:solidFill>
                <a:schemeClr val="accent2">
                  <a:lumMod val="40000"/>
                  <a:lumOff val="60000"/>
                </a:schemeClr>
              </a:solidFill>
              <a:effectLst>
                <a:outerShdw blurRad="50800" dist="38100" dir="5400000" algn="t" rotWithShape="0">
                  <a:prstClr val="black">
                    <a:alpha val="40000"/>
                  </a:prst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25502259"/>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175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anim calcmode="lin" valueType="num">
                                      <p:cBhvr>
                                        <p:cTn id="8" dur="2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2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3750"/>
                            </p:stCondLst>
                            <p:childTnLst>
                              <p:par>
                                <p:cTn id="11" presetID="42" presetClass="entr" presetSubtype="0" fill="hold" grpId="0" nodeType="afterEffect">
                                  <p:stCondLst>
                                    <p:cond delay="5000"/>
                                  </p:stCondLst>
                                  <p:childTnLst>
                                    <p:set>
                                      <p:cBhvr>
                                        <p:cTn id="12" dur="1" fill="hold">
                                          <p:stCondLst>
                                            <p:cond delay="0"/>
                                          </p:stCondLst>
                                        </p:cTn>
                                        <p:tgtEl>
                                          <p:spTgt spid="2">
                                            <p:txEl>
                                              <p:pRg st="1" end="1"/>
                                            </p:txEl>
                                          </p:spTgt>
                                        </p:tgtEl>
                                        <p:attrNameLst>
                                          <p:attrName>style.visibility</p:attrName>
                                        </p:attrNameLst>
                                      </p:cBhvr>
                                      <p:to>
                                        <p:strVal val="visible"/>
                                      </p:to>
                                    </p:set>
                                    <p:animEffect transition="in" filter="fade">
                                      <p:cBhvr>
                                        <p:cTn id="13" dur="2000"/>
                                        <p:tgtEl>
                                          <p:spTgt spid="2">
                                            <p:txEl>
                                              <p:pRg st="1" end="1"/>
                                            </p:txEl>
                                          </p:spTgt>
                                        </p:tgtEl>
                                      </p:cBhvr>
                                    </p:animEffect>
                                    <p:anim calcmode="lin" valueType="num">
                                      <p:cBhvr>
                                        <p:cTn id="14" dur="2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5" dur="2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10750"/>
                            </p:stCondLst>
                            <p:childTnLst>
                              <p:par>
                                <p:cTn id="17" presetID="42" presetClass="entr" presetSubtype="0" fill="hold" grpId="0" nodeType="afterEffect">
                                  <p:stCondLst>
                                    <p:cond delay="3750"/>
                                  </p:stCondLst>
                                  <p:childTnLst>
                                    <p:set>
                                      <p:cBhvr>
                                        <p:cTn id="18" dur="1" fill="hold">
                                          <p:stCondLst>
                                            <p:cond delay="0"/>
                                          </p:stCondLst>
                                        </p:cTn>
                                        <p:tgtEl>
                                          <p:spTgt spid="2">
                                            <p:txEl>
                                              <p:pRg st="2" end="2"/>
                                            </p:txEl>
                                          </p:spTgt>
                                        </p:tgtEl>
                                        <p:attrNameLst>
                                          <p:attrName>style.visibility</p:attrName>
                                        </p:attrNameLst>
                                      </p:cBhvr>
                                      <p:to>
                                        <p:strVal val="visible"/>
                                      </p:to>
                                    </p:set>
                                    <p:animEffect transition="in" filter="fade">
                                      <p:cBhvr>
                                        <p:cTn id="19" dur="2000"/>
                                        <p:tgtEl>
                                          <p:spTgt spid="2">
                                            <p:txEl>
                                              <p:pRg st="2" end="2"/>
                                            </p:txEl>
                                          </p:spTgt>
                                        </p:tgtEl>
                                      </p:cBhvr>
                                    </p:animEffect>
                                    <p:anim calcmode="lin" valueType="num">
                                      <p:cBhvr>
                                        <p:cTn id="20" dur="2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1" dur="2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16500"/>
                            </p:stCondLst>
                            <p:childTnLst>
                              <p:par>
                                <p:cTn id="23" presetID="42" presetClass="entr" presetSubtype="0" fill="hold" grpId="0" nodeType="afterEffect">
                                  <p:stCondLst>
                                    <p:cond delay="3000"/>
                                  </p:stCondLst>
                                  <p:childTnLst>
                                    <p:set>
                                      <p:cBhvr>
                                        <p:cTn id="24" dur="1" fill="hold">
                                          <p:stCondLst>
                                            <p:cond delay="0"/>
                                          </p:stCondLst>
                                        </p:cTn>
                                        <p:tgtEl>
                                          <p:spTgt spid="2">
                                            <p:txEl>
                                              <p:pRg st="3" end="3"/>
                                            </p:txEl>
                                          </p:spTgt>
                                        </p:tgtEl>
                                        <p:attrNameLst>
                                          <p:attrName>style.visibility</p:attrName>
                                        </p:attrNameLst>
                                      </p:cBhvr>
                                      <p:to>
                                        <p:strVal val="visible"/>
                                      </p:to>
                                    </p:set>
                                    <p:animEffect transition="in" filter="fade">
                                      <p:cBhvr>
                                        <p:cTn id="25" dur="2000"/>
                                        <p:tgtEl>
                                          <p:spTgt spid="2">
                                            <p:txEl>
                                              <p:pRg st="3" end="3"/>
                                            </p:txEl>
                                          </p:spTgt>
                                        </p:tgtEl>
                                      </p:cBhvr>
                                    </p:animEffect>
                                    <p:anim calcmode="lin" valueType="num">
                                      <p:cBhvr>
                                        <p:cTn id="26" dur="2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7" dur="2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par>
                          <p:cTn id="28" fill="hold">
                            <p:stCondLst>
                              <p:cond delay="21500"/>
                            </p:stCondLst>
                            <p:childTnLst>
                              <p:par>
                                <p:cTn id="29" presetID="10" presetClass="entr" presetSubtype="0" fill="hold" grpId="0" nodeType="afterEffect">
                                  <p:stCondLst>
                                    <p:cond delay="250"/>
                                  </p:stCondLst>
                                  <p:childTnLst>
                                    <p:set>
                                      <p:cBhvr>
                                        <p:cTn id="30" dur="1" fill="hold">
                                          <p:stCondLst>
                                            <p:cond delay="0"/>
                                          </p:stCondLst>
                                        </p:cTn>
                                        <p:tgtEl>
                                          <p:spTgt spid="2">
                                            <p:txEl>
                                              <p:pRg st="8" end="8"/>
                                            </p:txEl>
                                          </p:spTgt>
                                        </p:tgtEl>
                                        <p:attrNameLst>
                                          <p:attrName>style.visibility</p:attrName>
                                        </p:attrNameLst>
                                      </p:cBhvr>
                                      <p:to>
                                        <p:strVal val="visible"/>
                                      </p:to>
                                    </p:set>
                                    <p:animEffect transition="in" filter="fade">
                                      <p:cBhvr>
                                        <p:cTn id="31" dur="250"/>
                                        <p:tgtEl>
                                          <p:spTgt spid="2">
                                            <p:txEl>
                                              <p:pRg st="8" end="8"/>
                                            </p:txEl>
                                          </p:spTgt>
                                        </p:tgtEl>
                                      </p:cBhvr>
                                    </p:animEffect>
                                  </p:childTnLst>
                                </p:cTn>
                              </p:par>
                            </p:childTnLst>
                          </p:cTn>
                        </p:par>
                        <p:par>
                          <p:cTn id="32" fill="hold">
                            <p:stCondLst>
                              <p:cond delay="22000"/>
                            </p:stCondLst>
                            <p:childTnLst>
                              <p:par>
                                <p:cTn id="33" presetID="10" presetClass="entr" presetSubtype="0" fill="hold" nodeType="afterEffect">
                                  <p:stCondLst>
                                    <p:cond delay="2500"/>
                                  </p:stCondLst>
                                  <p:childTnLst>
                                    <p:set>
                                      <p:cBhvr>
                                        <p:cTn id="34" dur="1" fill="hold">
                                          <p:stCondLst>
                                            <p:cond delay="0"/>
                                          </p:stCondLst>
                                        </p:cTn>
                                        <p:tgtEl>
                                          <p:spTgt spid="5"/>
                                        </p:tgtEl>
                                        <p:attrNameLst>
                                          <p:attrName>style.visibility</p:attrName>
                                        </p:attrNameLst>
                                      </p:cBhvr>
                                      <p:to>
                                        <p:strVal val="visible"/>
                                      </p:to>
                                    </p:set>
                                    <p:animEffect transition="in" filter="fade">
                                      <p:cBhvr>
                                        <p:cTn id="35" dur="1000"/>
                                        <p:tgtEl>
                                          <p:spTgt spid="5"/>
                                        </p:tgtEl>
                                      </p:cBhvr>
                                    </p:animEffect>
                                  </p:childTnLst>
                                </p:cTn>
                              </p:par>
                            </p:childTnLst>
                          </p:cTn>
                        </p:par>
                        <p:par>
                          <p:cTn id="36" fill="hold">
                            <p:stCondLst>
                              <p:cond delay="25500"/>
                            </p:stCondLst>
                            <p:childTnLst>
                              <p:par>
                                <p:cTn id="37" presetID="10" presetClass="entr" presetSubtype="0" fill="hold" nodeType="afterEffect">
                                  <p:stCondLst>
                                    <p:cond delay="250"/>
                                  </p:stCondLst>
                                  <p:childTnLst>
                                    <p:set>
                                      <p:cBhvr>
                                        <p:cTn id="38" dur="1" fill="hold">
                                          <p:stCondLst>
                                            <p:cond delay="0"/>
                                          </p:stCondLst>
                                        </p:cTn>
                                        <p:tgtEl>
                                          <p:spTgt spid="4"/>
                                        </p:tgtEl>
                                        <p:attrNameLst>
                                          <p:attrName>style.visibility</p:attrName>
                                        </p:attrNameLst>
                                      </p:cBhvr>
                                      <p:to>
                                        <p:strVal val="visible"/>
                                      </p:to>
                                    </p:set>
                                    <p:animEffect transition="in" filter="fade">
                                      <p:cBhvr>
                                        <p:cTn id="39"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1524000"/>
            <a:ext cx="10972800" cy="4970664"/>
          </a:xfrm>
        </p:spPr>
        <p:txBody>
          <a:bodyPr/>
          <a:lstStyle/>
          <a:p>
            <a:r>
              <a:rPr lang="en-GB" sz="2000" dirty="0" smtClean="0">
                <a:latin typeface="Arial" panose="020B0604020202020204" pitchFamily="34" charset="0"/>
                <a:cs typeface="Arial" panose="020B0604020202020204" pitchFamily="34" charset="0"/>
              </a:rPr>
              <a:t>Children are fascinated with symmetry, balance and patterns – they use                                        the blocks to form patterns and symmetrical designs.</a:t>
            </a:r>
          </a:p>
          <a:p>
            <a:r>
              <a:rPr lang="en-GB" sz="2000" dirty="0" smtClean="0">
                <a:latin typeface="Arial" panose="020B0604020202020204" pitchFamily="34" charset="0"/>
                <a:cs typeface="Arial" panose="020B0604020202020204" pitchFamily="34" charset="0"/>
              </a:rPr>
              <a:t>Children use the blocks to express their creativity – the building techniques                               they have learned in the other stages are evident in their structures.</a:t>
            </a:r>
          </a:p>
          <a:p>
            <a:r>
              <a:rPr lang="en-GB" sz="2000" dirty="0" smtClean="0">
                <a:latin typeface="Arial" panose="020B0604020202020204" pitchFamily="34" charset="0"/>
                <a:cs typeface="Arial" panose="020B0604020202020204" pitchFamily="34" charset="0"/>
              </a:rPr>
              <a:t>Children use a larger number of blocks – they incorporate towers, rows, bridges, enclosures and patterns in the same structure.</a:t>
            </a:r>
          </a:p>
          <a:p>
            <a:r>
              <a:rPr lang="en-GB" sz="2000" dirty="0" smtClean="0">
                <a:latin typeface="Arial" panose="020B0604020202020204" pitchFamily="34" charset="0"/>
                <a:cs typeface="Arial" panose="020B0604020202020204" pitchFamily="34" charset="0"/>
              </a:rPr>
              <a:t>Children have mastered the basics of construction and design using blocks.</a:t>
            </a:r>
          </a:p>
          <a:p>
            <a:r>
              <a:rPr lang="en-GB" sz="2000" dirty="0" smtClean="0">
                <a:latin typeface="Arial" panose="020B0604020202020204" pitchFamily="34" charset="0"/>
                <a:cs typeface="Arial" panose="020B0604020202020204" pitchFamily="34" charset="0"/>
              </a:rPr>
              <a:t>Children name their structures whilst they are building or after (not yet before) – this is usually in connection with staff questioning, “what are you building?”</a:t>
            </a:r>
          </a:p>
          <a:p>
            <a:endParaRPr lang="en-GB" sz="2000" dirty="0" smtClean="0"/>
          </a:p>
          <a:p>
            <a:endParaRPr lang="en-GB" sz="2000" dirty="0"/>
          </a:p>
          <a:p>
            <a:endParaRPr lang="en-GB" sz="2000" dirty="0" smtClean="0"/>
          </a:p>
          <a:p>
            <a:endParaRPr lang="en-GB" sz="2000" dirty="0"/>
          </a:p>
          <a:p>
            <a:pPr marL="0" indent="0" algn="r">
              <a:buNone/>
            </a:pPr>
            <a:r>
              <a:rPr lang="en-GB" sz="1600" dirty="0" err="1" smtClean="0"/>
              <a:t>Kieff</a:t>
            </a:r>
            <a:r>
              <a:rPr lang="en-GB" sz="1600" dirty="0" smtClean="0"/>
              <a:t>, J. and </a:t>
            </a:r>
            <a:r>
              <a:rPr lang="en-GB" sz="1600" dirty="0" err="1" smtClean="0"/>
              <a:t>Wellhousen</a:t>
            </a:r>
            <a:r>
              <a:rPr lang="en-GB" sz="1600" dirty="0" smtClean="0"/>
              <a:t>, </a:t>
            </a:r>
            <a:r>
              <a:rPr lang="en-GB" sz="1600" dirty="0"/>
              <a:t>K. (</a:t>
            </a:r>
            <a:r>
              <a:rPr lang="en-GB" sz="1600" dirty="0" smtClean="0"/>
              <a:t>2001</a:t>
            </a:r>
            <a:r>
              <a:rPr lang="en-GB" sz="1600" dirty="0"/>
              <a:t>)</a:t>
            </a:r>
          </a:p>
          <a:p>
            <a:pPr marL="0" indent="0">
              <a:buNone/>
            </a:pPr>
            <a:endParaRPr lang="en-GB" sz="2000" dirty="0"/>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778779" y="4689247"/>
            <a:ext cx="2278132" cy="1708598"/>
          </a:xfrm>
          <a:prstGeom prst="roundRect">
            <a:avLst>
              <a:gd name="adj" fmla="val 8594"/>
            </a:avLst>
          </a:prstGeom>
          <a:solidFill>
            <a:srgbClr val="FFFFFF">
              <a:shade val="85000"/>
            </a:srgbClr>
          </a:solidFill>
          <a:ln>
            <a:noFill/>
          </a:ln>
          <a:effectLst/>
        </p:spPr>
      </p:pic>
      <p:pic>
        <p:nvPicPr>
          <p:cNvPr id="5" name="Picture 4"/>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383280" y="4705345"/>
            <a:ext cx="2256665" cy="1692499"/>
          </a:xfrm>
          <a:prstGeom prst="roundRect">
            <a:avLst>
              <a:gd name="adj" fmla="val 8594"/>
            </a:avLst>
          </a:prstGeom>
          <a:solidFill>
            <a:srgbClr val="FFFFFF">
              <a:shade val="85000"/>
            </a:srgbClr>
          </a:solidFill>
          <a:ln>
            <a:noFill/>
          </a:ln>
          <a:effectLst/>
        </p:spPr>
      </p:pic>
      <p:pic>
        <p:nvPicPr>
          <p:cNvPr id="6" name="Picture 5"/>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975372" y="4689247"/>
            <a:ext cx="2278131" cy="1708598"/>
          </a:xfrm>
          <a:prstGeom prst="roundRect">
            <a:avLst>
              <a:gd name="adj" fmla="val 8594"/>
            </a:avLst>
          </a:prstGeom>
          <a:solidFill>
            <a:srgbClr val="FFFFFF">
              <a:shade val="85000"/>
            </a:srgbClr>
          </a:solidFill>
          <a:ln>
            <a:noFill/>
          </a:ln>
          <a:effectLst/>
        </p:spPr>
      </p:pic>
      <p:pic>
        <p:nvPicPr>
          <p:cNvPr id="7" name="Picture 6"/>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9298745" y="422072"/>
            <a:ext cx="2391508" cy="1793632"/>
          </a:xfrm>
          <a:prstGeom prst="roundRect">
            <a:avLst>
              <a:gd name="adj" fmla="val 8594"/>
            </a:avLst>
          </a:prstGeom>
          <a:solidFill>
            <a:srgbClr val="FFFFFF">
              <a:shade val="85000"/>
            </a:srgbClr>
          </a:solidFill>
          <a:ln>
            <a:noFill/>
          </a:ln>
          <a:effectLst/>
        </p:spPr>
      </p:pic>
      <p:sp>
        <p:nvSpPr>
          <p:cNvPr id="8" name="Title 2"/>
          <p:cNvSpPr txBox="1">
            <a:spLocks/>
          </p:cNvSpPr>
          <p:nvPr/>
        </p:nvSpPr>
        <p:spPr>
          <a:xfrm>
            <a:off x="679940" y="374573"/>
            <a:ext cx="6237667" cy="766340"/>
          </a:xfrm>
          <a:prstGeom prst="rect">
            <a:avLst/>
          </a:prstGeom>
          <a:scene3d>
            <a:camera prst="orthographicFront"/>
            <a:lightRig rig="threePt" dir="t"/>
          </a:scene3d>
          <a:sp3d>
            <a:bevelT/>
          </a:sp3d>
        </p:spPr>
        <p:style>
          <a:lnRef idx="1">
            <a:schemeClr val="accent1"/>
          </a:lnRef>
          <a:fillRef idx="3">
            <a:schemeClr val="accent1"/>
          </a:fillRef>
          <a:effectRef idx="2">
            <a:schemeClr val="accent1"/>
          </a:effectRef>
          <a:fontRef idx="minor">
            <a:schemeClr val="lt1"/>
          </a:fontRef>
        </p:style>
        <p:txBody>
          <a:bodyPr vert="horz" rtlCol="0" anchor="b" anchorCtr="0">
            <a:normAutofit fontScale="92500"/>
          </a:bodyPr>
          <a:lstStyle>
            <a:lvl1pPr algn="l" rtl="0" eaLnBrk="1" fontAlgn="base" hangingPunct="1">
              <a:spcBef>
                <a:spcPct val="0"/>
              </a:spcBef>
              <a:spcAft>
                <a:spcPct val="0"/>
              </a:spcAft>
              <a:defRPr lang="en-US" sz="4200" kern="1200" spc="-100" dirty="0">
                <a:ln w="3200">
                  <a:solidFill>
                    <a:schemeClr val="bg2">
                      <a:shade val="75000"/>
                      <a:alpha val="25000"/>
                    </a:schemeClr>
                  </a:solidFill>
                  <a:prstDash val="solid"/>
                  <a:round/>
                </a:ln>
                <a:solidFill>
                  <a:schemeClr val="lt1"/>
                </a:solidFill>
                <a:effectLst>
                  <a:innerShdw blurRad="50800" dist="25400" dir="13500000">
                    <a:prstClr val="black">
                      <a:alpha val="70000"/>
                    </a:prstClr>
                  </a:innerShdw>
                </a:effectLst>
                <a:latin typeface="+mn-lt"/>
                <a:ea typeface="+mn-ea"/>
                <a:cs typeface="+mn-cs"/>
              </a:defRPr>
            </a:lvl1pPr>
            <a:lvl2pPr algn="l" rtl="0" eaLnBrk="1" fontAlgn="base" hangingPunct="1">
              <a:spcBef>
                <a:spcPct val="0"/>
              </a:spcBef>
              <a:spcAft>
                <a:spcPct val="0"/>
              </a:spcAft>
              <a:defRPr sz="4200">
                <a:solidFill>
                  <a:schemeClr val="lt1"/>
                </a:solidFill>
                <a:latin typeface="+mn-lt"/>
                <a:ea typeface="+mn-ea"/>
                <a:cs typeface="+mn-cs"/>
              </a:defRPr>
            </a:lvl2pPr>
            <a:lvl3pPr algn="l" rtl="0" eaLnBrk="1" fontAlgn="base" hangingPunct="1">
              <a:spcBef>
                <a:spcPct val="0"/>
              </a:spcBef>
              <a:spcAft>
                <a:spcPct val="0"/>
              </a:spcAft>
              <a:defRPr sz="4200">
                <a:solidFill>
                  <a:schemeClr val="lt1"/>
                </a:solidFill>
                <a:latin typeface="+mn-lt"/>
                <a:ea typeface="+mn-ea"/>
                <a:cs typeface="+mn-cs"/>
              </a:defRPr>
            </a:lvl3pPr>
            <a:lvl4pPr algn="l" rtl="0" eaLnBrk="1" fontAlgn="base" hangingPunct="1">
              <a:spcBef>
                <a:spcPct val="0"/>
              </a:spcBef>
              <a:spcAft>
                <a:spcPct val="0"/>
              </a:spcAft>
              <a:defRPr sz="4200">
                <a:solidFill>
                  <a:schemeClr val="lt1"/>
                </a:solidFill>
                <a:latin typeface="+mn-lt"/>
                <a:ea typeface="+mn-ea"/>
                <a:cs typeface="+mn-cs"/>
              </a:defRPr>
            </a:lvl4pPr>
            <a:lvl5pPr algn="l" rtl="0" eaLnBrk="1" fontAlgn="base" hangingPunct="1">
              <a:spcBef>
                <a:spcPct val="0"/>
              </a:spcBef>
              <a:spcAft>
                <a:spcPct val="0"/>
              </a:spcAft>
              <a:defRPr sz="4200">
                <a:solidFill>
                  <a:schemeClr val="lt1"/>
                </a:solidFill>
                <a:latin typeface="+mn-lt"/>
                <a:ea typeface="+mn-ea"/>
                <a:cs typeface="+mn-cs"/>
              </a:defRPr>
            </a:lvl5pPr>
            <a:lvl6pPr marL="457200" algn="l" rtl="0" eaLnBrk="1" fontAlgn="base" hangingPunct="1">
              <a:spcBef>
                <a:spcPct val="0"/>
              </a:spcBef>
              <a:spcAft>
                <a:spcPct val="0"/>
              </a:spcAft>
              <a:defRPr sz="4200">
                <a:solidFill>
                  <a:schemeClr val="lt1"/>
                </a:solidFill>
                <a:latin typeface="+mn-lt"/>
                <a:ea typeface="+mn-ea"/>
                <a:cs typeface="+mn-cs"/>
              </a:defRPr>
            </a:lvl6pPr>
            <a:lvl7pPr marL="914400" algn="l" rtl="0" eaLnBrk="1" fontAlgn="base" hangingPunct="1">
              <a:spcBef>
                <a:spcPct val="0"/>
              </a:spcBef>
              <a:spcAft>
                <a:spcPct val="0"/>
              </a:spcAft>
              <a:defRPr sz="4200">
                <a:solidFill>
                  <a:schemeClr val="lt1"/>
                </a:solidFill>
                <a:latin typeface="+mn-lt"/>
                <a:ea typeface="+mn-ea"/>
                <a:cs typeface="+mn-cs"/>
              </a:defRPr>
            </a:lvl7pPr>
            <a:lvl8pPr marL="1371600" algn="l" rtl="0" eaLnBrk="1" fontAlgn="base" hangingPunct="1">
              <a:spcBef>
                <a:spcPct val="0"/>
              </a:spcBef>
              <a:spcAft>
                <a:spcPct val="0"/>
              </a:spcAft>
              <a:defRPr sz="4200">
                <a:solidFill>
                  <a:schemeClr val="lt1"/>
                </a:solidFill>
                <a:latin typeface="+mn-lt"/>
                <a:ea typeface="+mn-ea"/>
                <a:cs typeface="+mn-cs"/>
              </a:defRPr>
            </a:lvl8pPr>
            <a:lvl9pPr marL="1828800" algn="l" rtl="0" eaLnBrk="1" fontAlgn="base" hangingPunct="1">
              <a:spcBef>
                <a:spcPct val="0"/>
              </a:spcBef>
              <a:spcAft>
                <a:spcPct val="0"/>
              </a:spcAft>
              <a:defRPr sz="4200">
                <a:solidFill>
                  <a:schemeClr val="lt1"/>
                </a:solidFill>
                <a:latin typeface="+mn-lt"/>
                <a:ea typeface="+mn-ea"/>
                <a:cs typeface="+mn-cs"/>
              </a:defRPr>
            </a:lvl9pPr>
          </a:lstStyle>
          <a:p>
            <a:r>
              <a:rPr lang="en-GB" dirty="0" smtClean="0">
                <a:ln w="3200">
                  <a:solidFill>
                    <a:schemeClr val="tx2">
                      <a:lumMod val="75000"/>
                      <a:alpha val="25000"/>
                    </a:schemeClr>
                  </a:solidFill>
                  <a:prstDash val="solid"/>
                  <a:round/>
                </a:ln>
                <a:solidFill>
                  <a:schemeClr val="accent2">
                    <a:lumMod val="40000"/>
                    <a:lumOff val="60000"/>
                  </a:schemeClr>
                </a:solidFill>
                <a:effectLst>
                  <a:outerShdw blurRad="50800" dist="38100" dir="5400000" algn="t" rotWithShape="0">
                    <a:prstClr val="black">
                      <a:alpha val="40000"/>
                    </a:prstClr>
                  </a:outerShdw>
                </a:effectLst>
                <a:latin typeface="Arial" panose="020B0604020202020204" pitchFamily="34" charset="0"/>
                <a:cs typeface="Arial" panose="020B0604020202020204" pitchFamily="34" charset="0"/>
              </a:rPr>
              <a:t>Building Complex Structures</a:t>
            </a:r>
            <a:endParaRPr lang="en-GB" dirty="0">
              <a:ln w="3200">
                <a:solidFill>
                  <a:schemeClr val="tx2">
                    <a:lumMod val="75000"/>
                    <a:alpha val="25000"/>
                  </a:schemeClr>
                </a:solidFill>
                <a:prstDash val="solid"/>
                <a:round/>
              </a:ln>
              <a:solidFill>
                <a:schemeClr val="accent2">
                  <a:lumMod val="40000"/>
                  <a:lumOff val="60000"/>
                </a:schemeClr>
              </a:solidFill>
              <a:effectLst>
                <a:outerShdw blurRad="50800" dist="38100" dir="5400000" algn="t" rotWithShape="0">
                  <a:prstClr val="black">
                    <a:alpha val="40000"/>
                  </a:prst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02289446"/>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15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anim calcmode="lin" valueType="num">
                                      <p:cBhvr>
                                        <p:cTn id="8" dur="2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2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3500"/>
                            </p:stCondLst>
                            <p:childTnLst>
                              <p:par>
                                <p:cTn id="11" presetID="42" presetClass="entr" presetSubtype="0" fill="hold" grpId="0" nodeType="afterEffect">
                                  <p:stCondLst>
                                    <p:cond delay="3000"/>
                                  </p:stCondLst>
                                  <p:childTnLst>
                                    <p:set>
                                      <p:cBhvr>
                                        <p:cTn id="12" dur="1" fill="hold">
                                          <p:stCondLst>
                                            <p:cond delay="0"/>
                                          </p:stCondLst>
                                        </p:cTn>
                                        <p:tgtEl>
                                          <p:spTgt spid="2">
                                            <p:txEl>
                                              <p:pRg st="1" end="1"/>
                                            </p:txEl>
                                          </p:spTgt>
                                        </p:tgtEl>
                                        <p:attrNameLst>
                                          <p:attrName>style.visibility</p:attrName>
                                        </p:attrNameLst>
                                      </p:cBhvr>
                                      <p:to>
                                        <p:strVal val="visible"/>
                                      </p:to>
                                    </p:set>
                                    <p:animEffect transition="in" filter="fade">
                                      <p:cBhvr>
                                        <p:cTn id="13" dur="2000"/>
                                        <p:tgtEl>
                                          <p:spTgt spid="2">
                                            <p:txEl>
                                              <p:pRg st="1" end="1"/>
                                            </p:txEl>
                                          </p:spTgt>
                                        </p:tgtEl>
                                      </p:cBhvr>
                                    </p:animEffect>
                                    <p:anim calcmode="lin" valueType="num">
                                      <p:cBhvr>
                                        <p:cTn id="14" dur="2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5" dur="2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8500"/>
                            </p:stCondLst>
                            <p:childTnLst>
                              <p:par>
                                <p:cTn id="17" presetID="42" presetClass="entr" presetSubtype="0" fill="hold" grpId="0" nodeType="afterEffect">
                                  <p:stCondLst>
                                    <p:cond delay="3000"/>
                                  </p:stCondLst>
                                  <p:childTnLst>
                                    <p:set>
                                      <p:cBhvr>
                                        <p:cTn id="18" dur="1" fill="hold">
                                          <p:stCondLst>
                                            <p:cond delay="0"/>
                                          </p:stCondLst>
                                        </p:cTn>
                                        <p:tgtEl>
                                          <p:spTgt spid="2">
                                            <p:txEl>
                                              <p:pRg st="2" end="2"/>
                                            </p:txEl>
                                          </p:spTgt>
                                        </p:tgtEl>
                                        <p:attrNameLst>
                                          <p:attrName>style.visibility</p:attrName>
                                        </p:attrNameLst>
                                      </p:cBhvr>
                                      <p:to>
                                        <p:strVal val="visible"/>
                                      </p:to>
                                    </p:set>
                                    <p:animEffect transition="in" filter="fade">
                                      <p:cBhvr>
                                        <p:cTn id="19" dur="2000"/>
                                        <p:tgtEl>
                                          <p:spTgt spid="2">
                                            <p:txEl>
                                              <p:pRg st="2" end="2"/>
                                            </p:txEl>
                                          </p:spTgt>
                                        </p:tgtEl>
                                      </p:cBhvr>
                                    </p:animEffect>
                                    <p:anim calcmode="lin" valueType="num">
                                      <p:cBhvr>
                                        <p:cTn id="20" dur="2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1" dur="2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13500"/>
                            </p:stCondLst>
                            <p:childTnLst>
                              <p:par>
                                <p:cTn id="23" presetID="42" presetClass="entr" presetSubtype="0" fill="hold" grpId="0" nodeType="afterEffect">
                                  <p:stCondLst>
                                    <p:cond delay="3000"/>
                                  </p:stCondLst>
                                  <p:childTnLst>
                                    <p:set>
                                      <p:cBhvr>
                                        <p:cTn id="24" dur="1" fill="hold">
                                          <p:stCondLst>
                                            <p:cond delay="0"/>
                                          </p:stCondLst>
                                        </p:cTn>
                                        <p:tgtEl>
                                          <p:spTgt spid="2">
                                            <p:txEl>
                                              <p:pRg st="3" end="3"/>
                                            </p:txEl>
                                          </p:spTgt>
                                        </p:tgtEl>
                                        <p:attrNameLst>
                                          <p:attrName>style.visibility</p:attrName>
                                        </p:attrNameLst>
                                      </p:cBhvr>
                                      <p:to>
                                        <p:strVal val="visible"/>
                                      </p:to>
                                    </p:set>
                                    <p:animEffect transition="in" filter="fade">
                                      <p:cBhvr>
                                        <p:cTn id="25" dur="2000"/>
                                        <p:tgtEl>
                                          <p:spTgt spid="2">
                                            <p:txEl>
                                              <p:pRg st="3" end="3"/>
                                            </p:txEl>
                                          </p:spTgt>
                                        </p:tgtEl>
                                      </p:cBhvr>
                                    </p:animEffect>
                                    <p:anim calcmode="lin" valueType="num">
                                      <p:cBhvr>
                                        <p:cTn id="26" dur="2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7" dur="2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par>
                          <p:cTn id="28" fill="hold">
                            <p:stCondLst>
                              <p:cond delay="18500"/>
                            </p:stCondLst>
                            <p:childTnLst>
                              <p:par>
                                <p:cTn id="29" presetID="42" presetClass="entr" presetSubtype="0" fill="hold" grpId="0" nodeType="afterEffect">
                                  <p:stCondLst>
                                    <p:cond delay="2000"/>
                                  </p:stCondLst>
                                  <p:childTnLst>
                                    <p:set>
                                      <p:cBhvr>
                                        <p:cTn id="30" dur="1" fill="hold">
                                          <p:stCondLst>
                                            <p:cond delay="0"/>
                                          </p:stCondLst>
                                        </p:cTn>
                                        <p:tgtEl>
                                          <p:spTgt spid="2">
                                            <p:txEl>
                                              <p:pRg st="4" end="4"/>
                                            </p:txEl>
                                          </p:spTgt>
                                        </p:tgtEl>
                                        <p:attrNameLst>
                                          <p:attrName>style.visibility</p:attrName>
                                        </p:attrNameLst>
                                      </p:cBhvr>
                                      <p:to>
                                        <p:strVal val="visible"/>
                                      </p:to>
                                    </p:set>
                                    <p:animEffect transition="in" filter="fade">
                                      <p:cBhvr>
                                        <p:cTn id="31" dur="2000"/>
                                        <p:tgtEl>
                                          <p:spTgt spid="2">
                                            <p:txEl>
                                              <p:pRg st="4" end="4"/>
                                            </p:txEl>
                                          </p:spTgt>
                                        </p:tgtEl>
                                      </p:cBhvr>
                                    </p:animEffect>
                                    <p:anim calcmode="lin" valueType="num">
                                      <p:cBhvr>
                                        <p:cTn id="32" dur="2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3" dur="2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par>
                          <p:cTn id="34" fill="hold">
                            <p:stCondLst>
                              <p:cond delay="22500"/>
                            </p:stCondLst>
                            <p:childTnLst>
                              <p:par>
                                <p:cTn id="35" presetID="10" presetClass="entr" presetSubtype="0" fill="hold" grpId="0" nodeType="afterEffect">
                                  <p:stCondLst>
                                    <p:cond delay="250"/>
                                  </p:stCondLst>
                                  <p:childTnLst>
                                    <p:set>
                                      <p:cBhvr>
                                        <p:cTn id="36" dur="1" fill="hold">
                                          <p:stCondLst>
                                            <p:cond delay="0"/>
                                          </p:stCondLst>
                                        </p:cTn>
                                        <p:tgtEl>
                                          <p:spTgt spid="2">
                                            <p:txEl>
                                              <p:pRg st="9" end="9"/>
                                            </p:txEl>
                                          </p:spTgt>
                                        </p:tgtEl>
                                        <p:attrNameLst>
                                          <p:attrName>style.visibility</p:attrName>
                                        </p:attrNameLst>
                                      </p:cBhvr>
                                      <p:to>
                                        <p:strVal val="visible"/>
                                      </p:to>
                                    </p:set>
                                    <p:animEffect transition="in" filter="fade">
                                      <p:cBhvr>
                                        <p:cTn id="37" dur="250"/>
                                        <p:tgtEl>
                                          <p:spTgt spid="2">
                                            <p:txEl>
                                              <p:pRg st="9" end="9"/>
                                            </p:txEl>
                                          </p:spTgt>
                                        </p:tgtEl>
                                      </p:cBhvr>
                                    </p:animEffect>
                                  </p:childTnLst>
                                </p:cTn>
                              </p:par>
                            </p:childTnLst>
                          </p:cTn>
                        </p:par>
                        <p:par>
                          <p:cTn id="38" fill="hold">
                            <p:stCondLst>
                              <p:cond delay="23000"/>
                            </p:stCondLst>
                            <p:childTnLst>
                              <p:par>
                                <p:cTn id="39" presetID="10" presetClass="entr" presetSubtype="0" fill="hold" nodeType="afterEffect">
                                  <p:stCondLst>
                                    <p:cond delay="1000"/>
                                  </p:stCondLst>
                                  <p:childTnLst>
                                    <p:set>
                                      <p:cBhvr>
                                        <p:cTn id="40" dur="1" fill="hold">
                                          <p:stCondLst>
                                            <p:cond delay="0"/>
                                          </p:stCondLst>
                                        </p:cTn>
                                        <p:tgtEl>
                                          <p:spTgt spid="7"/>
                                        </p:tgtEl>
                                        <p:attrNameLst>
                                          <p:attrName>style.visibility</p:attrName>
                                        </p:attrNameLst>
                                      </p:cBhvr>
                                      <p:to>
                                        <p:strVal val="visible"/>
                                      </p:to>
                                    </p:set>
                                    <p:animEffect transition="in" filter="fade">
                                      <p:cBhvr>
                                        <p:cTn id="41" dur="1000"/>
                                        <p:tgtEl>
                                          <p:spTgt spid="7"/>
                                        </p:tgtEl>
                                      </p:cBhvr>
                                    </p:animEffect>
                                  </p:childTnLst>
                                </p:cTn>
                              </p:par>
                            </p:childTnLst>
                          </p:cTn>
                        </p:par>
                        <p:par>
                          <p:cTn id="42" fill="hold">
                            <p:stCondLst>
                              <p:cond delay="25000"/>
                            </p:stCondLst>
                            <p:childTnLst>
                              <p:par>
                                <p:cTn id="43" presetID="10" presetClass="entr" presetSubtype="0" fill="hold" nodeType="afterEffect">
                                  <p:stCondLst>
                                    <p:cond delay="750"/>
                                  </p:stCondLst>
                                  <p:childTnLst>
                                    <p:set>
                                      <p:cBhvr>
                                        <p:cTn id="44" dur="1" fill="hold">
                                          <p:stCondLst>
                                            <p:cond delay="0"/>
                                          </p:stCondLst>
                                        </p:cTn>
                                        <p:tgtEl>
                                          <p:spTgt spid="6"/>
                                        </p:tgtEl>
                                        <p:attrNameLst>
                                          <p:attrName>style.visibility</p:attrName>
                                        </p:attrNameLst>
                                      </p:cBhvr>
                                      <p:to>
                                        <p:strVal val="visible"/>
                                      </p:to>
                                    </p:set>
                                    <p:animEffect transition="in" filter="fade">
                                      <p:cBhvr>
                                        <p:cTn id="45" dur="1000"/>
                                        <p:tgtEl>
                                          <p:spTgt spid="6"/>
                                        </p:tgtEl>
                                      </p:cBhvr>
                                    </p:animEffect>
                                  </p:childTnLst>
                                </p:cTn>
                              </p:par>
                            </p:childTnLst>
                          </p:cTn>
                        </p:par>
                        <p:par>
                          <p:cTn id="46" fill="hold">
                            <p:stCondLst>
                              <p:cond delay="26750"/>
                            </p:stCondLst>
                            <p:childTnLst>
                              <p:par>
                                <p:cTn id="47" presetID="10" presetClass="entr" presetSubtype="0" fill="hold" nodeType="afterEffect">
                                  <p:stCondLst>
                                    <p:cond delay="750"/>
                                  </p:stCondLst>
                                  <p:childTnLst>
                                    <p:set>
                                      <p:cBhvr>
                                        <p:cTn id="48" dur="1" fill="hold">
                                          <p:stCondLst>
                                            <p:cond delay="0"/>
                                          </p:stCondLst>
                                        </p:cTn>
                                        <p:tgtEl>
                                          <p:spTgt spid="5"/>
                                        </p:tgtEl>
                                        <p:attrNameLst>
                                          <p:attrName>style.visibility</p:attrName>
                                        </p:attrNameLst>
                                      </p:cBhvr>
                                      <p:to>
                                        <p:strVal val="visible"/>
                                      </p:to>
                                    </p:set>
                                    <p:animEffect transition="in" filter="fade">
                                      <p:cBhvr>
                                        <p:cTn id="49" dur="1000"/>
                                        <p:tgtEl>
                                          <p:spTgt spid="5"/>
                                        </p:tgtEl>
                                      </p:cBhvr>
                                    </p:animEffect>
                                  </p:childTnLst>
                                </p:cTn>
                              </p:par>
                            </p:childTnLst>
                          </p:cTn>
                        </p:par>
                        <p:par>
                          <p:cTn id="50" fill="hold">
                            <p:stCondLst>
                              <p:cond delay="28500"/>
                            </p:stCondLst>
                            <p:childTnLst>
                              <p:par>
                                <p:cTn id="51" presetID="10" presetClass="entr" presetSubtype="0" fill="hold" nodeType="afterEffect">
                                  <p:stCondLst>
                                    <p:cond delay="750"/>
                                  </p:stCondLst>
                                  <p:childTnLst>
                                    <p:set>
                                      <p:cBhvr>
                                        <p:cTn id="52" dur="1" fill="hold">
                                          <p:stCondLst>
                                            <p:cond delay="0"/>
                                          </p:stCondLst>
                                        </p:cTn>
                                        <p:tgtEl>
                                          <p:spTgt spid="4"/>
                                        </p:tgtEl>
                                        <p:attrNameLst>
                                          <p:attrName>style.visibility</p:attrName>
                                        </p:attrNameLst>
                                      </p:cBhvr>
                                      <p:to>
                                        <p:strVal val="visible"/>
                                      </p:to>
                                    </p:set>
                                    <p:animEffect transition="in" filter="fade">
                                      <p:cBhvr>
                                        <p:cTn id="53"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1974375"/>
            <a:ext cx="7071360" cy="4726227"/>
          </a:xfrm>
        </p:spPr>
        <p:txBody>
          <a:bodyPr/>
          <a:lstStyle/>
          <a:p>
            <a:r>
              <a:rPr lang="en-GB" sz="2000" dirty="0" smtClean="0">
                <a:latin typeface="Arial" panose="020B0604020202020204" pitchFamily="34" charset="0"/>
                <a:cs typeface="Arial" panose="020B0604020202020204" pitchFamily="34" charset="0"/>
              </a:rPr>
              <a:t>Children tell you what they are going to build before they start – this illustrates that children have a plan for their play with the blocks being used to set the scene.</a:t>
            </a:r>
          </a:p>
          <a:p>
            <a:r>
              <a:rPr lang="en-GB" sz="2000" dirty="0" smtClean="0">
                <a:latin typeface="Arial" panose="020B0604020202020204" pitchFamily="34" charset="0"/>
                <a:cs typeface="Arial" panose="020B0604020202020204" pitchFamily="34" charset="0"/>
              </a:rPr>
              <a:t>The buildings children make resemble familiar structures.</a:t>
            </a:r>
          </a:p>
          <a:p>
            <a:r>
              <a:rPr lang="en-GB" sz="2000" dirty="0" smtClean="0">
                <a:latin typeface="Arial" panose="020B0604020202020204" pitchFamily="34" charset="0"/>
                <a:cs typeface="Arial" panose="020B0604020202020204" pitchFamily="34" charset="0"/>
              </a:rPr>
              <a:t>The design features of the building represent the actual structure, for example, windows or a drawbridge.</a:t>
            </a:r>
          </a:p>
          <a:p>
            <a:r>
              <a:rPr lang="en-GB" sz="2000" dirty="0" smtClean="0">
                <a:latin typeface="Arial" panose="020B0604020202020204" pitchFamily="34" charset="0"/>
                <a:cs typeface="Arial" panose="020B0604020202020204" pitchFamily="34" charset="0"/>
              </a:rPr>
              <a:t>Children create and add their own accessories to the structure, recycled materials (loose parts) supporting the dramatic play and their interpretation of how the world works.</a:t>
            </a:r>
          </a:p>
          <a:p>
            <a:pPr marL="0" indent="0" algn="r">
              <a:buNone/>
            </a:pPr>
            <a:endParaRPr lang="en-GB" sz="2000" dirty="0" smtClean="0"/>
          </a:p>
          <a:p>
            <a:pPr marL="0" indent="0" algn="r">
              <a:buNone/>
            </a:pPr>
            <a:r>
              <a:rPr lang="en-GB" sz="1600" dirty="0" err="1" smtClean="0">
                <a:latin typeface="Arial" panose="020B0604020202020204" pitchFamily="34" charset="0"/>
                <a:cs typeface="Arial" panose="020B0604020202020204" pitchFamily="34" charset="0"/>
              </a:rPr>
              <a:t>Kieff</a:t>
            </a:r>
            <a:r>
              <a:rPr lang="en-GB" sz="1600" dirty="0">
                <a:latin typeface="Arial" panose="020B0604020202020204" pitchFamily="34" charset="0"/>
                <a:cs typeface="Arial" panose="020B0604020202020204" pitchFamily="34" charset="0"/>
              </a:rPr>
              <a:t>, J. and </a:t>
            </a:r>
            <a:r>
              <a:rPr lang="en-GB" sz="1600" dirty="0" err="1">
                <a:latin typeface="Arial" panose="020B0604020202020204" pitchFamily="34" charset="0"/>
                <a:cs typeface="Arial" panose="020B0604020202020204" pitchFamily="34" charset="0"/>
              </a:rPr>
              <a:t>Wellhousen</a:t>
            </a:r>
            <a:r>
              <a:rPr lang="en-GB" sz="1600" dirty="0">
                <a:latin typeface="Arial" panose="020B0604020202020204" pitchFamily="34" charset="0"/>
                <a:cs typeface="Arial" panose="020B0604020202020204" pitchFamily="34" charset="0"/>
              </a:rPr>
              <a:t>, K. (2001)</a:t>
            </a:r>
          </a:p>
          <a:p>
            <a:endParaRPr lang="en-GB" sz="2000"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rot="5400000">
            <a:off x="7434818" y="2187055"/>
            <a:ext cx="4707308" cy="3530482"/>
          </a:xfrm>
          <a:prstGeom prst="roundRect">
            <a:avLst>
              <a:gd name="adj" fmla="val 8594"/>
            </a:avLst>
          </a:prstGeom>
          <a:solidFill>
            <a:srgbClr val="FFFFFF">
              <a:shade val="85000"/>
            </a:srgbClr>
          </a:solidFill>
          <a:ln>
            <a:noFill/>
          </a:ln>
          <a:effectLst/>
        </p:spPr>
      </p:pic>
      <p:sp>
        <p:nvSpPr>
          <p:cNvPr id="5" name="Title 2"/>
          <p:cNvSpPr txBox="1">
            <a:spLocks/>
          </p:cNvSpPr>
          <p:nvPr/>
        </p:nvSpPr>
        <p:spPr>
          <a:xfrm>
            <a:off x="609599" y="455903"/>
            <a:ext cx="8998635" cy="742993"/>
          </a:xfrm>
          <a:prstGeom prst="rect">
            <a:avLst/>
          </a:prstGeom>
          <a:scene3d>
            <a:camera prst="orthographicFront"/>
            <a:lightRig rig="threePt" dir="t"/>
          </a:scene3d>
          <a:sp3d>
            <a:bevelT/>
          </a:sp3d>
        </p:spPr>
        <p:style>
          <a:lnRef idx="1">
            <a:schemeClr val="accent1"/>
          </a:lnRef>
          <a:fillRef idx="3">
            <a:schemeClr val="accent1"/>
          </a:fillRef>
          <a:effectRef idx="2">
            <a:schemeClr val="accent1"/>
          </a:effectRef>
          <a:fontRef idx="minor">
            <a:schemeClr val="lt1"/>
          </a:fontRef>
        </p:style>
        <p:txBody>
          <a:bodyPr vert="horz" rtlCol="0" anchor="b" anchorCtr="0">
            <a:noAutofit/>
          </a:bodyPr>
          <a:lstStyle>
            <a:lvl1pPr algn="l" rtl="0" eaLnBrk="1" fontAlgn="base" hangingPunct="1">
              <a:spcBef>
                <a:spcPct val="0"/>
              </a:spcBef>
              <a:spcAft>
                <a:spcPct val="0"/>
              </a:spcAft>
              <a:defRPr lang="en-US" sz="4200" kern="1200" spc="-100" dirty="0">
                <a:ln w="3200">
                  <a:solidFill>
                    <a:schemeClr val="bg2">
                      <a:shade val="75000"/>
                      <a:alpha val="25000"/>
                    </a:schemeClr>
                  </a:solidFill>
                  <a:prstDash val="solid"/>
                  <a:round/>
                </a:ln>
                <a:solidFill>
                  <a:schemeClr val="lt1"/>
                </a:solidFill>
                <a:effectLst>
                  <a:innerShdw blurRad="50800" dist="25400" dir="13500000">
                    <a:prstClr val="black">
                      <a:alpha val="70000"/>
                    </a:prstClr>
                  </a:innerShdw>
                </a:effectLst>
                <a:latin typeface="+mn-lt"/>
                <a:ea typeface="+mn-ea"/>
                <a:cs typeface="+mn-cs"/>
              </a:defRPr>
            </a:lvl1pPr>
            <a:lvl2pPr algn="l" rtl="0" eaLnBrk="1" fontAlgn="base" hangingPunct="1">
              <a:spcBef>
                <a:spcPct val="0"/>
              </a:spcBef>
              <a:spcAft>
                <a:spcPct val="0"/>
              </a:spcAft>
              <a:defRPr sz="4200">
                <a:solidFill>
                  <a:schemeClr val="lt1"/>
                </a:solidFill>
                <a:latin typeface="+mn-lt"/>
                <a:ea typeface="+mn-ea"/>
                <a:cs typeface="+mn-cs"/>
              </a:defRPr>
            </a:lvl2pPr>
            <a:lvl3pPr algn="l" rtl="0" eaLnBrk="1" fontAlgn="base" hangingPunct="1">
              <a:spcBef>
                <a:spcPct val="0"/>
              </a:spcBef>
              <a:spcAft>
                <a:spcPct val="0"/>
              </a:spcAft>
              <a:defRPr sz="4200">
                <a:solidFill>
                  <a:schemeClr val="lt1"/>
                </a:solidFill>
                <a:latin typeface="+mn-lt"/>
                <a:ea typeface="+mn-ea"/>
                <a:cs typeface="+mn-cs"/>
              </a:defRPr>
            </a:lvl3pPr>
            <a:lvl4pPr algn="l" rtl="0" eaLnBrk="1" fontAlgn="base" hangingPunct="1">
              <a:spcBef>
                <a:spcPct val="0"/>
              </a:spcBef>
              <a:spcAft>
                <a:spcPct val="0"/>
              </a:spcAft>
              <a:defRPr sz="4200">
                <a:solidFill>
                  <a:schemeClr val="lt1"/>
                </a:solidFill>
                <a:latin typeface="+mn-lt"/>
                <a:ea typeface="+mn-ea"/>
                <a:cs typeface="+mn-cs"/>
              </a:defRPr>
            </a:lvl4pPr>
            <a:lvl5pPr algn="l" rtl="0" eaLnBrk="1" fontAlgn="base" hangingPunct="1">
              <a:spcBef>
                <a:spcPct val="0"/>
              </a:spcBef>
              <a:spcAft>
                <a:spcPct val="0"/>
              </a:spcAft>
              <a:defRPr sz="4200">
                <a:solidFill>
                  <a:schemeClr val="lt1"/>
                </a:solidFill>
                <a:latin typeface="+mn-lt"/>
                <a:ea typeface="+mn-ea"/>
                <a:cs typeface="+mn-cs"/>
              </a:defRPr>
            </a:lvl5pPr>
            <a:lvl6pPr marL="457200" algn="l" rtl="0" eaLnBrk="1" fontAlgn="base" hangingPunct="1">
              <a:spcBef>
                <a:spcPct val="0"/>
              </a:spcBef>
              <a:spcAft>
                <a:spcPct val="0"/>
              </a:spcAft>
              <a:defRPr sz="4200">
                <a:solidFill>
                  <a:schemeClr val="lt1"/>
                </a:solidFill>
                <a:latin typeface="+mn-lt"/>
                <a:ea typeface="+mn-ea"/>
                <a:cs typeface="+mn-cs"/>
              </a:defRPr>
            </a:lvl6pPr>
            <a:lvl7pPr marL="914400" algn="l" rtl="0" eaLnBrk="1" fontAlgn="base" hangingPunct="1">
              <a:spcBef>
                <a:spcPct val="0"/>
              </a:spcBef>
              <a:spcAft>
                <a:spcPct val="0"/>
              </a:spcAft>
              <a:defRPr sz="4200">
                <a:solidFill>
                  <a:schemeClr val="lt1"/>
                </a:solidFill>
                <a:latin typeface="+mn-lt"/>
                <a:ea typeface="+mn-ea"/>
                <a:cs typeface="+mn-cs"/>
              </a:defRPr>
            </a:lvl7pPr>
            <a:lvl8pPr marL="1371600" algn="l" rtl="0" eaLnBrk="1" fontAlgn="base" hangingPunct="1">
              <a:spcBef>
                <a:spcPct val="0"/>
              </a:spcBef>
              <a:spcAft>
                <a:spcPct val="0"/>
              </a:spcAft>
              <a:defRPr sz="4200">
                <a:solidFill>
                  <a:schemeClr val="lt1"/>
                </a:solidFill>
                <a:latin typeface="+mn-lt"/>
                <a:ea typeface="+mn-ea"/>
                <a:cs typeface="+mn-cs"/>
              </a:defRPr>
            </a:lvl8pPr>
            <a:lvl9pPr marL="1828800" algn="l" rtl="0" eaLnBrk="1" fontAlgn="base" hangingPunct="1">
              <a:spcBef>
                <a:spcPct val="0"/>
              </a:spcBef>
              <a:spcAft>
                <a:spcPct val="0"/>
              </a:spcAft>
              <a:defRPr sz="4200">
                <a:solidFill>
                  <a:schemeClr val="lt1"/>
                </a:solidFill>
                <a:latin typeface="+mn-lt"/>
                <a:ea typeface="+mn-ea"/>
                <a:cs typeface="+mn-cs"/>
              </a:defRPr>
            </a:lvl9pPr>
          </a:lstStyle>
          <a:p>
            <a:r>
              <a:rPr lang="en-GB" dirty="0" smtClean="0">
                <a:ln w="3200">
                  <a:solidFill>
                    <a:schemeClr val="tx2">
                      <a:lumMod val="75000"/>
                      <a:alpha val="25000"/>
                    </a:schemeClr>
                  </a:solidFill>
                  <a:prstDash val="solid"/>
                  <a:round/>
                </a:ln>
                <a:solidFill>
                  <a:schemeClr val="accent2">
                    <a:lumMod val="40000"/>
                    <a:lumOff val="60000"/>
                  </a:schemeClr>
                </a:solidFill>
                <a:effectLst>
                  <a:outerShdw blurRad="50800" dist="38100" dir="5400000" algn="t" rotWithShape="0">
                    <a:prstClr val="black">
                      <a:alpha val="40000"/>
                    </a:prstClr>
                  </a:outerShdw>
                </a:effectLst>
                <a:latin typeface="Arial" panose="020B0604020202020204" pitchFamily="34" charset="0"/>
                <a:cs typeface="Arial" panose="020B0604020202020204" pitchFamily="34" charset="0"/>
              </a:rPr>
              <a:t>Dramatic Play with Complex Structures</a:t>
            </a:r>
            <a:endParaRPr lang="en-GB" dirty="0">
              <a:ln w="3200">
                <a:solidFill>
                  <a:schemeClr val="tx2">
                    <a:lumMod val="75000"/>
                    <a:alpha val="25000"/>
                  </a:schemeClr>
                </a:solidFill>
                <a:prstDash val="solid"/>
                <a:round/>
              </a:ln>
              <a:solidFill>
                <a:schemeClr val="accent2">
                  <a:lumMod val="40000"/>
                  <a:lumOff val="60000"/>
                </a:schemeClr>
              </a:solidFill>
              <a:effectLst>
                <a:outerShdw blurRad="50800" dist="38100" dir="5400000" algn="t" rotWithShape="0">
                  <a:prstClr val="black">
                    <a:alpha val="40000"/>
                  </a:prst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17526438"/>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anim calcmode="lin" valueType="num">
                                      <p:cBhvr>
                                        <p:cTn id="8" dur="2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2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4000"/>
                            </p:stCondLst>
                            <p:childTnLst>
                              <p:par>
                                <p:cTn id="11" presetID="42" presetClass="entr" presetSubtype="0" fill="hold" grpId="0" nodeType="afterEffect">
                                  <p:stCondLst>
                                    <p:cond delay="2750"/>
                                  </p:stCondLst>
                                  <p:childTnLst>
                                    <p:set>
                                      <p:cBhvr>
                                        <p:cTn id="12" dur="1" fill="hold">
                                          <p:stCondLst>
                                            <p:cond delay="0"/>
                                          </p:stCondLst>
                                        </p:cTn>
                                        <p:tgtEl>
                                          <p:spTgt spid="2">
                                            <p:txEl>
                                              <p:pRg st="1" end="1"/>
                                            </p:txEl>
                                          </p:spTgt>
                                        </p:tgtEl>
                                        <p:attrNameLst>
                                          <p:attrName>style.visibility</p:attrName>
                                        </p:attrNameLst>
                                      </p:cBhvr>
                                      <p:to>
                                        <p:strVal val="visible"/>
                                      </p:to>
                                    </p:set>
                                    <p:animEffect transition="in" filter="fade">
                                      <p:cBhvr>
                                        <p:cTn id="13" dur="2000"/>
                                        <p:tgtEl>
                                          <p:spTgt spid="2">
                                            <p:txEl>
                                              <p:pRg st="1" end="1"/>
                                            </p:txEl>
                                          </p:spTgt>
                                        </p:tgtEl>
                                      </p:cBhvr>
                                    </p:animEffect>
                                    <p:anim calcmode="lin" valueType="num">
                                      <p:cBhvr>
                                        <p:cTn id="14" dur="2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5" dur="2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8750"/>
                            </p:stCondLst>
                            <p:childTnLst>
                              <p:par>
                                <p:cTn id="17" presetID="42" presetClass="entr" presetSubtype="0" fill="hold" grpId="0" nodeType="afterEffect">
                                  <p:stCondLst>
                                    <p:cond delay="2000"/>
                                  </p:stCondLst>
                                  <p:childTnLst>
                                    <p:set>
                                      <p:cBhvr>
                                        <p:cTn id="18" dur="1" fill="hold">
                                          <p:stCondLst>
                                            <p:cond delay="0"/>
                                          </p:stCondLst>
                                        </p:cTn>
                                        <p:tgtEl>
                                          <p:spTgt spid="2">
                                            <p:txEl>
                                              <p:pRg st="2" end="2"/>
                                            </p:txEl>
                                          </p:spTgt>
                                        </p:tgtEl>
                                        <p:attrNameLst>
                                          <p:attrName>style.visibility</p:attrName>
                                        </p:attrNameLst>
                                      </p:cBhvr>
                                      <p:to>
                                        <p:strVal val="visible"/>
                                      </p:to>
                                    </p:set>
                                    <p:animEffect transition="in" filter="fade">
                                      <p:cBhvr>
                                        <p:cTn id="19" dur="2000"/>
                                        <p:tgtEl>
                                          <p:spTgt spid="2">
                                            <p:txEl>
                                              <p:pRg st="2" end="2"/>
                                            </p:txEl>
                                          </p:spTgt>
                                        </p:tgtEl>
                                      </p:cBhvr>
                                    </p:animEffect>
                                    <p:anim calcmode="lin" valueType="num">
                                      <p:cBhvr>
                                        <p:cTn id="20" dur="2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1" dur="2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12750"/>
                            </p:stCondLst>
                            <p:childTnLst>
                              <p:par>
                                <p:cTn id="23" presetID="42" presetClass="entr" presetSubtype="0" fill="hold" grpId="0" nodeType="afterEffect">
                                  <p:stCondLst>
                                    <p:cond delay="2500"/>
                                  </p:stCondLst>
                                  <p:childTnLst>
                                    <p:set>
                                      <p:cBhvr>
                                        <p:cTn id="24" dur="1" fill="hold">
                                          <p:stCondLst>
                                            <p:cond delay="0"/>
                                          </p:stCondLst>
                                        </p:cTn>
                                        <p:tgtEl>
                                          <p:spTgt spid="2">
                                            <p:txEl>
                                              <p:pRg st="3" end="3"/>
                                            </p:txEl>
                                          </p:spTgt>
                                        </p:tgtEl>
                                        <p:attrNameLst>
                                          <p:attrName>style.visibility</p:attrName>
                                        </p:attrNameLst>
                                      </p:cBhvr>
                                      <p:to>
                                        <p:strVal val="visible"/>
                                      </p:to>
                                    </p:set>
                                    <p:animEffect transition="in" filter="fade">
                                      <p:cBhvr>
                                        <p:cTn id="25" dur="2000"/>
                                        <p:tgtEl>
                                          <p:spTgt spid="2">
                                            <p:txEl>
                                              <p:pRg st="3" end="3"/>
                                            </p:txEl>
                                          </p:spTgt>
                                        </p:tgtEl>
                                      </p:cBhvr>
                                    </p:animEffect>
                                    <p:anim calcmode="lin" valueType="num">
                                      <p:cBhvr>
                                        <p:cTn id="26" dur="2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7" dur="2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par>
                          <p:cTn id="28" fill="hold">
                            <p:stCondLst>
                              <p:cond delay="17250"/>
                            </p:stCondLst>
                            <p:childTnLst>
                              <p:par>
                                <p:cTn id="29" presetID="10" presetClass="entr" presetSubtype="0" fill="hold" grpId="0" nodeType="afterEffect">
                                  <p:stCondLst>
                                    <p:cond delay="250"/>
                                  </p:stCondLst>
                                  <p:childTnLst>
                                    <p:set>
                                      <p:cBhvr>
                                        <p:cTn id="30" dur="1" fill="hold">
                                          <p:stCondLst>
                                            <p:cond delay="0"/>
                                          </p:stCondLst>
                                        </p:cTn>
                                        <p:tgtEl>
                                          <p:spTgt spid="2">
                                            <p:txEl>
                                              <p:pRg st="5" end="5"/>
                                            </p:txEl>
                                          </p:spTgt>
                                        </p:tgtEl>
                                        <p:attrNameLst>
                                          <p:attrName>style.visibility</p:attrName>
                                        </p:attrNameLst>
                                      </p:cBhvr>
                                      <p:to>
                                        <p:strVal val="visible"/>
                                      </p:to>
                                    </p:set>
                                    <p:animEffect transition="in" filter="fade">
                                      <p:cBhvr>
                                        <p:cTn id="31" dur="250"/>
                                        <p:tgtEl>
                                          <p:spTgt spid="2">
                                            <p:txEl>
                                              <p:pRg st="5" end="5"/>
                                            </p:txEl>
                                          </p:spTgt>
                                        </p:tgtEl>
                                      </p:cBhvr>
                                    </p:animEffect>
                                  </p:childTnLst>
                                </p:cTn>
                              </p:par>
                            </p:childTnLst>
                          </p:cTn>
                        </p:par>
                        <p:par>
                          <p:cTn id="32" fill="hold">
                            <p:stCondLst>
                              <p:cond delay="17750"/>
                            </p:stCondLst>
                            <p:childTnLst>
                              <p:par>
                                <p:cTn id="33" presetID="10" presetClass="entr" presetSubtype="0" fill="hold" nodeType="afterEffect">
                                  <p:stCondLst>
                                    <p:cond delay="500"/>
                                  </p:stCondLst>
                                  <p:childTnLst>
                                    <p:set>
                                      <p:cBhvr>
                                        <p:cTn id="34" dur="1" fill="hold">
                                          <p:stCondLst>
                                            <p:cond delay="0"/>
                                          </p:stCondLst>
                                        </p:cTn>
                                        <p:tgtEl>
                                          <p:spTgt spid="4"/>
                                        </p:tgtEl>
                                        <p:attrNameLst>
                                          <p:attrName>style.visibility</p:attrName>
                                        </p:attrNameLst>
                                      </p:cBhvr>
                                      <p:to>
                                        <p:strVal val="visible"/>
                                      </p:to>
                                    </p:set>
                                    <p:animEffect transition="in" filter="fade">
                                      <p:cBhvr>
                                        <p:cTn id="35" dur="1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09600" y="3987560"/>
            <a:ext cx="3275027" cy="2456271"/>
          </a:xfrm>
          <a:prstGeom prst="roundRect">
            <a:avLst>
              <a:gd name="adj" fmla="val 8594"/>
            </a:avLst>
          </a:prstGeom>
          <a:solidFill>
            <a:srgbClr val="FFFFFF">
              <a:shade val="85000"/>
            </a:srgbClr>
          </a:solidFill>
          <a:ln>
            <a:noFill/>
          </a:ln>
          <a:effectLst/>
        </p:spPr>
      </p:pic>
      <p:pic>
        <p:nvPicPr>
          <p:cNvPr id="3" name="Picture 2"/>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09600" y="1494461"/>
            <a:ext cx="3275027" cy="2456270"/>
          </a:xfrm>
          <a:prstGeom prst="roundRect">
            <a:avLst>
              <a:gd name="adj" fmla="val 8594"/>
            </a:avLst>
          </a:prstGeom>
          <a:solidFill>
            <a:srgbClr val="FFFFFF">
              <a:shade val="85000"/>
            </a:srgbClr>
          </a:solidFill>
          <a:ln>
            <a:noFill/>
          </a:ln>
          <a:effectLst/>
        </p:spPr>
      </p:pic>
      <p:pic>
        <p:nvPicPr>
          <p:cNvPr id="4" name="Picture 3"/>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4016094" y="1494461"/>
            <a:ext cx="3178569" cy="2383926"/>
          </a:xfrm>
          <a:prstGeom prst="roundRect">
            <a:avLst>
              <a:gd name="adj" fmla="val 8594"/>
            </a:avLst>
          </a:prstGeom>
          <a:solidFill>
            <a:srgbClr val="FFFFFF">
              <a:shade val="85000"/>
            </a:srgbClr>
          </a:solidFill>
          <a:ln>
            <a:noFill/>
          </a:ln>
          <a:effectLst/>
        </p:spPr>
      </p:pic>
      <p:pic>
        <p:nvPicPr>
          <p:cNvPr id="6" name="Picture 5"/>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7275927" y="2310309"/>
            <a:ext cx="4472666" cy="3354501"/>
          </a:xfrm>
          <a:prstGeom prst="roundRect">
            <a:avLst>
              <a:gd name="adj" fmla="val 8594"/>
            </a:avLst>
          </a:prstGeom>
          <a:solidFill>
            <a:srgbClr val="FFFFFF">
              <a:shade val="85000"/>
            </a:srgbClr>
          </a:solidFill>
          <a:ln>
            <a:noFill/>
          </a:ln>
          <a:effectLst/>
        </p:spPr>
      </p:pic>
      <p:pic>
        <p:nvPicPr>
          <p:cNvPr id="7" name="Picture 6"/>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3919635" y="3987560"/>
            <a:ext cx="3275028" cy="2456271"/>
          </a:xfrm>
          <a:prstGeom prst="roundRect">
            <a:avLst>
              <a:gd name="adj" fmla="val 8594"/>
            </a:avLst>
          </a:prstGeom>
          <a:solidFill>
            <a:srgbClr val="FFFFFF">
              <a:shade val="85000"/>
            </a:srgbClr>
          </a:solidFill>
          <a:ln>
            <a:noFill/>
          </a:ln>
          <a:effectLst/>
        </p:spPr>
      </p:pic>
      <p:sp>
        <p:nvSpPr>
          <p:cNvPr id="8" name="Title 2"/>
          <p:cNvSpPr txBox="1">
            <a:spLocks/>
          </p:cNvSpPr>
          <p:nvPr/>
        </p:nvSpPr>
        <p:spPr>
          <a:xfrm>
            <a:off x="609599" y="301158"/>
            <a:ext cx="9125243" cy="742993"/>
          </a:xfrm>
          <a:prstGeom prst="rect">
            <a:avLst/>
          </a:prstGeom>
          <a:scene3d>
            <a:camera prst="orthographicFront"/>
            <a:lightRig rig="threePt" dir="t"/>
          </a:scene3d>
          <a:sp3d>
            <a:bevelT/>
          </a:sp3d>
        </p:spPr>
        <p:style>
          <a:lnRef idx="1">
            <a:schemeClr val="accent1"/>
          </a:lnRef>
          <a:fillRef idx="3">
            <a:schemeClr val="accent1"/>
          </a:fillRef>
          <a:effectRef idx="2">
            <a:schemeClr val="accent1"/>
          </a:effectRef>
          <a:fontRef idx="minor">
            <a:schemeClr val="lt1"/>
          </a:fontRef>
        </p:style>
        <p:txBody>
          <a:bodyPr vert="horz" rtlCol="0" anchor="b" anchorCtr="0">
            <a:noAutofit/>
          </a:bodyPr>
          <a:lstStyle>
            <a:lvl1pPr algn="l" rtl="0" eaLnBrk="1" fontAlgn="base" hangingPunct="1">
              <a:spcBef>
                <a:spcPct val="0"/>
              </a:spcBef>
              <a:spcAft>
                <a:spcPct val="0"/>
              </a:spcAft>
              <a:defRPr lang="en-US" sz="4200" kern="1200" spc="-100" dirty="0">
                <a:ln w="3200">
                  <a:solidFill>
                    <a:schemeClr val="bg2">
                      <a:shade val="75000"/>
                      <a:alpha val="25000"/>
                    </a:schemeClr>
                  </a:solidFill>
                  <a:prstDash val="solid"/>
                  <a:round/>
                </a:ln>
                <a:solidFill>
                  <a:schemeClr val="lt1"/>
                </a:solidFill>
                <a:effectLst>
                  <a:innerShdw blurRad="50800" dist="25400" dir="13500000">
                    <a:prstClr val="black">
                      <a:alpha val="70000"/>
                    </a:prstClr>
                  </a:innerShdw>
                </a:effectLst>
                <a:latin typeface="+mn-lt"/>
                <a:ea typeface="+mn-ea"/>
                <a:cs typeface="+mn-cs"/>
              </a:defRPr>
            </a:lvl1pPr>
            <a:lvl2pPr algn="l" rtl="0" eaLnBrk="1" fontAlgn="base" hangingPunct="1">
              <a:spcBef>
                <a:spcPct val="0"/>
              </a:spcBef>
              <a:spcAft>
                <a:spcPct val="0"/>
              </a:spcAft>
              <a:defRPr sz="4200">
                <a:solidFill>
                  <a:schemeClr val="lt1"/>
                </a:solidFill>
                <a:latin typeface="+mn-lt"/>
                <a:ea typeface="+mn-ea"/>
                <a:cs typeface="+mn-cs"/>
              </a:defRPr>
            </a:lvl2pPr>
            <a:lvl3pPr algn="l" rtl="0" eaLnBrk="1" fontAlgn="base" hangingPunct="1">
              <a:spcBef>
                <a:spcPct val="0"/>
              </a:spcBef>
              <a:spcAft>
                <a:spcPct val="0"/>
              </a:spcAft>
              <a:defRPr sz="4200">
                <a:solidFill>
                  <a:schemeClr val="lt1"/>
                </a:solidFill>
                <a:latin typeface="+mn-lt"/>
                <a:ea typeface="+mn-ea"/>
                <a:cs typeface="+mn-cs"/>
              </a:defRPr>
            </a:lvl3pPr>
            <a:lvl4pPr algn="l" rtl="0" eaLnBrk="1" fontAlgn="base" hangingPunct="1">
              <a:spcBef>
                <a:spcPct val="0"/>
              </a:spcBef>
              <a:spcAft>
                <a:spcPct val="0"/>
              </a:spcAft>
              <a:defRPr sz="4200">
                <a:solidFill>
                  <a:schemeClr val="lt1"/>
                </a:solidFill>
                <a:latin typeface="+mn-lt"/>
                <a:ea typeface="+mn-ea"/>
                <a:cs typeface="+mn-cs"/>
              </a:defRPr>
            </a:lvl4pPr>
            <a:lvl5pPr algn="l" rtl="0" eaLnBrk="1" fontAlgn="base" hangingPunct="1">
              <a:spcBef>
                <a:spcPct val="0"/>
              </a:spcBef>
              <a:spcAft>
                <a:spcPct val="0"/>
              </a:spcAft>
              <a:defRPr sz="4200">
                <a:solidFill>
                  <a:schemeClr val="lt1"/>
                </a:solidFill>
                <a:latin typeface="+mn-lt"/>
                <a:ea typeface="+mn-ea"/>
                <a:cs typeface="+mn-cs"/>
              </a:defRPr>
            </a:lvl5pPr>
            <a:lvl6pPr marL="457200" algn="l" rtl="0" eaLnBrk="1" fontAlgn="base" hangingPunct="1">
              <a:spcBef>
                <a:spcPct val="0"/>
              </a:spcBef>
              <a:spcAft>
                <a:spcPct val="0"/>
              </a:spcAft>
              <a:defRPr sz="4200">
                <a:solidFill>
                  <a:schemeClr val="lt1"/>
                </a:solidFill>
                <a:latin typeface="+mn-lt"/>
                <a:ea typeface="+mn-ea"/>
                <a:cs typeface="+mn-cs"/>
              </a:defRPr>
            </a:lvl6pPr>
            <a:lvl7pPr marL="914400" algn="l" rtl="0" eaLnBrk="1" fontAlgn="base" hangingPunct="1">
              <a:spcBef>
                <a:spcPct val="0"/>
              </a:spcBef>
              <a:spcAft>
                <a:spcPct val="0"/>
              </a:spcAft>
              <a:defRPr sz="4200">
                <a:solidFill>
                  <a:schemeClr val="lt1"/>
                </a:solidFill>
                <a:latin typeface="+mn-lt"/>
                <a:ea typeface="+mn-ea"/>
                <a:cs typeface="+mn-cs"/>
              </a:defRPr>
            </a:lvl7pPr>
            <a:lvl8pPr marL="1371600" algn="l" rtl="0" eaLnBrk="1" fontAlgn="base" hangingPunct="1">
              <a:spcBef>
                <a:spcPct val="0"/>
              </a:spcBef>
              <a:spcAft>
                <a:spcPct val="0"/>
              </a:spcAft>
              <a:defRPr sz="4200">
                <a:solidFill>
                  <a:schemeClr val="lt1"/>
                </a:solidFill>
                <a:latin typeface="+mn-lt"/>
                <a:ea typeface="+mn-ea"/>
                <a:cs typeface="+mn-cs"/>
              </a:defRPr>
            </a:lvl8pPr>
            <a:lvl9pPr marL="1828800" algn="l" rtl="0" eaLnBrk="1" fontAlgn="base" hangingPunct="1">
              <a:spcBef>
                <a:spcPct val="0"/>
              </a:spcBef>
              <a:spcAft>
                <a:spcPct val="0"/>
              </a:spcAft>
              <a:defRPr sz="4200">
                <a:solidFill>
                  <a:schemeClr val="lt1"/>
                </a:solidFill>
                <a:latin typeface="+mn-lt"/>
                <a:ea typeface="+mn-ea"/>
                <a:cs typeface="+mn-cs"/>
              </a:defRPr>
            </a:lvl9pPr>
          </a:lstStyle>
          <a:p>
            <a:r>
              <a:rPr lang="en-GB" dirty="0" smtClean="0">
                <a:ln w="3200">
                  <a:solidFill>
                    <a:schemeClr val="tx2">
                      <a:lumMod val="75000"/>
                      <a:alpha val="25000"/>
                    </a:schemeClr>
                  </a:solidFill>
                  <a:prstDash val="solid"/>
                  <a:round/>
                </a:ln>
                <a:solidFill>
                  <a:schemeClr val="accent2">
                    <a:lumMod val="40000"/>
                    <a:lumOff val="60000"/>
                  </a:schemeClr>
                </a:solidFill>
                <a:effectLst>
                  <a:outerShdw blurRad="50800" dist="38100" dir="5400000" algn="t" rotWithShape="0">
                    <a:prstClr val="black">
                      <a:alpha val="40000"/>
                    </a:prstClr>
                  </a:outerShdw>
                </a:effectLst>
                <a:latin typeface="Arial" panose="020B0604020202020204" pitchFamily="34" charset="0"/>
                <a:cs typeface="Arial" panose="020B0604020202020204" pitchFamily="34" charset="0"/>
              </a:rPr>
              <a:t>Dramatic Play with Complex Structures</a:t>
            </a:r>
            <a:endParaRPr lang="en-GB" dirty="0">
              <a:ln w="3200">
                <a:solidFill>
                  <a:schemeClr val="tx2">
                    <a:lumMod val="75000"/>
                    <a:alpha val="25000"/>
                  </a:schemeClr>
                </a:solidFill>
                <a:prstDash val="solid"/>
                <a:round/>
              </a:ln>
              <a:solidFill>
                <a:schemeClr val="accent2">
                  <a:lumMod val="40000"/>
                  <a:lumOff val="60000"/>
                </a:schemeClr>
              </a:solidFill>
              <a:effectLst>
                <a:outerShdw blurRad="50800" dist="38100" dir="5400000" algn="t" rotWithShape="0">
                  <a:prstClr val="black">
                    <a:alpha val="40000"/>
                  </a:prst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53594170"/>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50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500"/>
                                        <p:tgtEl>
                                          <p:spTgt spid="2"/>
                                        </p:tgtEl>
                                      </p:cBhvr>
                                    </p:animEffect>
                                  </p:childTnLst>
                                </p:cTn>
                              </p:par>
                            </p:childTnLst>
                          </p:cTn>
                        </p:par>
                        <p:par>
                          <p:cTn id="8" fill="hold">
                            <p:stCondLst>
                              <p:cond delay="2000"/>
                            </p:stCondLst>
                            <p:childTnLst>
                              <p:par>
                                <p:cTn id="9" presetID="10" presetClass="entr" presetSubtype="0" fill="hold" nodeType="afterEffect">
                                  <p:stCondLst>
                                    <p:cond delay="1000"/>
                                  </p:stCondLst>
                                  <p:childTnLst>
                                    <p:set>
                                      <p:cBhvr>
                                        <p:cTn id="10" dur="1" fill="hold">
                                          <p:stCondLst>
                                            <p:cond delay="0"/>
                                          </p:stCondLst>
                                        </p:cTn>
                                        <p:tgtEl>
                                          <p:spTgt spid="3"/>
                                        </p:tgtEl>
                                        <p:attrNameLst>
                                          <p:attrName>style.visibility</p:attrName>
                                        </p:attrNameLst>
                                      </p:cBhvr>
                                      <p:to>
                                        <p:strVal val="visible"/>
                                      </p:to>
                                    </p:set>
                                    <p:animEffect transition="in" filter="fade">
                                      <p:cBhvr>
                                        <p:cTn id="11" dur="1500"/>
                                        <p:tgtEl>
                                          <p:spTgt spid="3"/>
                                        </p:tgtEl>
                                      </p:cBhvr>
                                    </p:animEffect>
                                  </p:childTnLst>
                                </p:cTn>
                              </p:par>
                            </p:childTnLst>
                          </p:cTn>
                        </p:par>
                        <p:par>
                          <p:cTn id="12" fill="hold">
                            <p:stCondLst>
                              <p:cond delay="4500"/>
                            </p:stCondLst>
                            <p:childTnLst>
                              <p:par>
                                <p:cTn id="13" presetID="10" presetClass="entr" presetSubtype="0" fill="hold" nodeType="afterEffect">
                                  <p:stCondLst>
                                    <p:cond delay="50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1500"/>
                                        <p:tgtEl>
                                          <p:spTgt spid="4"/>
                                        </p:tgtEl>
                                      </p:cBhvr>
                                    </p:animEffect>
                                  </p:childTnLst>
                                </p:cTn>
                              </p:par>
                            </p:childTnLst>
                          </p:cTn>
                        </p:par>
                        <p:par>
                          <p:cTn id="16" fill="hold">
                            <p:stCondLst>
                              <p:cond delay="6500"/>
                            </p:stCondLst>
                            <p:childTnLst>
                              <p:par>
                                <p:cTn id="17" presetID="10" presetClass="entr" presetSubtype="0" fill="hold" nodeType="afterEffect">
                                  <p:stCondLst>
                                    <p:cond delay="50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1500"/>
                                        <p:tgtEl>
                                          <p:spTgt spid="6"/>
                                        </p:tgtEl>
                                      </p:cBhvr>
                                    </p:animEffect>
                                  </p:childTnLst>
                                </p:cTn>
                              </p:par>
                            </p:childTnLst>
                          </p:cTn>
                        </p:par>
                        <p:par>
                          <p:cTn id="20" fill="hold">
                            <p:stCondLst>
                              <p:cond delay="8500"/>
                            </p:stCondLst>
                            <p:childTnLst>
                              <p:par>
                                <p:cTn id="21" presetID="10" presetClass="entr" presetSubtype="0" fill="hold" nodeType="after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fade">
                                      <p:cBhvr>
                                        <p:cTn id="23" dur="1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9938" y="482453"/>
            <a:ext cx="3751385" cy="824459"/>
          </a:xfrm>
          <a:scene3d>
            <a:camera prst="orthographicFront"/>
            <a:lightRig rig="threePt" dir="t"/>
          </a:scene3d>
          <a:sp3d>
            <a:bevelT/>
          </a:sp3d>
        </p:spPr>
        <p:style>
          <a:lnRef idx="1">
            <a:schemeClr val="accent1"/>
          </a:lnRef>
          <a:fillRef idx="3">
            <a:schemeClr val="accent1"/>
          </a:fillRef>
          <a:effectRef idx="2">
            <a:schemeClr val="accent1"/>
          </a:effectRef>
          <a:fontRef idx="minor">
            <a:schemeClr val="lt1"/>
          </a:fontRef>
        </p:style>
        <p:txBody>
          <a:bodyPr vert="horz" rtlCol="0" anchor="b" anchorCtr="0">
            <a:noAutofit/>
          </a:bodyPr>
          <a:lstStyle/>
          <a:p>
            <a:r>
              <a:rPr lang="en-GB" dirty="0">
                <a:ln w="3200">
                  <a:solidFill>
                    <a:schemeClr val="tx2">
                      <a:lumMod val="75000"/>
                      <a:alpha val="25000"/>
                    </a:schemeClr>
                  </a:solidFill>
                  <a:prstDash val="solid"/>
                  <a:round/>
                </a:ln>
                <a:solidFill>
                  <a:schemeClr val="accent2">
                    <a:lumMod val="40000"/>
                    <a:lumOff val="60000"/>
                  </a:schemeClr>
                </a:solidFill>
                <a:effectLst>
                  <a:outerShdw blurRad="50800" dist="38100" dir="5400000" algn="t" rotWithShape="0">
                    <a:prstClr val="black">
                      <a:alpha val="40000"/>
                    </a:prstClr>
                  </a:outerShdw>
                </a:effectLst>
                <a:latin typeface="Arial" panose="020B0604020202020204" pitchFamily="34" charset="0"/>
                <a:cs typeface="Arial" panose="020B0604020202020204" pitchFamily="34" charset="0"/>
              </a:rPr>
              <a:t>Schematic Play </a:t>
            </a:r>
          </a:p>
        </p:txBody>
      </p:sp>
      <p:sp>
        <p:nvSpPr>
          <p:cNvPr id="3" name="Content Placeholder 2"/>
          <p:cNvSpPr>
            <a:spLocks noGrp="1"/>
          </p:cNvSpPr>
          <p:nvPr>
            <p:ph idx="1"/>
          </p:nvPr>
        </p:nvSpPr>
        <p:spPr>
          <a:xfrm>
            <a:off x="411035" y="1657576"/>
            <a:ext cx="6003833" cy="3160542"/>
          </a:xfrm>
        </p:spPr>
        <p:txBody>
          <a:bodyPr/>
          <a:lstStyle/>
          <a:p>
            <a:r>
              <a:rPr lang="en-GB" sz="2000" dirty="0" smtClean="0">
                <a:latin typeface="Arial" panose="020B0604020202020204" pitchFamily="34" charset="0"/>
                <a:cs typeface="Arial" panose="020B0604020202020204" pitchFamily="34" charset="0"/>
              </a:rPr>
              <a:t>Schemas are patterns of repeated behaviour which emerge through children’s play and allow them to explore their ideas and thinking.</a:t>
            </a:r>
          </a:p>
          <a:p>
            <a:endParaRPr lang="en-GB" sz="2000" dirty="0" smtClean="0">
              <a:latin typeface="Arial" panose="020B0604020202020204" pitchFamily="34" charset="0"/>
              <a:cs typeface="Arial" panose="020B0604020202020204" pitchFamily="34" charset="0"/>
            </a:endParaRPr>
          </a:p>
          <a:p>
            <a:r>
              <a:rPr lang="en-GB" sz="2000" dirty="0" smtClean="0">
                <a:latin typeface="Arial" panose="020B0604020202020204" pitchFamily="34" charset="0"/>
                <a:cs typeface="Arial" panose="020B0604020202020204" pitchFamily="34" charset="0"/>
              </a:rPr>
              <a:t>Block play provides children with a way to explore a variety of schemas as they continue to build on their prior learning. </a:t>
            </a:r>
          </a:p>
          <a:p>
            <a:endParaRPr lang="en-GB" sz="2000" dirty="0" smtClean="0">
              <a:latin typeface="Arial" panose="020B0604020202020204" pitchFamily="34" charset="0"/>
              <a:cs typeface="Arial" panose="020B0604020202020204" pitchFamily="34" charset="0"/>
            </a:endParaRPr>
          </a:p>
          <a:p>
            <a:r>
              <a:rPr lang="en-GB" sz="2000" dirty="0" smtClean="0">
                <a:latin typeface="Arial" panose="020B0604020202020204" pitchFamily="34" charset="0"/>
                <a:cs typeface="Arial" panose="020B0604020202020204" pitchFamily="34" charset="0"/>
              </a:rPr>
              <a:t>Knowledge of schemas allows practitioners to identify emerging patterns of behaviour in play and support children’s exploration.</a:t>
            </a:r>
          </a:p>
          <a:p>
            <a:endParaRPr lang="en-GB" dirty="0" smtClean="0">
              <a:latin typeface="Arial" panose="020B0604020202020204" pitchFamily="34" charset="0"/>
              <a:cs typeface="Arial" panose="020B0604020202020204" pitchFamily="34" charset="0"/>
            </a:endParaRPr>
          </a:p>
          <a:p>
            <a:pPr marL="0" indent="0">
              <a:buNone/>
            </a:pPr>
            <a:endParaRPr lang="en-GB" dirty="0"/>
          </a:p>
        </p:txBody>
      </p:sp>
      <p:pic>
        <p:nvPicPr>
          <p:cNvPr id="5" name="Picture 4"/>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6551369" y="1566083"/>
            <a:ext cx="5208331" cy="3906249"/>
          </a:xfrm>
          <a:prstGeom prst="roundRect">
            <a:avLst>
              <a:gd name="adj" fmla="val 8594"/>
            </a:avLst>
          </a:prstGeom>
          <a:solidFill>
            <a:srgbClr val="FFFFFF">
              <a:shade val="85000"/>
            </a:srgbClr>
          </a:solidFill>
          <a:ln>
            <a:noFill/>
          </a:ln>
          <a:effectLst/>
        </p:spPr>
      </p:pic>
    </p:spTree>
    <p:extLst>
      <p:ext uri="{BB962C8B-B14F-4D97-AF65-F5344CB8AC3E}">
        <p14:creationId xmlns:p14="http://schemas.microsoft.com/office/powerpoint/2010/main" val="599071672"/>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1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anim calcmode="lin" valueType="num">
                                      <p:cBhvr>
                                        <p:cTn id="8"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2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3500"/>
                            </p:stCondLst>
                            <p:childTnLst>
                              <p:par>
                                <p:cTn id="11" presetID="42" presetClass="entr" presetSubtype="0" fill="hold" grpId="0" nodeType="afterEffect">
                                  <p:stCondLst>
                                    <p:cond delay="150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2000"/>
                                        <p:tgtEl>
                                          <p:spTgt spid="3">
                                            <p:txEl>
                                              <p:pRg st="2" end="2"/>
                                            </p:txEl>
                                          </p:spTgt>
                                        </p:tgtEl>
                                      </p:cBhvr>
                                    </p:animEffect>
                                    <p:anim calcmode="lin" valueType="num">
                                      <p:cBhvr>
                                        <p:cTn id="14"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5" dur="2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16" fill="hold">
                            <p:stCondLst>
                              <p:cond delay="7000"/>
                            </p:stCondLst>
                            <p:childTnLst>
                              <p:par>
                                <p:cTn id="17" presetID="42" presetClass="entr" presetSubtype="0" fill="hold" grpId="0" nodeType="afterEffect">
                                  <p:stCondLst>
                                    <p:cond delay="200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2000"/>
                                        <p:tgtEl>
                                          <p:spTgt spid="3">
                                            <p:txEl>
                                              <p:pRg st="4" end="4"/>
                                            </p:txEl>
                                          </p:spTgt>
                                        </p:tgtEl>
                                      </p:cBhvr>
                                    </p:animEffect>
                                    <p:anim calcmode="lin" valueType="num">
                                      <p:cBhvr>
                                        <p:cTn id="20" dur="2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1" dur="2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22" fill="hold">
                            <p:stCondLst>
                              <p:cond delay="11000"/>
                            </p:stCondLst>
                            <p:childTnLst>
                              <p:par>
                                <p:cTn id="23" presetID="10" presetClass="entr" presetSubtype="0" fill="hold" nodeType="afterEffect">
                                  <p:stCondLst>
                                    <p:cond delay="1500"/>
                                  </p:stCondLst>
                                  <p:childTnLst>
                                    <p:set>
                                      <p:cBhvr>
                                        <p:cTn id="24" dur="1" fill="hold">
                                          <p:stCondLst>
                                            <p:cond delay="0"/>
                                          </p:stCondLst>
                                        </p:cTn>
                                        <p:tgtEl>
                                          <p:spTgt spid="5"/>
                                        </p:tgtEl>
                                        <p:attrNameLst>
                                          <p:attrName>style.visibility</p:attrName>
                                        </p:attrNameLst>
                                      </p:cBhvr>
                                      <p:to>
                                        <p:strVal val="visible"/>
                                      </p:to>
                                    </p:set>
                                    <p:animEffect transition="in" filter="fade">
                                      <p:cBhvr>
                                        <p:cTn id="2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1845972"/>
            <a:ext cx="10972800" cy="4572000"/>
          </a:xfrm>
        </p:spPr>
        <p:txBody>
          <a:bodyPr/>
          <a:lstStyle/>
          <a:p>
            <a:pPr marL="63500" lvl="0" indent="0">
              <a:spcBef>
                <a:spcPts val="0"/>
              </a:spcBef>
              <a:spcAft>
                <a:spcPts val="0"/>
              </a:spcAft>
              <a:buClr>
                <a:schemeClr val="accent1"/>
              </a:buClr>
              <a:buSzPct val="73466"/>
              <a:buNone/>
            </a:pPr>
            <a:r>
              <a:rPr lang="en-GB" sz="2000" b="1" dirty="0" smtClean="0">
                <a:latin typeface="Arial" panose="020B0604020202020204" pitchFamily="34" charset="0"/>
                <a:ea typeface="Questrial"/>
                <a:cs typeface="Arial" panose="020B0604020202020204" pitchFamily="34" charset="0"/>
                <a:sym typeface="Questrial"/>
              </a:rPr>
              <a:t>Trajectory:</a:t>
            </a:r>
            <a:r>
              <a:rPr lang="en-GB" sz="2000" dirty="0" smtClean="0">
                <a:latin typeface="Arial" panose="020B0604020202020204" pitchFamily="34" charset="0"/>
                <a:ea typeface="Questrial"/>
                <a:cs typeface="Arial" panose="020B0604020202020204" pitchFamily="34" charset="0"/>
                <a:sym typeface="Questrial"/>
              </a:rPr>
              <a:t> </a:t>
            </a:r>
            <a:r>
              <a:rPr lang="en-GB" sz="2000" dirty="0">
                <a:latin typeface="Arial" panose="020B0604020202020204" pitchFamily="34" charset="0"/>
                <a:ea typeface="Questrial"/>
                <a:cs typeface="Arial" panose="020B0604020202020204" pitchFamily="34" charset="0"/>
                <a:sym typeface="Questrial"/>
              </a:rPr>
              <a:t>Children are learning about height, speed, distance and how things </a:t>
            </a:r>
            <a:r>
              <a:rPr lang="en-GB" sz="2000" dirty="0" smtClean="0">
                <a:latin typeface="Arial" panose="020B0604020202020204" pitchFamily="34" charset="0"/>
                <a:ea typeface="Questrial"/>
                <a:cs typeface="Arial" panose="020B0604020202020204" pitchFamily="34" charset="0"/>
                <a:sym typeface="Questrial"/>
              </a:rPr>
              <a:t>move. </a:t>
            </a:r>
            <a:endParaRPr lang="en-GB" sz="2000" dirty="0">
              <a:latin typeface="Arial" panose="020B0604020202020204" pitchFamily="34" charset="0"/>
              <a:ea typeface="Questrial"/>
              <a:cs typeface="Arial" panose="020B0604020202020204" pitchFamily="34" charset="0"/>
              <a:sym typeface="Questrial"/>
            </a:endParaRPr>
          </a:p>
          <a:p>
            <a:pPr marL="63500" lvl="0" indent="0">
              <a:spcBef>
                <a:spcPts val="290"/>
              </a:spcBef>
              <a:spcAft>
                <a:spcPts val="0"/>
              </a:spcAft>
              <a:buClr>
                <a:schemeClr val="accent1"/>
              </a:buClr>
              <a:buSzPct val="73466"/>
              <a:buNone/>
            </a:pPr>
            <a:r>
              <a:rPr lang="en-GB" sz="2000" b="1" dirty="0" smtClean="0">
                <a:latin typeface="Arial" panose="020B0604020202020204" pitchFamily="34" charset="0"/>
                <a:ea typeface="Questrial"/>
                <a:cs typeface="Arial" panose="020B0604020202020204" pitchFamily="34" charset="0"/>
                <a:sym typeface="Questrial"/>
              </a:rPr>
              <a:t>Rotation:</a:t>
            </a:r>
            <a:r>
              <a:rPr lang="en-GB" sz="2000" dirty="0" smtClean="0">
                <a:latin typeface="Arial" panose="020B0604020202020204" pitchFamily="34" charset="0"/>
                <a:ea typeface="Questrial"/>
                <a:cs typeface="Arial" panose="020B0604020202020204" pitchFamily="34" charset="0"/>
                <a:sym typeface="Questrial"/>
              </a:rPr>
              <a:t> Through </a:t>
            </a:r>
            <a:r>
              <a:rPr lang="en-GB" sz="2000" dirty="0">
                <a:latin typeface="Arial" panose="020B0604020202020204" pitchFamily="34" charset="0"/>
                <a:ea typeface="Questrial"/>
                <a:cs typeface="Arial" panose="020B0604020202020204" pitchFamily="34" charset="0"/>
                <a:sym typeface="Questrial"/>
              </a:rPr>
              <a:t>their explorations children develop an understanding of how objects and themselves </a:t>
            </a:r>
            <a:r>
              <a:rPr lang="en-GB" sz="2000" dirty="0" smtClean="0">
                <a:latin typeface="Arial" panose="020B0604020202020204" pitchFamily="34" charset="0"/>
                <a:ea typeface="Questrial"/>
                <a:cs typeface="Arial" panose="020B0604020202020204" pitchFamily="34" charset="0"/>
                <a:sym typeface="Questrial"/>
              </a:rPr>
              <a:t>turn. </a:t>
            </a:r>
            <a:endParaRPr lang="en-GB" sz="2000" dirty="0">
              <a:latin typeface="Arial" panose="020B0604020202020204" pitchFamily="34" charset="0"/>
              <a:ea typeface="Questrial"/>
              <a:cs typeface="Arial" panose="020B0604020202020204" pitchFamily="34" charset="0"/>
              <a:sym typeface="Questrial"/>
            </a:endParaRPr>
          </a:p>
          <a:p>
            <a:pPr marL="63500" lvl="0" indent="0">
              <a:spcBef>
                <a:spcPts val="290"/>
              </a:spcBef>
              <a:spcAft>
                <a:spcPts val="0"/>
              </a:spcAft>
              <a:buClr>
                <a:schemeClr val="accent1"/>
              </a:buClr>
              <a:buSzPct val="73466"/>
              <a:buNone/>
            </a:pPr>
            <a:r>
              <a:rPr lang="en-GB" sz="2000" b="1" dirty="0" smtClean="0">
                <a:latin typeface="Arial" panose="020B0604020202020204" pitchFamily="34" charset="0"/>
                <a:ea typeface="Questrial"/>
                <a:cs typeface="Arial" panose="020B0604020202020204" pitchFamily="34" charset="0"/>
                <a:sym typeface="Questrial"/>
              </a:rPr>
              <a:t>Transporting:</a:t>
            </a:r>
            <a:r>
              <a:rPr lang="en-GB" sz="2000" dirty="0" smtClean="0">
                <a:latin typeface="Arial" panose="020B0604020202020204" pitchFamily="34" charset="0"/>
                <a:ea typeface="Questrial"/>
                <a:cs typeface="Arial" panose="020B0604020202020204" pitchFamily="34" charset="0"/>
                <a:sym typeface="Questrial"/>
              </a:rPr>
              <a:t> Through </a:t>
            </a:r>
            <a:r>
              <a:rPr lang="en-GB" sz="2000" dirty="0">
                <a:latin typeface="Arial" panose="020B0604020202020204" pitchFamily="34" charset="0"/>
                <a:ea typeface="Questrial"/>
                <a:cs typeface="Arial" panose="020B0604020202020204" pitchFamily="34" charset="0"/>
                <a:sym typeface="Questrial"/>
              </a:rPr>
              <a:t>exploration children will be learning about distance, journeys and places, as well as mapping where things </a:t>
            </a:r>
            <a:r>
              <a:rPr lang="en-GB" sz="2000" dirty="0" smtClean="0">
                <a:latin typeface="Arial" panose="020B0604020202020204" pitchFamily="34" charset="0"/>
                <a:ea typeface="Questrial"/>
                <a:cs typeface="Arial" panose="020B0604020202020204" pitchFamily="34" charset="0"/>
                <a:sym typeface="Questrial"/>
              </a:rPr>
              <a:t>are.</a:t>
            </a:r>
            <a:endParaRPr lang="en-GB" sz="2000" dirty="0">
              <a:latin typeface="Arial" panose="020B0604020202020204" pitchFamily="34" charset="0"/>
              <a:ea typeface="Questrial"/>
              <a:cs typeface="Arial" panose="020B0604020202020204" pitchFamily="34" charset="0"/>
              <a:sym typeface="Questrial"/>
            </a:endParaRPr>
          </a:p>
          <a:p>
            <a:pPr marL="63500" lvl="0" indent="0">
              <a:spcBef>
                <a:spcPts val="290"/>
              </a:spcBef>
              <a:spcAft>
                <a:spcPts val="0"/>
              </a:spcAft>
              <a:buClr>
                <a:schemeClr val="accent1"/>
              </a:buClr>
              <a:buSzPct val="73466"/>
              <a:buNone/>
            </a:pPr>
            <a:r>
              <a:rPr lang="en-GB" sz="2000" b="1" dirty="0" smtClean="0">
                <a:latin typeface="Arial" panose="020B0604020202020204" pitchFamily="34" charset="0"/>
                <a:ea typeface="Questrial"/>
                <a:cs typeface="Arial" panose="020B0604020202020204" pitchFamily="34" charset="0"/>
                <a:sym typeface="Questrial"/>
              </a:rPr>
              <a:t>Enveloping:</a:t>
            </a:r>
            <a:r>
              <a:rPr lang="en-GB" sz="2000" dirty="0" smtClean="0">
                <a:latin typeface="Arial" panose="020B0604020202020204" pitchFamily="34" charset="0"/>
                <a:ea typeface="Questrial"/>
                <a:cs typeface="Arial" panose="020B0604020202020204" pitchFamily="34" charset="0"/>
                <a:sym typeface="Questrial"/>
              </a:rPr>
              <a:t> Children </a:t>
            </a:r>
            <a:r>
              <a:rPr lang="en-GB" sz="2000" dirty="0">
                <a:latin typeface="Arial" panose="020B0604020202020204" pitchFamily="34" charset="0"/>
                <a:ea typeface="Questrial"/>
                <a:cs typeface="Arial" panose="020B0604020202020204" pitchFamily="34" charset="0"/>
                <a:sym typeface="Questrial"/>
              </a:rPr>
              <a:t>are exploring with the idea of completely covering objects, spaces and </a:t>
            </a:r>
            <a:r>
              <a:rPr lang="en-GB" sz="2000" dirty="0" smtClean="0">
                <a:latin typeface="Arial" panose="020B0604020202020204" pitchFamily="34" charset="0"/>
                <a:ea typeface="Questrial"/>
                <a:cs typeface="Arial" panose="020B0604020202020204" pitchFamily="34" charset="0"/>
                <a:sym typeface="Questrial"/>
              </a:rPr>
              <a:t>themselves.</a:t>
            </a:r>
            <a:endParaRPr lang="en-GB" sz="2000" dirty="0">
              <a:latin typeface="Arial" panose="020B0604020202020204" pitchFamily="34" charset="0"/>
              <a:ea typeface="Questrial"/>
              <a:cs typeface="Arial" panose="020B0604020202020204" pitchFamily="34" charset="0"/>
              <a:sym typeface="Questrial"/>
            </a:endParaRPr>
          </a:p>
          <a:p>
            <a:pPr marL="63500" lvl="0" indent="0">
              <a:spcBef>
                <a:spcPts val="290"/>
              </a:spcBef>
              <a:spcAft>
                <a:spcPts val="0"/>
              </a:spcAft>
              <a:buClr>
                <a:schemeClr val="accent1"/>
              </a:buClr>
              <a:buSzPct val="73466"/>
              <a:buNone/>
            </a:pPr>
            <a:r>
              <a:rPr lang="en-GB" sz="2000" b="1" dirty="0" smtClean="0">
                <a:latin typeface="Arial" panose="020B0604020202020204" pitchFamily="34" charset="0"/>
                <a:ea typeface="Questrial"/>
                <a:cs typeface="Arial" panose="020B0604020202020204" pitchFamily="34" charset="0"/>
                <a:sym typeface="Questrial"/>
              </a:rPr>
              <a:t>Enclosure:</a:t>
            </a:r>
            <a:r>
              <a:rPr lang="en-GB" sz="2000" dirty="0" smtClean="0">
                <a:latin typeface="Arial" panose="020B0604020202020204" pitchFamily="34" charset="0"/>
                <a:ea typeface="Questrial"/>
                <a:cs typeface="Arial" panose="020B0604020202020204" pitchFamily="34" charset="0"/>
                <a:sym typeface="Questrial"/>
              </a:rPr>
              <a:t> Children </a:t>
            </a:r>
            <a:r>
              <a:rPr lang="en-GB" sz="2000" dirty="0">
                <a:latin typeface="Arial" panose="020B0604020202020204" pitchFamily="34" charset="0"/>
                <a:ea typeface="Questrial"/>
                <a:cs typeface="Arial" panose="020B0604020202020204" pitchFamily="34" charset="0"/>
                <a:sym typeface="Questrial"/>
              </a:rPr>
              <a:t>are finding out about size, shape, measurement and volume of </a:t>
            </a:r>
            <a:r>
              <a:rPr lang="en-GB" sz="2000" dirty="0" smtClean="0">
                <a:latin typeface="Arial" panose="020B0604020202020204" pitchFamily="34" charset="0"/>
                <a:ea typeface="Questrial"/>
                <a:cs typeface="Arial" panose="020B0604020202020204" pitchFamily="34" charset="0"/>
                <a:sym typeface="Questrial"/>
              </a:rPr>
              <a:t>spaces.</a:t>
            </a:r>
            <a:endParaRPr lang="en-GB" sz="2000" dirty="0">
              <a:latin typeface="Arial" panose="020B0604020202020204" pitchFamily="34" charset="0"/>
              <a:ea typeface="Questrial"/>
              <a:cs typeface="Arial" panose="020B0604020202020204" pitchFamily="34" charset="0"/>
              <a:sym typeface="Questrial"/>
            </a:endParaRPr>
          </a:p>
          <a:p>
            <a:pPr marL="63500" lvl="0" indent="0">
              <a:spcBef>
                <a:spcPts val="290"/>
              </a:spcBef>
              <a:spcAft>
                <a:spcPts val="0"/>
              </a:spcAft>
              <a:buClr>
                <a:schemeClr val="accent1"/>
              </a:buClr>
              <a:buSzPct val="73466"/>
              <a:buNone/>
            </a:pPr>
            <a:r>
              <a:rPr lang="en-GB" sz="2000" b="1" dirty="0" smtClean="0">
                <a:latin typeface="Arial" panose="020B0604020202020204" pitchFamily="34" charset="0"/>
                <a:ea typeface="Questrial"/>
                <a:cs typeface="Arial" panose="020B0604020202020204" pitchFamily="34" charset="0"/>
                <a:sym typeface="Questrial"/>
              </a:rPr>
              <a:t>Positioning:</a:t>
            </a:r>
            <a:r>
              <a:rPr lang="en-GB" sz="2000" dirty="0" smtClean="0">
                <a:latin typeface="Arial" panose="020B0604020202020204" pitchFamily="34" charset="0"/>
                <a:ea typeface="Questrial"/>
                <a:cs typeface="Arial" panose="020B0604020202020204" pitchFamily="34" charset="0"/>
                <a:sym typeface="Questrial"/>
              </a:rPr>
              <a:t> Children </a:t>
            </a:r>
            <a:r>
              <a:rPr lang="en-GB" sz="2000" dirty="0">
                <a:latin typeface="Arial" panose="020B0604020202020204" pitchFamily="34" charset="0"/>
                <a:ea typeface="Questrial"/>
                <a:cs typeface="Arial" panose="020B0604020202020204" pitchFamily="34" charset="0"/>
                <a:sym typeface="Questrial"/>
              </a:rPr>
              <a:t>are learning about order, sequencing, classification, shape, symmetry and </a:t>
            </a:r>
            <a:r>
              <a:rPr lang="en-GB" sz="2000" dirty="0" smtClean="0">
                <a:latin typeface="Arial" panose="020B0604020202020204" pitchFamily="34" charset="0"/>
                <a:ea typeface="Questrial"/>
                <a:cs typeface="Arial" panose="020B0604020202020204" pitchFamily="34" charset="0"/>
                <a:sym typeface="Questrial"/>
              </a:rPr>
              <a:t>mapping.</a:t>
            </a:r>
            <a:endParaRPr lang="en-GB" sz="2000" dirty="0">
              <a:latin typeface="Arial" panose="020B0604020202020204" pitchFamily="34" charset="0"/>
              <a:ea typeface="Questrial"/>
              <a:cs typeface="Arial" panose="020B0604020202020204" pitchFamily="34" charset="0"/>
              <a:sym typeface="Questrial"/>
            </a:endParaRPr>
          </a:p>
          <a:p>
            <a:pPr marL="63500" lvl="0" indent="0">
              <a:spcBef>
                <a:spcPts val="290"/>
              </a:spcBef>
              <a:spcAft>
                <a:spcPts val="0"/>
              </a:spcAft>
              <a:buClr>
                <a:schemeClr val="accent1"/>
              </a:buClr>
              <a:buSzPct val="73466"/>
              <a:buNone/>
            </a:pPr>
            <a:r>
              <a:rPr lang="en-GB" sz="2000" b="1" dirty="0" smtClean="0">
                <a:latin typeface="Arial" panose="020B0604020202020204" pitchFamily="34" charset="0"/>
                <a:ea typeface="Questrial"/>
                <a:cs typeface="Arial" panose="020B0604020202020204" pitchFamily="34" charset="0"/>
                <a:sym typeface="Questrial"/>
              </a:rPr>
              <a:t>Orientation:</a:t>
            </a:r>
            <a:r>
              <a:rPr lang="en-GB" sz="2000" dirty="0">
                <a:latin typeface="Arial" panose="020B0604020202020204" pitchFamily="34" charset="0"/>
                <a:ea typeface="Questrial"/>
                <a:cs typeface="Arial" panose="020B0604020202020204" pitchFamily="34" charset="0"/>
                <a:sym typeface="Questrial"/>
              </a:rPr>
              <a:t> </a:t>
            </a:r>
            <a:r>
              <a:rPr lang="en-GB" sz="2000" dirty="0" smtClean="0">
                <a:latin typeface="Arial" panose="020B0604020202020204" pitchFamily="34" charset="0"/>
                <a:ea typeface="Questrial"/>
                <a:cs typeface="Arial" panose="020B0604020202020204" pitchFamily="34" charset="0"/>
                <a:sym typeface="Questrial"/>
              </a:rPr>
              <a:t>Children </a:t>
            </a:r>
            <a:r>
              <a:rPr lang="en-GB" sz="2000" dirty="0">
                <a:latin typeface="Arial" panose="020B0604020202020204" pitchFamily="34" charset="0"/>
                <a:ea typeface="Questrial"/>
                <a:cs typeface="Arial" panose="020B0604020202020204" pitchFamily="34" charset="0"/>
                <a:sym typeface="Questrial"/>
              </a:rPr>
              <a:t>are learning </a:t>
            </a:r>
            <a:r>
              <a:rPr lang="en-GB" sz="2000" dirty="0" smtClean="0">
                <a:latin typeface="Arial" panose="020B0604020202020204" pitchFamily="34" charset="0"/>
                <a:ea typeface="Questrial"/>
                <a:cs typeface="Arial" panose="020B0604020202020204" pitchFamily="34" charset="0"/>
                <a:sym typeface="Questrial"/>
              </a:rPr>
              <a:t>about </a:t>
            </a:r>
            <a:r>
              <a:rPr lang="en-GB" sz="2000" dirty="0">
                <a:latin typeface="Arial" panose="020B0604020202020204" pitchFamily="34" charset="0"/>
                <a:ea typeface="Questrial"/>
                <a:cs typeface="Arial" panose="020B0604020202020204" pitchFamily="34" charset="0"/>
                <a:sym typeface="Questrial"/>
              </a:rPr>
              <a:t>how things look from different </a:t>
            </a:r>
            <a:r>
              <a:rPr lang="en-GB" sz="2000" dirty="0" smtClean="0">
                <a:latin typeface="Arial" panose="020B0604020202020204" pitchFamily="34" charset="0"/>
                <a:ea typeface="Questrial"/>
                <a:cs typeface="Arial" panose="020B0604020202020204" pitchFamily="34" charset="0"/>
                <a:sym typeface="Questrial"/>
              </a:rPr>
              <a:t>angles.   </a:t>
            </a:r>
            <a:endParaRPr lang="en-GB" sz="2000" dirty="0">
              <a:latin typeface="Arial" panose="020B0604020202020204" pitchFamily="34" charset="0"/>
              <a:ea typeface="Questrial"/>
              <a:cs typeface="Arial" panose="020B0604020202020204" pitchFamily="34" charset="0"/>
              <a:sym typeface="Questrial"/>
            </a:endParaRPr>
          </a:p>
          <a:p>
            <a:pPr marL="63500" lvl="0" indent="0">
              <a:spcBef>
                <a:spcPts val="290"/>
              </a:spcBef>
              <a:spcAft>
                <a:spcPts val="0"/>
              </a:spcAft>
              <a:buClr>
                <a:schemeClr val="accent1"/>
              </a:buClr>
              <a:buSzPct val="73466"/>
              <a:buNone/>
            </a:pPr>
            <a:r>
              <a:rPr lang="en-GB" sz="2000" b="1" dirty="0" smtClean="0">
                <a:latin typeface="Arial" panose="020B0604020202020204" pitchFamily="34" charset="0"/>
                <a:ea typeface="Questrial"/>
                <a:cs typeface="Arial" panose="020B0604020202020204" pitchFamily="34" charset="0"/>
                <a:sym typeface="Questrial"/>
              </a:rPr>
              <a:t>Connection:</a:t>
            </a:r>
            <a:r>
              <a:rPr lang="en-GB" sz="2000" dirty="0" smtClean="0">
                <a:latin typeface="Arial" panose="020B0604020202020204" pitchFamily="34" charset="0"/>
                <a:ea typeface="Questrial"/>
                <a:cs typeface="Arial" panose="020B0604020202020204" pitchFamily="34" charset="0"/>
                <a:sym typeface="Questrial"/>
              </a:rPr>
              <a:t> Children </a:t>
            </a:r>
            <a:r>
              <a:rPr lang="en-GB" sz="2000" dirty="0">
                <a:latin typeface="Arial" panose="020B0604020202020204" pitchFamily="34" charset="0"/>
                <a:ea typeface="Questrial"/>
                <a:cs typeface="Arial" panose="020B0604020202020204" pitchFamily="34" charset="0"/>
                <a:sym typeface="Questrial"/>
              </a:rPr>
              <a:t>are finding out about how to join and fasten things together in different </a:t>
            </a:r>
            <a:r>
              <a:rPr lang="en-GB" sz="2000" dirty="0" smtClean="0">
                <a:latin typeface="Arial" panose="020B0604020202020204" pitchFamily="34" charset="0"/>
                <a:ea typeface="Questrial"/>
                <a:cs typeface="Arial" panose="020B0604020202020204" pitchFamily="34" charset="0"/>
                <a:sym typeface="Questrial"/>
              </a:rPr>
              <a:t>ways.</a:t>
            </a:r>
            <a:endParaRPr lang="en-GB" sz="2000" dirty="0">
              <a:latin typeface="Arial" panose="020B0604020202020204" pitchFamily="34" charset="0"/>
              <a:ea typeface="Questrial"/>
              <a:cs typeface="Arial" panose="020B0604020202020204" pitchFamily="34" charset="0"/>
              <a:sym typeface="Questrial"/>
            </a:endParaRPr>
          </a:p>
          <a:p>
            <a:pPr marL="63500" lvl="0" indent="0">
              <a:spcBef>
                <a:spcPts val="290"/>
              </a:spcBef>
              <a:buClr>
                <a:schemeClr val="accent1"/>
              </a:buClr>
              <a:buSzPct val="73466"/>
              <a:buNone/>
            </a:pPr>
            <a:r>
              <a:rPr lang="en-GB" sz="2000" b="1" dirty="0" smtClean="0">
                <a:latin typeface="Arial" panose="020B0604020202020204" pitchFamily="34" charset="0"/>
                <a:ea typeface="Questrial"/>
                <a:cs typeface="Arial" panose="020B0604020202020204" pitchFamily="34" charset="0"/>
                <a:sym typeface="Questrial"/>
              </a:rPr>
              <a:t>Core and Radial:</a:t>
            </a:r>
            <a:r>
              <a:rPr lang="en-GB" sz="2000" dirty="0">
                <a:latin typeface="Arial" panose="020B0604020202020204" pitchFamily="34" charset="0"/>
                <a:ea typeface="Questrial"/>
                <a:cs typeface="Arial" panose="020B0604020202020204" pitchFamily="34" charset="0"/>
                <a:sym typeface="Questrial"/>
              </a:rPr>
              <a:t> </a:t>
            </a:r>
            <a:r>
              <a:rPr lang="en-GB" sz="2000" dirty="0" smtClean="0">
                <a:latin typeface="Arial" panose="020B0604020202020204" pitchFamily="34" charset="0"/>
                <a:ea typeface="Questrial"/>
                <a:cs typeface="Arial" panose="020B0604020202020204" pitchFamily="34" charset="0"/>
                <a:sym typeface="Questrial"/>
              </a:rPr>
              <a:t>Children </a:t>
            </a:r>
            <a:r>
              <a:rPr lang="en-GB" sz="2000" dirty="0">
                <a:latin typeface="Arial" panose="020B0604020202020204" pitchFamily="34" charset="0"/>
                <a:ea typeface="Questrial"/>
                <a:cs typeface="Arial" panose="020B0604020202020204" pitchFamily="34" charset="0"/>
                <a:sym typeface="Questrial"/>
              </a:rPr>
              <a:t>are finding out about how to extend </a:t>
            </a:r>
            <a:r>
              <a:rPr lang="en-GB" sz="2000" dirty="0" smtClean="0">
                <a:latin typeface="Arial" panose="020B0604020202020204" pitchFamily="34" charset="0"/>
                <a:ea typeface="Questrial"/>
                <a:cs typeface="Arial" panose="020B0604020202020204" pitchFamily="34" charset="0"/>
                <a:sym typeface="Questrial"/>
              </a:rPr>
              <a:t>themselves      </a:t>
            </a:r>
            <a:r>
              <a:rPr lang="en-GB" sz="1600" dirty="0" err="1" smtClean="0">
                <a:latin typeface="Arial" panose="020B0604020202020204" pitchFamily="34" charset="0"/>
                <a:ea typeface="Questrial"/>
                <a:cs typeface="Arial" panose="020B0604020202020204" pitchFamily="34" charset="0"/>
                <a:sym typeface="Questrial"/>
              </a:rPr>
              <a:t>Bruce,T</a:t>
            </a:r>
            <a:r>
              <a:rPr lang="en-GB" sz="1600" dirty="0" smtClean="0">
                <a:latin typeface="Arial" panose="020B0604020202020204" pitchFamily="34" charset="0"/>
                <a:ea typeface="Questrial"/>
                <a:cs typeface="Arial" panose="020B0604020202020204" pitchFamily="34" charset="0"/>
                <a:sym typeface="Questrial"/>
              </a:rPr>
              <a:t>.(</a:t>
            </a:r>
            <a:r>
              <a:rPr lang="en-GB" sz="1600" dirty="0" err="1" smtClean="0">
                <a:latin typeface="Arial" panose="020B0604020202020204" pitchFamily="34" charset="0"/>
                <a:ea typeface="Questrial"/>
                <a:cs typeface="Arial" panose="020B0604020202020204" pitchFamily="34" charset="0"/>
                <a:sym typeface="Questrial"/>
              </a:rPr>
              <a:t>Eds</a:t>
            </a:r>
            <a:r>
              <a:rPr lang="en-GB" sz="1600" dirty="0" smtClean="0">
                <a:latin typeface="Arial" panose="020B0604020202020204" pitchFamily="34" charset="0"/>
                <a:ea typeface="Questrial"/>
                <a:cs typeface="Arial" panose="020B0604020202020204" pitchFamily="34" charset="0"/>
                <a:sym typeface="Questrial"/>
              </a:rPr>
              <a:t>)(2012)</a:t>
            </a:r>
            <a:endParaRPr lang="en-GB" sz="1600" dirty="0">
              <a:latin typeface="Arial" panose="020B0604020202020204" pitchFamily="34" charset="0"/>
              <a:ea typeface="Questrial"/>
              <a:cs typeface="Arial" panose="020B0604020202020204" pitchFamily="34" charset="0"/>
              <a:sym typeface="Questrial"/>
            </a:endParaRPr>
          </a:p>
        </p:txBody>
      </p:sp>
      <p:sp>
        <p:nvSpPr>
          <p:cNvPr id="4" name="Title 2"/>
          <p:cNvSpPr txBox="1">
            <a:spLocks/>
          </p:cNvSpPr>
          <p:nvPr/>
        </p:nvSpPr>
        <p:spPr>
          <a:xfrm>
            <a:off x="708074" y="503403"/>
            <a:ext cx="2160896" cy="767414"/>
          </a:xfrm>
          <a:prstGeom prst="rect">
            <a:avLst/>
          </a:prstGeom>
          <a:scene3d>
            <a:camera prst="orthographicFront"/>
            <a:lightRig rig="threePt" dir="t"/>
          </a:scene3d>
          <a:sp3d>
            <a:bevelT/>
          </a:sp3d>
        </p:spPr>
        <p:style>
          <a:lnRef idx="1">
            <a:schemeClr val="accent1"/>
          </a:lnRef>
          <a:fillRef idx="3">
            <a:schemeClr val="accent1"/>
          </a:fillRef>
          <a:effectRef idx="2">
            <a:schemeClr val="accent1"/>
          </a:effectRef>
          <a:fontRef idx="minor">
            <a:schemeClr val="lt1"/>
          </a:fontRef>
        </p:style>
        <p:txBody>
          <a:bodyPr vert="horz" rtlCol="0" anchor="b" anchorCtr="0">
            <a:normAutofit/>
          </a:bodyPr>
          <a:lstStyle>
            <a:lvl1pPr algn="l" rtl="0" eaLnBrk="1" fontAlgn="base" hangingPunct="1">
              <a:spcBef>
                <a:spcPct val="0"/>
              </a:spcBef>
              <a:spcAft>
                <a:spcPct val="0"/>
              </a:spcAft>
              <a:defRPr lang="en-US" sz="4200" kern="1200" spc="-100" dirty="0">
                <a:ln w="3200">
                  <a:solidFill>
                    <a:schemeClr val="bg2">
                      <a:shade val="75000"/>
                      <a:alpha val="25000"/>
                    </a:schemeClr>
                  </a:solidFill>
                  <a:prstDash val="solid"/>
                  <a:round/>
                </a:ln>
                <a:solidFill>
                  <a:schemeClr val="lt1"/>
                </a:solidFill>
                <a:effectLst>
                  <a:innerShdw blurRad="50800" dist="25400" dir="13500000">
                    <a:prstClr val="black">
                      <a:alpha val="70000"/>
                    </a:prstClr>
                  </a:innerShdw>
                </a:effectLst>
                <a:latin typeface="+mn-lt"/>
                <a:ea typeface="+mn-ea"/>
                <a:cs typeface="+mn-cs"/>
              </a:defRPr>
            </a:lvl1pPr>
            <a:lvl2pPr algn="l" rtl="0" eaLnBrk="1" fontAlgn="base" hangingPunct="1">
              <a:spcBef>
                <a:spcPct val="0"/>
              </a:spcBef>
              <a:spcAft>
                <a:spcPct val="0"/>
              </a:spcAft>
              <a:defRPr sz="4200">
                <a:solidFill>
                  <a:schemeClr val="lt1"/>
                </a:solidFill>
                <a:latin typeface="+mn-lt"/>
                <a:ea typeface="+mn-ea"/>
                <a:cs typeface="+mn-cs"/>
              </a:defRPr>
            </a:lvl2pPr>
            <a:lvl3pPr algn="l" rtl="0" eaLnBrk="1" fontAlgn="base" hangingPunct="1">
              <a:spcBef>
                <a:spcPct val="0"/>
              </a:spcBef>
              <a:spcAft>
                <a:spcPct val="0"/>
              </a:spcAft>
              <a:defRPr sz="4200">
                <a:solidFill>
                  <a:schemeClr val="lt1"/>
                </a:solidFill>
                <a:latin typeface="+mn-lt"/>
                <a:ea typeface="+mn-ea"/>
                <a:cs typeface="+mn-cs"/>
              </a:defRPr>
            </a:lvl3pPr>
            <a:lvl4pPr algn="l" rtl="0" eaLnBrk="1" fontAlgn="base" hangingPunct="1">
              <a:spcBef>
                <a:spcPct val="0"/>
              </a:spcBef>
              <a:spcAft>
                <a:spcPct val="0"/>
              </a:spcAft>
              <a:defRPr sz="4200">
                <a:solidFill>
                  <a:schemeClr val="lt1"/>
                </a:solidFill>
                <a:latin typeface="+mn-lt"/>
                <a:ea typeface="+mn-ea"/>
                <a:cs typeface="+mn-cs"/>
              </a:defRPr>
            </a:lvl4pPr>
            <a:lvl5pPr algn="l" rtl="0" eaLnBrk="1" fontAlgn="base" hangingPunct="1">
              <a:spcBef>
                <a:spcPct val="0"/>
              </a:spcBef>
              <a:spcAft>
                <a:spcPct val="0"/>
              </a:spcAft>
              <a:defRPr sz="4200">
                <a:solidFill>
                  <a:schemeClr val="lt1"/>
                </a:solidFill>
                <a:latin typeface="+mn-lt"/>
                <a:ea typeface="+mn-ea"/>
                <a:cs typeface="+mn-cs"/>
              </a:defRPr>
            </a:lvl5pPr>
            <a:lvl6pPr marL="457200" algn="l" rtl="0" eaLnBrk="1" fontAlgn="base" hangingPunct="1">
              <a:spcBef>
                <a:spcPct val="0"/>
              </a:spcBef>
              <a:spcAft>
                <a:spcPct val="0"/>
              </a:spcAft>
              <a:defRPr sz="4200">
                <a:solidFill>
                  <a:schemeClr val="lt1"/>
                </a:solidFill>
                <a:latin typeface="+mn-lt"/>
                <a:ea typeface="+mn-ea"/>
                <a:cs typeface="+mn-cs"/>
              </a:defRPr>
            </a:lvl6pPr>
            <a:lvl7pPr marL="914400" algn="l" rtl="0" eaLnBrk="1" fontAlgn="base" hangingPunct="1">
              <a:spcBef>
                <a:spcPct val="0"/>
              </a:spcBef>
              <a:spcAft>
                <a:spcPct val="0"/>
              </a:spcAft>
              <a:defRPr sz="4200">
                <a:solidFill>
                  <a:schemeClr val="lt1"/>
                </a:solidFill>
                <a:latin typeface="+mn-lt"/>
                <a:ea typeface="+mn-ea"/>
                <a:cs typeface="+mn-cs"/>
              </a:defRPr>
            </a:lvl7pPr>
            <a:lvl8pPr marL="1371600" algn="l" rtl="0" eaLnBrk="1" fontAlgn="base" hangingPunct="1">
              <a:spcBef>
                <a:spcPct val="0"/>
              </a:spcBef>
              <a:spcAft>
                <a:spcPct val="0"/>
              </a:spcAft>
              <a:defRPr sz="4200">
                <a:solidFill>
                  <a:schemeClr val="lt1"/>
                </a:solidFill>
                <a:latin typeface="+mn-lt"/>
                <a:ea typeface="+mn-ea"/>
                <a:cs typeface="+mn-cs"/>
              </a:defRPr>
            </a:lvl8pPr>
            <a:lvl9pPr marL="1828800" algn="l" rtl="0" eaLnBrk="1" fontAlgn="base" hangingPunct="1">
              <a:spcBef>
                <a:spcPct val="0"/>
              </a:spcBef>
              <a:spcAft>
                <a:spcPct val="0"/>
              </a:spcAft>
              <a:defRPr sz="4200">
                <a:solidFill>
                  <a:schemeClr val="lt1"/>
                </a:solidFill>
                <a:latin typeface="+mn-lt"/>
                <a:ea typeface="+mn-ea"/>
                <a:cs typeface="+mn-cs"/>
              </a:defRPr>
            </a:lvl9pPr>
          </a:lstStyle>
          <a:p>
            <a:r>
              <a:rPr lang="en-GB" dirty="0" smtClean="0">
                <a:ln w="3200">
                  <a:solidFill>
                    <a:schemeClr val="tx2">
                      <a:lumMod val="75000"/>
                      <a:alpha val="25000"/>
                    </a:schemeClr>
                  </a:solidFill>
                  <a:prstDash val="solid"/>
                  <a:round/>
                </a:ln>
                <a:solidFill>
                  <a:schemeClr val="accent2">
                    <a:lumMod val="40000"/>
                    <a:lumOff val="60000"/>
                  </a:schemeClr>
                </a:solidFill>
                <a:effectLst>
                  <a:outerShdw blurRad="50800" dist="38100" dir="5400000" algn="t" rotWithShape="0">
                    <a:prstClr val="black">
                      <a:alpha val="40000"/>
                    </a:prstClr>
                  </a:outerShdw>
                </a:effectLst>
                <a:latin typeface="Arial" panose="020B0604020202020204" pitchFamily="34" charset="0"/>
                <a:cs typeface="Arial" panose="020B0604020202020204" pitchFamily="34" charset="0"/>
              </a:rPr>
              <a:t>Schema</a:t>
            </a:r>
            <a:endParaRPr lang="en-GB" dirty="0">
              <a:ln w="3200">
                <a:solidFill>
                  <a:schemeClr val="tx2">
                    <a:lumMod val="75000"/>
                    <a:alpha val="25000"/>
                  </a:schemeClr>
                </a:solidFill>
                <a:prstDash val="solid"/>
                <a:round/>
              </a:ln>
              <a:solidFill>
                <a:schemeClr val="accent2">
                  <a:lumMod val="40000"/>
                  <a:lumOff val="60000"/>
                </a:schemeClr>
              </a:solidFill>
              <a:effectLst>
                <a:outerShdw blurRad="50800" dist="38100" dir="5400000" algn="t" rotWithShape="0">
                  <a:prstClr val="black">
                    <a:alpha val="40000"/>
                  </a:prstClr>
                </a:outerShdw>
              </a:effectLst>
              <a:latin typeface="Arial" panose="020B0604020202020204" pitchFamily="34" charset="0"/>
              <a:cs typeface="Arial" panose="020B0604020202020204" pitchFamily="34" charset="0"/>
            </a:endParaRPr>
          </a:p>
        </p:txBody>
      </p:sp>
      <p:sp>
        <p:nvSpPr>
          <p:cNvPr id="8" name="Rounded Rectangle 7"/>
          <p:cNvSpPr/>
          <p:nvPr/>
        </p:nvSpPr>
        <p:spPr>
          <a:xfrm rot="945601">
            <a:off x="9623454" y="424802"/>
            <a:ext cx="2247246" cy="1535639"/>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GB" dirty="0" smtClean="0">
                <a:latin typeface="Arial" panose="020B0604020202020204" pitchFamily="34" charset="0"/>
                <a:cs typeface="Arial" panose="020B0604020202020204" pitchFamily="34" charset="0"/>
              </a:rPr>
              <a:t>Want to know more about schemas? </a:t>
            </a:r>
          </a:p>
          <a:p>
            <a:pPr algn="ctr"/>
            <a:r>
              <a:rPr lang="en-GB" dirty="0" smtClean="0">
                <a:latin typeface="Arial" panose="020B0604020202020204" pitchFamily="34" charset="0"/>
                <a:cs typeface="Arial" panose="020B0604020202020204" pitchFamily="34" charset="0"/>
                <a:hlinkClick r:id="rId3"/>
              </a:rPr>
              <a:t>click here</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08931269"/>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1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anim calcmode="lin" valueType="num">
                                      <p:cBhvr>
                                        <p:cTn id="8" dur="2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2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3000"/>
                            </p:stCondLst>
                            <p:childTnLst>
                              <p:par>
                                <p:cTn id="11" presetID="42" presetClass="entr" presetSubtype="0" fill="hold" nodeType="afterEffect">
                                  <p:stCondLst>
                                    <p:cond delay="2000"/>
                                  </p:stCondLst>
                                  <p:childTnLst>
                                    <p:set>
                                      <p:cBhvr>
                                        <p:cTn id="12" dur="1" fill="hold">
                                          <p:stCondLst>
                                            <p:cond delay="0"/>
                                          </p:stCondLst>
                                        </p:cTn>
                                        <p:tgtEl>
                                          <p:spTgt spid="2">
                                            <p:txEl>
                                              <p:pRg st="1" end="1"/>
                                            </p:txEl>
                                          </p:spTgt>
                                        </p:tgtEl>
                                        <p:attrNameLst>
                                          <p:attrName>style.visibility</p:attrName>
                                        </p:attrNameLst>
                                      </p:cBhvr>
                                      <p:to>
                                        <p:strVal val="visible"/>
                                      </p:to>
                                    </p:set>
                                    <p:animEffect transition="in" filter="fade">
                                      <p:cBhvr>
                                        <p:cTn id="13" dur="2000"/>
                                        <p:tgtEl>
                                          <p:spTgt spid="2">
                                            <p:txEl>
                                              <p:pRg st="1" end="1"/>
                                            </p:txEl>
                                          </p:spTgt>
                                        </p:tgtEl>
                                      </p:cBhvr>
                                    </p:animEffect>
                                    <p:anim calcmode="lin" valueType="num">
                                      <p:cBhvr>
                                        <p:cTn id="14" dur="2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5" dur="2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7000"/>
                            </p:stCondLst>
                            <p:childTnLst>
                              <p:par>
                                <p:cTn id="17" presetID="42" presetClass="entr" presetSubtype="0" fill="hold" nodeType="afterEffect">
                                  <p:stCondLst>
                                    <p:cond delay="2000"/>
                                  </p:stCondLst>
                                  <p:childTnLst>
                                    <p:set>
                                      <p:cBhvr>
                                        <p:cTn id="18" dur="1" fill="hold">
                                          <p:stCondLst>
                                            <p:cond delay="0"/>
                                          </p:stCondLst>
                                        </p:cTn>
                                        <p:tgtEl>
                                          <p:spTgt spid="2">
                                            <p:txEl>
                                              <p:pRg st="2" end="2"/>
                                            </p:txEl>
                                          </p:spTgt>
                                        </p:tgtEl>
                                        <p:attrNameLst>
                                          <p:attrName>style.visibility</p:attrName>
                                        </p:attrNameLst>
                                      </p:cBhvr>
                                      <p:to>
                                        <p:strVal val="visible"/>
                                      </p:to>
                                    </p:set>
                                    <p:animEffect transition="in" filter="fade">
                                      <p:cBhvr>
                                        <p:cTn id="19" dur="2000"/>
                                        <p:tgtEl>
                                          <p:spTgt spid="2">
                                            <p:txEl>
                                              <p:pRg st="2" end="2"/>
                                            </p:txEl>
                                          </p:spTgt>
                                        </p:tgtEl>
                                      </p:cBhvr>
                                    </p:animEffect>
                                    <p:anim calcmode="lin" valueType="num">
                                      <p:cBhvr>
                                        <p:cTn id="20" dur="2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1" dur="2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11000"/>
                            </p:stCondLst>
                            <p:childTnLst>
                              <p:par>
                                <p:cTn id="23" presetID="42" presetClass="entr" presetSubtype="0" fill="hold" nodeType="afterEffect">
                                  <p:stCondLst>
                                    <p:cond delay="2000"/>
                                  </p:stCondLst>
                                  <p:childTnLst>
                                    <p:set>
                                      <p:cBhvr>
                                        <p:cTn id="24" dur="1" fill="hold">
                                          <p:stCondLst>
                                            <p:cond delay="0"/>
                                          </p:stCondLst>
                                        </p:cTn>
                                        <p:tgtEl>
                                          <p:spTgt spid="2">
                                            <p:txEl>
                                              <p:pRg st="3" end="3"/>
                                            </p:txEl>
                                          </p:spTgt>
                                        </p:tgtEl>
                                        <p:attrNameLst>
                                          <p:attrName>style.visibility</p:attrName>
                                        </p:attrNameLst>
                                      </p:cBhvr>
                                      <p:to>
                                        <p:strVal val="visible"/>
                                      </p:to>
                                    </p:set>
                                    <p:animEffect transition="in" filter="fade">
                                      <p:cBhvr>
                                        <p:cTn id="25" dur="2000"/>
                                        <p:tgtEl>
                                          <p:spTgt spid="2">
                                            <p:txEl>
                                              <p:pRg st="3" end="3"/>
                                            </p:txEl>
                                          </p:spTgt>
                                        </p:tgtEl>
                                      </p:cBhvr>
                                    </p:animEffect>
                                    <p:anim calcmode="lin" valueType="num">
                                      <p:cBhvr>
                                        <p:cTn id="26" dur="2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7" dur="2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par>
                          <p:cTn id="28" fill="hold">
                            <p:stCondLst>
                              <p:cond delay="15000"/>
                            </p:stCondLst>
                            <p:childTnLst>
                              <p:par>
                                <p:cTn id="29" presetID="42" presetClass="entr" presetSubtype="0" fill="hold" nodeType="afterEffect">
                                  <p:stCondLst>
                                    <p:cond delay="2000"/>
                                  </p:stCondLst>
                                  <p:childTnLst>
                                    <p:set>
                                      <p:cBhvr>
                                        <p:cTn id="30" dur="1" fill="hold">
                                          <p:stCondLst>
                                            <p:cond delay="0"/>
                                          </p:stCondLst>
                                        </p:cTn>
                                        <p:tgtEl>
                                          <p:spTgt spid="2">
                                            <p:txEl>
                                              <p:pRg st="4" end="4"/>
                                            </p:txEl>
                                          </p:spTgt>
                                        </p:tgtEl>
                                        <p:attrNameLst>
                                          <p:attrName>style.visibility</p:attrName>
                                        </p:attrNameLst>
                                      </p:cBhvr>
                                      <p:to>
                                        <p:strVal val="visible"/>
                                      </p:to>
                                    </p:set>
                                    <p:animEffect transition="in" filter="fade">
                                      <p:cBhvr>
                                        <p:cTn id="31" dur="2000"/>
                                        <p:tgtEl>
                                          <p:spTgt spid="2">
                                            <p:txEl>
                                              <p:pRg st="4" end="4"/>
                                            </p:txEl>
                                          </p:spTgt>
                                        </p:tgtEl>
                                      </p:cBhvr>
                                    </p:animEffect>
                                    <p:anim calcmode="lin" valueType="num">
                                      <p:cBhvr>
                                        <p:cTn id="32" dur="2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3" dur="2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par>
                          <p:cTn id="34" fill="hold">
                            <p:stCondLst>
                              <p:cond delay="19000"/>
                            </p:stCondLst>
                            <p:childTnLst>
                              <p:par>
                                <p:cTn id="35" presetID="42" presetClass="entr" presetSubtype="0" fill="hold" nodeType="afterEffect">
                                  <p:stCondLst>
                                    <p:cond delay="2000"/>
                                  </p:stCondLst>
                                  <p:childTnLst>
                                    <p:set>
                                      <p:cBhvr>
                                        <p:cTn id="36" dur="1" fill="hold">
                                          <p:stCondLst>
                                            <p:cond delay="0"/>
                                          </p:stCondLst>
                                        </p:cTn>
                                        <p:tgtEl>
                                          <p:spTgt spid="2">
                                            <p:txEl>
                                              <p:pRg st="5" end="5"/>
                                            </p:txEl>
                                          </p:spTgt>
                                        </p:tgtEl>
                                        <p:attrNameLst>
                                          <p:attrName>style.visibility</p:attrName>
                                        </p:attrNameLst>
                                      </p:cBhvr>
                                      <p:to>
                                        <p:strVal val="visible"/>
                                      </p:to>
                                    </p:set>
                                    <p:animEffect transition="in" filter="fade">
                                      <p:cBhvr>
                                        <p:cTn id="37" dur="2000"/>
                                        <p:tgtEl>
                                          <p:spTgt spid="2">
                                            <p:txEl>
                                              <p:pRg st="5" end="5"/>
                                            </p:txEl>
                                          </p:spTgt>
                                        </p:tgtEl>
                                      </p:cBhvr>
                                    </p:animEffect>
                                    <p:anim calcmode="lin" valueType="num">
                                      <p:cBhvr>
                                        <p:cTn id="38" dur="2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39" dur="2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par>
                          <p:cTn id="40" fill="hold">
                            <p:stCondLst>
                              <p:cond delay="23000"/>
                            </p:stCondLst>
                            <p:childTnLst>
                              <p:par>
                                <p:cTn id="41" presetID="42" presetClass="entr" presetSubtype="0" fill="hold" nodeType="afterEffect">
                                  <p:stCondLst>
                                    <p:cond delay="2000"/>
                                  </p:stCondLst>
                                  <p:childTnLst>
                                    <p:set>
                                      <p:cBhvr>
                                        <p:cTn id="42" dur="1" fill="hold">
                                          <p:stCondLst>
                                            <p:cond delay="0"/>
                                          </p:stCondLst>
                                        </p:cTn>
                                        <p:tgtEl>
                                          <p:spTgt spid="2">
                                            <p:txEl>
                                              <p:pRg st="6" end="6"/>
                                            </p:txEl>
                                          </p:spTgt>
                                        </p:tgtEl>
                                        <p:attrNameLst>
                                          <p:attrName>style.visibility</p:attrName>
                                        </p:attrNameLst>
                                      </p:cBhvr>
                                      <p:to>
                                        <p:strVal val="visible"/>
                                      </p:to>
                                    </p:set>
                                    <p:animEffect transition="in" filter="fade">
                                      <p:cBhvr>
                                        <p:cTn id="43" dur="2000"/>
                                        <p:tgtEl>
                                          <p:spTgt spid="2">
                                            <p:txEl>
                                              <p:pRg st="6" end="6"/>
                                            </p:txEl>
                                          </p:spTgt>
                                        </p:tgtEl>
                                      </p:cBhvr>
                                    </p:animEffect>
                                    <p:anim calcmode="lin" valueType="num">
                                      <p:cBhvr>
                                        <p:cTn id="44" dur="2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45" dur="2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par>
                          <p:cTn id="46" fill="hold">
                            <p:stCondLst>
                              <p:cond delay="27000"/>
                            </p:stCondLst>
                            <p:childTnLst>
                              <p:par>
                                <p:cTn id="47" presetID="42" presetClass="entr" presetSubtype="0" fill="hold" nodeType="afterEffect">
                                  <p:stCondLst>
                                    <p:cond delay="2000"/>
                                  </p:stCondLst>
                                  <p:childTnLst>
                                    <p:set>
                                      <p:cBhvr>
                                        <p:cTn id="48" dur="1" fill="hold">
                                          <p:stCondLst>
                                            <p:cond delay="0"/>
                                          </p:stCondLst>
                                        </p:cTn>
                                        <p:tgtEl>
                                          <p:spTgt spid="2">
                                            <p:txEl>
                                              <p:pRg st="7" end="7"/>
                                            </p:txEl>
                                          </p:spTgt>
                                        </p:tgtEl>
                                        <p:attrNameLst>
                                          <p:attrName>style.visibility</p:attrName>
                                        </p:attrNameLst>
                                      </p:cBhvr>
                                      <p:to>
                                        <p:strVal val="visible"/>
                                      </p:to>
                                    </p:set>
                                    <p:animEffect transition="in" filter="fade">
                                      <p:cBhvr>
                                        <p:cTn id="49" dur="2000"/>
                                        <p:tgtEl>
                                          <p:spTgt spid="2">
                                            <p:txEl>
                                              <p:pRg st="7" end="7"/>
                                            </p:txEl>
                                          </p:spTgt>
                                        </p:tgtEl>
                                      </p:cBhvr>
                                    </p:animEffect>
                                    <p:anim calcmode="lin" valueType="num">
                                      <p:cBhvr>
                                        <p:cTn id="50" dur="2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51" dur="2000" fill="hold"/>
                                        <p:tgtEl>
                                          <p:spTgt spid="2">
                                            <p:txEl>
                                              <p:pRg st="7" end="7"/>
                                            </p:txEl>
                                          </p:spTgt>
                                        </p:tgtEl>
                                        <p:attrNameLst>
                                          <p:attrName>ppt_y</p:attrName>
                                        </p:attrNameLst>
                                      </p:cBhvr>
                                      <p:tavLst>
                                        <p:tav tm="0">
                                          <p:val>
                                            <p:strVal val="#ppt_y+.1"/>
                                          </p:val>
                                        </p:tav>
                                        <p:tav tm="100000">
                                          <p:val>
                                            <p:strVal val="#ppt_y"/>
                                          </p:val>
                                        </p:tav>
                                      </p:tavLst>
                                    </p:anim>
                                  </p:childTnLst>
                                </p:cTn>
                              </p:par>
                            </p:childTnLst>
                          </p:cTn>
                        </p:par>
                        <p:par>
                          <p:cTn id="52" fill="hold">
                            <p:stCondLst>
                              <p:cond delay="31000"/>
                            </p:stCondLst>
                            <p:childTnLst>
                              <p:par>
                                <p:cTn id="53" presetID="42" presetClass="entr" presetSubtype="0" fill="hold" nodeType="afterEffect">
                                  <p:stCondLst>
                                    <p:cond delay="2000"/>
                                  </p:stCondLst>
                                  <p:childTnLst>
                                    <p:set>
                                      <p:cBhvr>
                                        <p:cTn id="54" dur="1" fill="hold">
                                          <p:stCondLst>
                                            <p:cond delay="0"/>
                                          </p:stCondLst>
                                        </p:cTn>
                                        <p:tgtEl>
                                          <p:spTgt spid="2">
                                            <p:txEl>
                                              <p:pRg st="8" end="8"/>
                                            </p:txEl>
                                          </p:spTgt>
                                        </p:tgtEl>
                                        <p:attrNameLst>
                                          <p:attrName>style.visibility</p:attrName>
                                        </p:attrNameLst>
                                      </p:cBhvr>
                                      <p:to>
                                        <p:strVal val="visible"/>
                                      </p:to>
                                    </p:set>
                                    <p:animEffect transition="in" filter="fade">
                                      <p:cBhvr>
                                        <p:cTn id="55" dur="2000"/>
                                        <p:tgtEl>
                                          <p:spTgt spid="2">
                                            <p:txEl>
                                              <p:pRg st="8" end="8"/>
                                            </p:txEl>
                                          </p:spTgt>
                                        </p:tgtEl>
                                      </p:cBhvr>
                                    </p:animEffect>
                                    <p:anim calcmode="lin" valueType="num">
                                      <p:cBhvr>
                                        <p:cTn id="56" dur="2000" fill="hold"/>
                                        <p:tgtEl>
                                          <p:spTgt spid="2">
                                            <p:txEl>
                                              <p:pRg st="8" end="8"/>
                                            </p:txEl>
                                          </p:spTgt>
                                        </p:tgtEl>
                                        <p:attrNameLst>
                                          <p:attrName>ppt_x</p:attrName>
                                        </p:attrNameLst>
                                      </p:cBhvr>
                                      <p:tavLst>
                                        <p:tav tm="0">
                                          <p:val>
                                            <p:strVal val="#ppt_x"/>
                                          </p:val>
                                        </p:tav>
                                        <p:tav tm="100000">
                                          <p:val>
                                            <p:strVal val="#ppt_x"/>
                                          </p:val>
                                        </p:tav>
                                      </p:tavLst>
                                    </p:anim>
                                    <p:anim calcmode="lin" valueType="num">
                                      <p:cBhvr>
                                        <p:cTn id="57" dur="2000" fill="hold"/>
                                        <p:tgtEl>
                                          <p:spTgt spid="2">
                                            <p:txEl>
                                              <p:pRg st="8" end="8"/>
                                            </p:txEl>
                                          </p:spTgt>
                                        </p:tgtEl>
                                        <p:attrNameLst>
                                          <p:attrName>ppt_y</p:attrName>
                                        </p:attrNameLst>
                                      </p:cBhvr>
                                      <p:tavLst>
                                        <p:tav tm="0">
                                          <p:val>
                                            <p:strVal val="#ppt_y+.1"/>
                                          </p:val>
                                        </p:tav>
                                        <p:tav tm="100000">
                                          <p:val>
                                            <p:strVal val="#ppt_y"/>
                                          </p:val>
                                        </p:tav>
                                      </p:tavLst>
                                    </p:anim>
                                  </p:childTnLst>
                                </p:cTn>
                              </p:par>
                            </p:childTnLst>
                          </p:cTn>
                        </p:par>
                        <p:par>
                          <p:cTn id="58" fill="hold">
                            <p:stCondLst>
                              <p:cond delay="35000"/>
                            </p:stCondLst>
                            <p:childTnLst>
                              <p:par>
                                <p:cTn id="59" presetID="10" presetClass="entr" presetSubtype="0" fill="hold" grpId="0" nodeType="afterEffect">
                                  <p:stCondLst>
                                    <p:cond delay="3000"/>
                                  </p:stCondLst>
                                  <p:childTnLst>
                                    <p:set>
                                      <p:cBhvr>
                                        <p:cTn id="60" dur="1" fill="hold">
                                          <p:stCondLst>
                                            <p:cond delay="0"/>
                                          </p:stCondLst>
                                        </p:cTn>
                                        <p:tgtEl>
                                          <p:spTgt spid="8"/>
                                        </p:tgtEl>
                                        <p:attrNameLst>
                                          <p:attrName>style.visibility</p:attrName>
                                        </p:attrNameLst>
                                      </p:cBhvr>
                                      <p:to>
                                        <p:strVal val="visible"/>
                                      </p:to>
                                    </p:set>
                                    <p:animEffect transition="in" filter="fade">
                                      <p:cBhvr>
                                        <p:cTn id="61" dur="1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txBox="1">
            <a:spLocks noGrp="1"/>
          </p:cNvSpPr>
          <p:nvPr>
            <p:ph type="title"/>
          </p:nvPr>
        </p:nvSpPr>
        <p:spPr>
          <a:xfrm>
            <a:off x="835884" y="461083"/>
            <a:ext cx="5096644" cy="890321"/>
          </a:xfrm>
          <a:prstGeom prst="rect">
            <a:avLst/>
          </a:prstGeom>
          <a:scene3d>
            <a:camera prst="orthographicFront"/>
            <a:lightRig rig="threePt" dir="t"/>
          </a:scene3d>
          <a:sp3d>
            <a:bevelT/>
          </a:sp3d>
        </p:spPr>
        <p:style>
          <a:lnRef idx="1">
            <a:schemeClr val="accent1"/>
          </a:lnRef>
          <a:fillRef idx="3">
            <a:schemeClr val="accent1"/>
          </a:fillRef>
          <a:effectRef idx="2">
            <a:schemeClr val="accent1"/>
          </a:effectRef>
          <a:fontRef idx="minor">
            <a:schemeClr val="lt1"/>
          </a:fontRef>
        </p:style>
        <p:txBody>
          <a:bodyPr vert="horz" rtlCol="0" anchor="b" anchorCtr="0">
            <a:normAutofit/>
          </a:bodyPr>
          <a:lstStyle>
            <a:lvl1pPr algn="l" rtl="0" eaLnBrk="1" fontAlgn="base" hangingPunct="1">
              <a:spcBef>
                <a:spcPct val="0"/>
              </a:spcBef>
              <a:spcAft>
                <a:spcPct val="0"/>
              </a:spcAft>
              <a:defRPr lang="en-US" sz="4200" kern="1200" spc="-100" dirty="0">
                <a:ln w="3200">
                  <a:solidFill>
                    <a:schemeClr val="bg2">
                      <a:shade val="75000"/>
                      <a:alpha val="25000"/>
                    </a:schemeClr>
                  </a:solidFill>
                  <a:prstDash val="solid"/>
                  <a:round/>
                </a:ln>
                <a:solidFill>
                  <a:schemeClr val="lt1"/>
                </a:solidFill>
                <a:effectLst>
                  <a:innerShdw blurRad="50800" dist="25400" dir="13500000">
                    <a:prstClr val="black">
                      <a:alpha val="70000"/>
                    </a:prstClr>
                  </a:innerShdw>
                </a:effectLst>
                <a:latin typeface="+mn-lt"/>
                <a:ea typeface="+mn-ea"/>
                <a:cs typeface="+mn-cs"/>
              </a:defRPr>
            </a:lvl1pPr>
            <a:lvl2pPr algn="l" rtl="0" eaLnBrk="1" fontAlgn="base" hangingPunct="1">
              <a:spcBef>
                <a:spcPct val="0"/>
              </a:spcBef>
              <a:spcAft>
                <a:spcPct val="0"/>
              </a:spcAft>
              <a:defRPr sz="4200">
                <a:solidFill>
                  <a:schemeClr val="lt1"/>
                </a:solidFill>
                <a:latin typeface="+mn-lt"/>
                <a:ea typeface="+mn-ea"/>
                <a:cs typeface="+mn-cs"/>
              </a:defRPr>
            </a:lvl2pPr>
            <a:lvl3pPr algn="l" rtl="0" eaLnBrk="1" fontAlgn="base" hangingPunct="1">
              <a:spcBef>
                <a:spcPct val="0"/>
              </a:spcBef>
              <a:spcAft>
                <a:spcPct val="0"/>
              </a:spcAft>
              <a:defRPr sz="4200">
                <a:solidFill>
                  <a:schemeClr val="lt1"/>
                </a:solidFill>
                <a:latin typeface="+mn-lt"/>
                <a:ea typeface="+mn-ea"/>
                <a:cs typeface="+mn-cs"/>
              </a:defRPr>
            </a:lvl3pPr>
            <a:lvl4pPr algn="l" rtl="0" eaLnBrk="1" fontAlgn="base" hangingPunct="1">
              <a:spcBef>
                <a:spcPct val="0"/>
              </a:spcBef>
              <a:spcAft>
                <a:spcPct val="0"/>
              </a:spcAft>
              <a:defRPr sz="4200">
                <a:solidFill>
                  <a:schemeClr val="lt1"/>
                </a:solidFill>
                <a:latin typeface="+mn-lt"/>
                <a:ea typeface="+mn-ea"/>
                <a:cs typeface="+mn-cs"/>
              </a:defRPr>
            </a:lvl4pPr>
            <a:lvl5pPr algn="l" rtl="0" eaLnBrk="1" fontAlgn="base" hangingPunct="1">
              <a:spcBef>
                <a:spcPct val="0"/>
              </a:spcBef>
              <a:spcAft>
                <a:spcPct val="0"/>
              </a:spcAft>
              <a:defRPr sz="4200">
                <a:solidFill>
                  <a:schemeClr val="lt1"/>
                </a:solidFill>
                <a:latin typeface="+mn-lt"/>
                <a:ea typeface="+mn-ea"/>
                <a:cs typeface="+mn-cs"/>
              </a:defRPr>
            </a:lvl5pPr>
            <a:lvl6pPr marL="457200" algn="l" rtl="0" eaLnBrk="1" fontAlgn="base" hangingPunct="1">
              <a:spcBef>
                <a:spcPct val="0"/>
              </a:spcBef>
              <a:spcAft>
                <a:spcPct val="0"/>
              </a:spcAft>
              <a:defRPr sz="4200">
                <a:solidFill>
                  <a:schemeClr val="lt1"/>
                </a:solidFill>
                <a:latin typeface="+mn-lt"/>
                <a:ea typeface="+mn-ea"/>
                <a:cs typeface="+mn-cs"/>
              </a:defRPr>
            </a:lvl6pPr>
            <a:lvl7pPr marL="914400" algn="l" rtl="0" eaLnBrk="1" fontAlgn="base" hangingPunct="1">
              <a:spcBef>
                <a:spcPct val="0"/>
              </a:spcBef>
              <a:spcAft>
                <a:spcPct val="0"/>
              </a:spcAft>
              <a:defRPr sz="4200">
                <a:solidFill>
                  <a:schemeClr val="lt1"/>
                </a:solidFill>
                <a:latin typeface="+mn-lt"/>
                <a:ea typeface="+mn-ea"/>
                <a:cs typeface="+mn-cs"/>
              </a:defRPr>
            </a:lvl7pPr>
            <a:lvl8pPr marL="1371600" algn="l" rtl="0" eaLnBrk="1" fontAlgn="base" hangingPunct="1">
              <a:spcBef>
                <a:spcPct val="0"/>
              </a:spcBef>
              <a:spcAft>
                <a:spcPct val="0"/>
              </a:spcAft>
              <a:defRPr sz="4200">
                <a:solidFill>
                  <a:schemeClr val="lt1"/>
                </a:solidFill>
                <a:latin typeface="+mn-lt"/>
                <a:ea typeface="+mn-ea"/>
                <a:cs typeface="+mn-cs"/>
              </a:defRPr>
            </a:lvl8pPr>
            <a:lvl9pPr marL="1828800" algn="l" rtl="0" eaLnBrk="1" fontAlgn="base" hangingPunct="1">
              <a:spcBef>
                <a:spcPct val="0"/>
              </a:spcBef>
              <a:spcAft>
                <a:spcPct val="0"/>
              </a:spcAft>
              <a:defRPr sz="4200">
                <a:solidFill>
                  <a:schemeClr val="lt1"/>
                </a:solidFill>
                <a:latin typeface="+mn-lt"/>
                <a:ea typeface="+mn-ea"/>
                <a:cs typeface="+mn-cs"/>
              </a:defRPr>
            </a:lvl9pPr>
          </a:lstStyle>
          <a:p>
            <a:r>
              <a:rPr lang="en-GB" dirty="0" smtClean="0">
                <a:ln w="3200">
                  <a:solidFill>
                    <a:schemeClr val="tx2">
                      <a:lumMod val="75000"/>
                      <a:alpha val="25000"/>
                    </a:schemeClr>
                  </a:solidFill>
                  <a:prstDash val="solid"/>
                  <a:round/>
                </a:ln>
                <a:solidFill>
                  <a:schemeClr val="accent2">
                    <a:lumMod val="40000"/>
                    <a:lumOff val="60000"/>
                  </a:schemeClr>
                </a:solidFill>
                <a:effectLst>
                  <a:outerShdw blurRad="50800" dist="38100" dir="5400000" algn="t" rotWithShape="0">
                    <a:prstClr val="black">
                      <a:alpha val="40000"/>
                    </a:prstClr>
                  </a:outerShdw>
                </a:effectLst>
                <a:latin typeface="Arial" panose="020B0604020202020204" pitchFamily="34" charset="0"/>
                <a:cs typeface="Arial" panose="020B0604020202020204" pitchFamily="34" charset="0"/>
              </a:rPr>
              <a:t>Challenge Questions</a:t>
            </a:r>
            <a:endParaRPr lang="en-GB" dirty="0">
              <a:ln w="3200">
                <a:solidFill>
                  <a:schemeClr val="tx2">
                    <a:lumMod val="75000"/>
                    <a:alpha val="25000"/>
                  </a:schemeClr>
                </a:solidFill>
                <a:prstDash val="solid"/>
                <a:round/>
              </a:ln>
              <a:solidFill>
                <a:schemeClr val="accent2">
                  <a:lumMod val="40000"/>
                  <a:lumOff val="60000"/>
                </a:schemeClr>
              </a:solidFill>
              <a:effectLst>
                <a:outerShdw blurRad="50800" dist="38100" dir="5400000" algn="t" rotWithShape="0">
                  <a:prstClr val="black">
                    <a:alpha val="40000"/>
                  </a:prstClr>
                </a:outerShdw>
              </a:effectLst>
              <a:latin typeface="Arial" panose="020B0604020202020204" pitchFamily="34" charset="0"/>
              <a:cs typeface="Arial" panose="020B0604020202020204" pitchFamily="34" charset="0"/>
            </a:endParaRPr>
          </a:p>
        </p:txBody>
      </p:sp>
      <p:sp>
        <p:nvSpPr>
          <p:cNvPr id="4" name="Rounded Rectangle 3"/>
          <p:cNvSpPr/>
          <p:nvPr/>
        </p:nvSpPr>
        <p:spPr>
          <a:xfrm>
            <a:off x="7186400" y="2853102"/>
            <a:ext cx="4166239" cy="2193774"/>
          </a:xfrm>
          <a:prstGeom prst="roundRect">
            <a:avLst/>
          </a:prstGeom>
          <a:solidFill>
            <a:schemeClr val="tx2"/>
          </a:solidFill>
        </p:spPr>
        <p:style>
          <a:lnRef idx="1">
            <a:schemeClr val="accent1"/>
          </a:lnRef>
          <a:fillRef idx="2">
            <a:schemeClr val="accent1"/>
          </a:fillRef>
          <a:effectRef idx="1">
            <a:schemeClr val="accent1"/>
          </a:effectRef>
          <a:fontRef idx="minor">
            <a:schemeClr val="dk1"/>
          </a:fontRef>
        </p:style>
        <p:txBody>
          <a:bodyPr rtlCol="0" anchor="ctr"/>
          <a:lstStyle/>
          <a:p>
            <a:pPr algn="ctr"/>
            <a:r>
              <a:rPr lang="en-GB" sz="2000" dirty="0" smtClean="0">
                <a:solidFill>
                  <a:schemeClr val="bg1">
                    <a:lumMod val="65000"/>
                    <a:lumOff val="35000"/>
                  </a:schemeClr>
                </a:solidFill>
                <a:latin typeface="Arial" panose="020B0604020202020204" pitchFamily="34" charset="0"/>
                <a:cs typeface="Arial" panose="020B0604020202020204" pitchFamily="34" charset="0"/>
              </a:rPr>
              <a:t>Look at how your blocks are displayed for children. What messages are children being given about size and mathematical relationships?</a:t>
            </a:r>
            <a:endParaRPr lang="en-GB" sz="2000" dirty="0">
              <a:solidFill>
                <a:schemeClr val="bg1">
                  <a:lumMod val="65000"/>
                  <a:lumOff val="35000"/>
                </a:schemeClr>
              </a:solidFill>
              <a:latin typeface="Arial" panose="020B0604020202020204" pitchFamily="34" charset="0"/>
              <a:cs typeface="Arial" panose="020B0604020202020204" pitchFamily="34" charset="0"/>
            </a:endParaRPr>
          </a:p>
        </p:txBody>
      </p:sp>
      <p:sp>
        <p:nvSpPr>
          <p:cNvPr id="10" name="Rounded Rectangle 9"/>
          <p:cNvSpPr/>
          <p:nvPr/>
        </p:nvSpPr>
        <p:spPr>
          <a:xfrm>
            <a:off x="3838283" y="1731114"/>
            <a:ext cx="2780049" cy="2159570"/>
          </a:xfrm>
          <a:prstGeom prst="roundRect">
            <a:avLst/>
          </a:prstGeom>
          <a:solidFill>
            <a:schemeClr val="tx2"/>
          </a:solidFill>
        </p:spPr>
        <p:style>
          <a:lnRef idx="1">
            <a:schemeClr val="accent1"/>
          </a:lnRef>
          <a:fillRef idx="2">
            <a:schemeClr val="accent1"/>
          </a:fillRef>
          <a:effectRef idx="1">
            <a:schemeClr val="accent1"/>
          </a:effectRef>
          <a:fontRef idx="minor">
            <a:schemeClr val="dk1"/>
          </a:fontRef>
        </p:style>
        <p:txBody>
          <a:bodyPr rtlCol="0" anchor="ctr"/>
          <a:lstStyle/>
          <a:p>
            <a:pPr algn="ctr"/>
            <a:r>
              <a:rPr lang="en-GB" sz="2000" dirty="0" smtClean="0">
                <a:solidFill>
                  <a:schemeClr val="bg1">
                    <a:lumMod val="65000"/>
                    <a:lumOff val="35000"/>
                  </a:schemeClr>
                </a:solidFill>
                <a:latin typeface="Arial" panose="020B0604020202020204" pitchFamily="34" charset="0"/>
                <a:cs typeface="Arial" panose="020B0604020202020204" pitchFamily="34" charset="0"/>
              </a:rPr>
              <a:t>How well do our practitioners support children to persevere with inquiry learning, start a project and continue it over time?</a:t>
            </a:r>
            <a:endParaRPr lang="en-GB" sz="2000" dirty="0">
              <a:solidFill>
                <a:schemeClr val="bg1">
                  <a:lumMod val="65000"/>
                  <a:lumOff val="35000"/>
                </a:schemeClr>
              </a:solidFill>
              <a:latin typeface="Arial" panose="020B0604020202020204" pitchFamily="34" charset="0"/>
              <a:cs typeface="Arial" panose="020B0604020202020204" pitchFamily="34" charset="0"/>
            </a:endParaRPr>
          </a:p>
        </p:txBody>
      </p:sp>
      <p:sp>
        <p:nvSpPr>
          <p:cNvPr id="7" name="Rounded Rectangle 6"/>
          <p:cNvSpPr/>
          <p:nvPr/>
        </p:nvSpPr>
        <p:spPr>
          <a:xfrm>
            <a:off x="835878" y="4038216"/>
            <a:ext cx="2800976" cy="2159570"/>
          </a:xfrm>
          <a:prstGeom prst="roundRect">
            <a:avLst/>
          </a:prstGeom>
          <a:solidFill>
            <a:schemeClr val="tx2"/>
          </a:solidFill>
        </p:spPr>
        <p:style>
          <a:lnRef idx="1">
            <a:schemeClr val="accent1"/>
          </a:lnRef>
          <a:fillRef idx="2">
            <a:schemeClr val="accent1"/>
          </a:fillRef>
          <a:effectRef idx="1">
            <a:schemeClr val="accent1"/>
          </a:effectRef>
          <a:fontRef idx="minor">
            <a:schemeClr val="dk1"/>
          </a:fontRef>
        </p:style>
        <p:txBody>
          <a:bodyPr rtlCol="0" anchor="ctr"/>
          <a:lstStyle/>
          <a:p>
            <a:pPr algn="ctr"/>
            <a:r>
              <a:rPr lang="en-GB" sz="2000" dirty="0" smtClean="0">
                <a:solidFill>
                  <a:schemeClr val="bg1">
                    <a:lumMod val="65000"/>
                    <a:lumOff val="35000"/>
                  </a:schemeClr>
                </a:solidFill>
                <a:latin typeface="Arial" panose="020B0604020202020204" pitchFamily="34" charset="0"/>
                <a:cs typeface="Arial" panose="020B0604020202020204" pitchFamily="34" charset="0"/>
              </a:rPr>
              <a:t>In what ways does our environment support children’s creativity, curiosity and inquiry? In what ways could it be improved? </a:t>
            </a:r>
            <a:endParaRPr lang="en-GB" sz="2000" dirty="0">
              <a:solidFill>
                <a:schemeClr val="bg1">
                  <a:lumMod val="65000"/>
                  <a:lumOff val="35000"/>
                </a:schemeClr>
              </a:solidFill>
              <a:latin typeface="Arial" panose="020B0604020202020204" pitchFamily="34" charset="0"/>
              <a:cs typeface="Arial" panose="020B0604020202020204" pitchFamily="34" charset="0"/>
            </a:endParaRPr>
          </a:p>
        </p:txBody>
      </p:sp>
      <p:sp>
        <p:nvSpPr>
          <p:cNvPr id="12" name="Rounded Rectangle 11"/>
          <p:cNvSpPr/>
          <p:nvPr/>
        </p:nvSpPr>
        <p:spPr>
          <a:xfrm>
            <a:off x="835877" y="1731114"/>
            <a:ext cx="2800976" cy="2159570"/>
          </a:xfrm>
          <a:prstGeom prst="roundRect">
            <a:avLst/>
          </a:prstGeom>
          <a:solidFill>
            <a:schemeClr val="tx2"/>
          </a:solidFill>
        </p:spPr>
        <p:style>
          <a:lnRef idx="1">
            <a:schemeClr val="accent1"/>
          </a:lnRef>
          <a:fillRef idx="2">
            <a:schemeClr val="accent1"/>
          </a:fillRef>
          <a:effectRef idx="1">
            <a:schemeClr val="accent1"/>
          </a:effectRef>
          <a:fontRef idx="minor">
            <a:schemeClr val="dk1"/>
          </a:fontRef>
        </p:style>
        <p:txBody>
          <a:bodyPr rtlCol="0" anchor="ctr"/>
          <a:lstStyle/>
          <a:p>
            <a:pPr algn="ctr"/>
            <a:r>
              <a:rPr lang="en-GB" sz="2000" dirty="0">
                <a:solidFill>
                  <a:schemeClr val="bg1">
                    <a:lumMod val="65000"/>
                    <a:lumOff val="35000"/>
                  </a:schemeClr>
                </a:solidFill>
                <a:latin typeface="Arial" panose="020B0604020202020204" pitchFamily="34" charset="0"/>
                <a:cs typeface="Arial" panose="020B0604020202020204" pitchFamily="34" charset="0"/>
              </a:rPr>
              <a:t>How well do our practitioners allow time and space for children to be involved in their own schematic play?</a:t>
            </a:r>
          </a:p>
        </p:txBody>
      </p:sp>
      <p:sp>
        <p:nvSpPr>
          <p:cNvPr id="9" name="Rounded Rectangle 8"/>
          <p:cNvSpPr/>
          <p:nvPr/>
        </p:nvSpPr>
        <p:spPr>
          <a:xfrm>
            <a:off x="3827819" y="4038216"/>
            <a:ext cx="2800976" cy="2159570"/>
          </a:xfrm>
          <a:prstGeom prst="roundRect">
            <a:avLst/>
          </a:prstGeom>
          <a:solidFill>
            <a:schemeClr val="tx2"/>
          </a:solidFill>
        </p:spPr>
        <p:style>
          <a:lnRef idx="1">
            <a:schemeClr val="accent1"/>
          </a:lnRef>
          <a:fillRef idx="2">
            <a:schemeClr val="accent1"/>
          </a:fillRef>
          <a:effectRef idx="1">
            <a:schemeClr val="accent1"/>
          </a:effectRef>
          <a:fontRef idx="minor">
            <a:schemeClr val="dk1"/>
          </a:fontRef>
        </p:style>
        <p:txBody>
          <a:bodyPr rtlCol="0" anchor="ctr"/>
          <a:lstStyle/>
          <a:p>
            <a:pPr algn="ctr"/>
            <a:r>
              <a:rPr lang="en-GB" sz="2000" dirty="0" smtClean="0">
                <a:solidFill>
                  <a:schemeClr val="bg1">
                    <a:lumMod val="65000"/>
                    <a:lumOff val="35000"/>
                  </a:schemeClr>
                </a:solidFill>
                <a:latin typeface="Arial" panose="020B0604020202020204" pitchFamily="34" charset="0"/>
                <a:cs typeface="Arial" panose="020B0604020202020204" pitchFamily="34" charset="0"/>
              </a:rPr>
              <a:t>Want more </a:t>
            </a:r>
            <a:r>
              <a:rPr lang="en-GB" sz="2000" dirty="0">
                <a:solidFill>
                  <a:schemeClr val="bg1">
                    <a:lumMod val="65000"/>
                    <a:lumOff val="35000"/>
                  </a:schemeClr>
                </a:solidFill>
                <a:latin typeface="Arial" panose="020B0604020202020204" pitchFamily="34" charset="0"/>
                <a:cs typeface="Arial" panose="020B0604020202020204" pitchFamily="34" charset="0"/>
              </a:rPr>
              <a:t>challenge questions to support discussion and self </a:t>
            </a:r>
            <a:r>
              <a:rPr lang="en-GB" sz="2000" dirty="0" smtClean="0">
                <a:solidFill>
                  <a:schemeClr val="bg1">
                    <a:lumMod val="65000"/>
                    <a:lumOff val="35000"/>
                  </a:schemeClr>
                </a:solidFill>
                <a:latin typeface="Arial" panose="020B0604020202020204" pitchFamily="34" charset="0"/>
                <a:cs typeface="Arial" panose="020B0604020202020204" pitchFamily="34" charset="0"/>
              </a:rPr>
              <a:t>evaluation?</a:t>
            </a:r>
          </a:p>
          <a:p>
            <a:pPr algn="ctr"/>
            <a:r>
              <a:rPr lang="en-GB" sz="2000" dirty="0" smtClean="0">
                <a:solidFill>
                  <a:schemeClr val="bg1">
                    <a:lumMod val="65000"/>
                    <a:lumOff val="35000"/>
                  </a:schemeClr>
                </a:solidFill>
                <a:latin typeface="Arial" panose="020B0604020202020204" pitchFamily="34" charset="0"/>
                <a:cs typeface="Arial" panose="020B0604020202020204" pitchFamily="34" charset="0"/>
                <a:hlinkClick r:id="rId3"/>
              </a:rPr>
              <a:t>Click here</a:t>
            </a:r>
            <a:endParaRPr lang="en-GB" sz="2000" dirty="0">
              <a:solidFill>
                <a:schemeClr val="bg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25862069"/>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200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childTnLst>
                          </p:cTn>
                        </p:par>
                        <p:par>
                          <p:cTn id="10" fill="hold">
                            <p:stCondLst>
                              <p:cond delay="3000"/>
                            </p:stCondLst>
                            <p:childTnLst>
                              <p:par>
                                <p:cTn id="11" presetID="42" presetClass="entr" presetSubtype="0" fill="hold" grpId="0" nodeType="afterEffect">
                                  <p:stCondLst>
                                    <p:cond delay="200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1000" fill="hold"/>
                                        <p:tgtEl>
                                          <p:spTgt spid="4"/>
                                        </p:tgtEl>
                                        <p:attrNameLst>
                                          <p:attrName>ppt_y</p:attrName>
                                        </p:attrNameLst>
                                      </p:cBhvr>
                                      <p:tavLst>
                                        <p:tav tm="0">
                                          <p:val>
                                            <p:strVal val="#ppt_y+.1"/>
                                          </p:val>
                                        </p:tav>
                                        <p:tav tm="100000">
                                          <p:val>
                                            <p:strVal val="#ppt_y"/>
                                          </p:val>
                                        </p:tav>
                                      </p:tavLst>
                                    </p:anim>
                                  </p:childTnLst>
                                </p:cTn>
                              </p:par>
                            </p:childTnLst>
                          </p:cTn>
                        </p:par>
                        <p:par>
                          <p:cTn id="16" fill="hold">
                            <p:stCondLst>
                              <p:cond delay="6000"/>
                            </p:stCondLst>
                            <p:childTnLst>
                              <p:par>
                                <p:cTn id="17" presetID="42" presetClass="entr" presetSubtype="0" fill="hold" grpId="0" nodeType="afterEffect">
                                  <p:stCondLst>
                                    <p:cond delay="200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1000"/>
                                        <p:tgtEl>
                                          <p:spTgt spid="7"/>
                                        </p:tgtEl>
                                      </p:cBhvr>
                                    </p:animEffect>
                                    <p:anim calcmode="lin" valueType="num">
                                      <p:cBhvr>
                                        <p:cTn id="20" dur="1000" fill="hold"/>
                                        <p:tgtEl>
                                          <p:spTgt spid="7"/>
                                        </p:tgtEl>
                                        <p:attrNameLst>
                                          <p:attrName>ppt_x</p:attrName>
                                        </p:attrNameLst>
                                      </p:cBhvr>
                                      <p:tavLst>
                                        <p:tav tm="0">
                                          <p:val>
                                            <p:strVal val="#ppt_x"/>
                                          </p:val>
                                        </p:tav>
                                        <p:tav tm="100000">
                                          <p:val>
                                            <p:strVal val="#ppt_x"/>
                                          </p:val>
                                        </p:tav>
                                      </p:tavLst>
                                    </p:anim>
                                    <p:anim calcmode="lin" valueType="num">
                                      <p:cBhvr>
                                        <p:cTn id="21" dur="1000" fill="hold"/>
                                        <p:tgtEl>
                                          <p:spTgt spid="7"/>
                                        </p:tgtEl>
                                        <p:attrNameLst>
                                          <p:attrName>ppt_y</p:attrName>
                                        </p:attrNameLst>
                                      </p:cBhvr>
                                      <p:tavLst>
                                        <p:tav tm="0">
                                          <p:val>
                                            <p:strVal val="#ppt_y+.1"/>
                                          </p:val>
                                        </p:tav>
                                        <p:tav tm="100000">
                                          <p:val>
                                            <p:strVal val="#ppt_y"/>
                                          </p:val>
                                        </p:tav>
                                      </p:tavLst>
                                    </p:anim>
                                  </p:childTnLst>
                                </p:cTn>
                              </p:par>
                            </p:childTnLst>
                          </p:cTn>
                        </p:par>
                        <p:par>
                          <p:cTn id="22" fill="hold">
                            <p:stCondLst>
                              <p:cond delay="9000"/>
                            </p:stCondLst>
                            <p:childTnLst>
                              <p:par>
                                <p:cTn id="23" presetID="42" presetClass="entr" presetSubtype="0" fill="hold" grpId="0" nodeType="afterEffect">
                                  <p:stCondLst>
                                    <p:cond delay="2000"/>
                                  </p:stCondLst>
                                  <p:childTnLst>
                                    <p:set>
                                      <p:cBhvr>
                                        <p:cTn id="24" dur="1" fill="hold">
                                          <p:stCondLst>
                                            <p:cond delay="0"/>
                                          </p:stCondLst>
                                        </p:cTn>
                                        <p:tgtEl>
                                          <p:spTgt spid="12"/>
                                        </p:tgtEl>
                                        <p:attrNameLst>
                                          <p:attrName>style.visibility</p:attrName>
                                        </p:attrNameLst>
                                      </p:cBhvr>
                                      <p:to>
                                        <p:strVal val="visible"/>
                                      </p:to>
                                    </p:set>
                                    <p:animEffect transition="in" filter="fade">
                                      <p:cBhvr>
                                        <p:cTn id="25" dur="1000"/>
                                        <p:tgtEl>
                                          <p:spTgt spid="12"/>
                                        </p:tgtEl>
                                      </p:cBhvr>
                                    </p:animEffect>
                                    <p:anim calcmode="lin" valueType="num">
                                      <p:cBhvr>
                                        <p:cTn id="26" dur="1000" fill="hold"/>
                                        <p:tgtEl>
                                          <p:spTgt spid="12"/>
                                        </p:tgtEl>
                                        <p:attrNameLst>
                                          <p:attrName>ppt_x</p:attrName>
                                        </p:attrNameLst>
                                      </p:cBhvr>
                                      <p:tavLst>
                                        <p:tav tm="0">
                                          <p:val>
                                            <p:strVal val="#ppt_x"/>
                                          </p:val>
                                        </p:tav>
                                        <p:tav tm="100000">
                                          <p:val>
                                            <p:strVal val="#ppt_x"/>
                                          </p:val>
                                        </p:tav>
                                      </p:tavLst>
                                    </p:anim>
                                    <p:anim calcmode="lin" valueType="num">
                                      <p:cBhvr>
                                        <p:cTn id="27" dur="1000" fill="hold"/>
                                        <p:tgtEl>
                                          <p:spTgt spid="12"/>
                                        </p:tgtEl>
                                        <p:attrNameLst>
                                          <p:attrName>ppt_y</p:attrName>
                                        </p:attrNameLst>
                                      </p:cBhvr>
                                      <p:tavLst>
                                        <p:tav tm="0">
                                          <p:val>
                                            <p:strVal val="#ppt_y+.1"/>
                                          </p:val>
                                        </p:tav>
                                        <p:tav tm="100000">
                                          <p:val>
                                            <p:strVal val="#ppt_y"/>
                                          </p:val>
                                        </p:tav>
                                      </p:tavLst>
                                    </p:anim>
                                  </p:childTnLst>
                                </p:cTn>
                              </p:par>
                            </p:childTnLst>
                          </p:cTn>
                        </p:par>
                        <p:par>
                          <p:cTn id="28" fill="hold">
                            <p:stCondLst>
                              <p:cond delay="12000"/>
                            </p:stCondLst>
                            <p:childTnLst>
                              <p:par>
                                <p:cTn id="29" presetID="42" presetClass="entr" presetSubtype="0" fill="hold" grpId="0" nodeType="afterEffect">
                                  <p:stCondLst>
                                    <p:cond delay="2000"/>
                                  </p:stCondLst>
                                  <p:childTnLst>
                                    <p:set>
                                      <p:cBhvr>
                                        <p:cTn id="30" dur="1" fill="hold">
                                          <p:stCondLst>
                                            <p:cond delay="0"/>
                                          </p:stCondLst>
                                        </p:cTn>
                                        <p:tgtEl>
                                          <p:spTgt spid="9"/>
                                        </p:tgtEl>
                                        <p:attrNameLst>
                                          <p:attrName>style.visibility</p:attrName>
                                        </p:attrNameLst>
                                      </p:cBhvr>
                                      <p:to>
                                        <p:strVal val="visible"/>
                                      </p:to>
                                    </p:set>
                                    <p:animEffect transition="in" filter="fade">
                                      <p:cBhvr>
                                        <p:cTn id="31" dur="1000"/>
                                        <p:tgtEl>
                                          <p:spTgt spid="9"/>
                                        </p:tgtEl>
                                      </p:cBhvr>
                                    </p:animEffect>
                                    <p:anim calcmode="lin" valueType="num">
                                      <p:cBhvr>
                                        <p:cTn id="32" dur="1000" fill="hold"/>
                                        <p:tgtEl>
                                          <p:spTgt spid="9"/>
                                        </p:tgtEl>
                                        <p:attrNameLst>
                                          <p:attrName>ppt_x</p:attrName>
                                        </p:attrNameLst>
                                      </p:cBhvr>
                                      <p:tavLst>
                                        <p:tav tm="0">
                                          <p:val>
                                            <p:strVal val="#ppt_x"/>
                                          </p:val>
                                        </p:tav>
                                        <p:tav tm="100000">
                                          <p:val>
                                            <p:strVal val="#ppt_x"/>
                                          </p:val>
                                        </p:tav>
                                      </p:tavLst>
                                    </p:anim>
                                    <p:anim calcmode="lin" valueType="num">
                                      <p:cBhvr>
                                        <p:cTn id="33"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0" grpId="0" animBg="1"/>
      <p:bldP spid="7" grpId="0" animBg="1"/>
      <p:bldP spid="12" grpId="0" animBg="1"/>
      <p:bldP spid="9"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3668" y="1988245"/>
            <a:ext cx="10972800" cy="3863926"/>
          </a:xfrm>
          <a:solidFill>
            <a:schemeClr val="tx2"/>
          </a:solidFill>
        </p:spPr>
        <p:txBody>
          <a:bodyPr/>
          <a:lstStyle/>
          <a:p>
            <a:r>
              <a:rPr lang="en-GB" dirty="0">
                <a:solidFill>
                  <a:schemeClr val="bg1">
                    <a:lumMod val="65000"/>
                    <a:lumOff val="35000"/>
                  </a:schemeClr>
                </a:solidFill>
                <a:latin typeface="Arial" panose="020B0604020202020204" pitchFamily="34" charset="0"/>
                <a:cs typeface="Arial" panose="020B0604020202020204" pitchFamily="34" charset="0"/>
              </a:rPr>
              <a:t>Bruce, T. (</a:t>
            </a:r>
            <a:r>
              <a:rPr lang="en-GB" dirty="0" err="1">
                <a:solidFill>
                  <a:schemeClr val="bg1">
                    <a:lumMod val="65000"/>
                    <a:lumOff val="35000"/>
                  </a:schemeClr>
                </a:solidFill>
                <a:latin typeface="Arial" panose="020B0604020202020204" pitchFamily="34" charset="0"/>
                <a:cs typeface="Arial" panose="020B0604020202020204" pitchFamily="34" charset="0"/>
              </a:rPr>
              <a:t>Eds</a:t>
            </a:r>
            <a:r>
              <a:rPr lang="en-GB" dirty="0">
                <a:solidFill>
                  <a:schemeClr val="bg1">
                    <a:lumMod val="65000"/>
                    <a:lumOff val="35000"/>
                  </a:schemeClr>
                </a:solidFill>
                <a:latin typeface="Arial" panose="020B0604020202020204" pitchFamily="34" charset="0"/>
                <a:cs typeface="Arial" panose="020B0604020202020204" pitchFamily="34" charset="0"/>
              </a:rPr>
              <a:t>) (2012</a:t>
            </a:r>
            <a:r>
              <a:rPr lang="en-GB" dirty="0" smtClean="0">
                <a:solidFill>
                  <a:schemeClr val="bg1">
                    <a:lumMod val="65000"/>
                    <a:lumOff val="35000"/>
                  </a:schemeClr>
                </a:solidFill>
                <a:latin typeface="Arial" panose="020B0604020202020204" pitchFamily="34" charset="0"/>
                <a:cs typeface="Arial" panose="020B0604020202020204" pitchFamily="34" charset="0"/>
              </a:rPr>
              <a:t>) </a:t>
            </a:r>
            <a:r>
              <a:rPr lang="en-GB" i="1" dirty="0" smtClean="0">
                <a:solidFill>
                  <a:schemeClr val="bg1">
                    <a:lumMod val="65000"/>
                    <a:lumOff val="35000"/>
                  </a:schemeClr>
                </a:solidFill>
                <a:latin typeface="Arial" panose="020B0604020202020204" pitchFamily="34" charset="0"/>
                <a:cs typeface="Arial" panose="020B0604020202020204" pitchFamily="34" charset="0"/>
              </a:rPr>
              <a:t>Early </a:t>
            </a:r>
            <a:r>
              <a:rPr lang="en-GB" i="1" dirty="0">
                <a:solidFill>
                  <a:schemeClr val="bg1">
                    <a:lumMod val="65000"/>
                    <a:lumOff val="35000"/>
                  </a:schemeClr>
                </a:solidFill>
                <a:latin typeface="Arial" panose="020B0604020202020204" pitchFamily="34" charset="0"/>
                <a:cs typeface="Arial" panose="020B0604020202020204" pitchFamily="34" charset="0"/>
              </a:rPr>
              <a:t>Childhood Practice: Froebel Today</a:t>
            </a:r>
            <a:r>
              <a:rPr lang="en-GB" dirty="0">
                <a:solidFill>
                  <a:schemeClr val="bg1">
                    <a:lumMod val="65000"/>
                    <a:lumOff val="35000"/>
                  </a:schemeClr>
                </a:solidFill>
                <a:latin typeface="Arial" panose="020B0604020202020204" pitchFamily="34" charset="0"/>
                <a:cs typeface="Arial" panose="020B0604020202020204" pitchFamily="34" charset="0"/>
              </a:rPr>
              <a:t>. Sage Publications Ltd. </a:t>
            </a:r>
            <a:endParaRPr lang="en-GB" dirty="0" smtClean="0">
              <a:solidFill>
                <a:schemeClr val="bg1">
                  <a:lumMod val="65000"/>
                  <a:lumOff val="35000"/>
                </a:schemeClr>
              </a:solidFill>
              <a:latin typeface="Arial" panose="020B0604020202020204" pitchFamily="34" charset="0"/>
              <a:cs typeface="Arial" panose="020B0604020202020204" pitchFamily="34" charset="0"/>
            </a:endParaRPr>
          </a:p>
          <a:p>
            <a:pPr marL="0" indent="0">
              <a:buNone/>
            </a:pPr>
            <a:endParaRPr lang="en-GB" dirty="0">
              <a:solidFill>
                <a:schemeClr val="bg1">
                  <a:lumMod val="65000"/>
                  <a:lumOff val="35000"/>
                </a:schemeClr>
              </a:solidFill>
              <a:latin typeface="Arial" panose="020B0604020202020204" pitchFamily="34" charset="0"/>
              <a:cs typeface="Arial" panose="020B0604020202020204" pitchFamily="34" charset="0"/>
            </a:endParaRPr>
          </a:p>
          <a:p>
            <a:r>
              <a:rPr lang="en-GB" dirty="0" err="1" smtClean="0">
                <a:solidFill>
                  <a:schemeClr val="bg1">
                    <a:lumMod val="65000"/>
                    <a:lumOff val="35000"/>
                  </a:schemeClr>
                </a:solidFill>
                <a:latin typeface="Arial" panose="020B0604020202020204" pitchFamily="34" charset="0"/>
                <a:cs typeface="Arial" panose="020B0604020202020204" pitchFamily="34" charset="0"/>
              </a:rPr>
              <a:t>Kieff</a:t>
            </a:r>
            <a:r>
              <a:rPr lang="en-GB" dirty="0" smtClean="0">
                <a:solidFill>
                  <a:schemeClr val="bg1">
                    <a:lumMod val="65000"/>
                    <a:lumOff val="35000"/>
                  </a:schemeClr>
                </a:solidFill>
                <a:latin typeface="Arial" panose="020B0604020202020204" pitchFamily="34" charset="0"/>
                <a:cs typeface="Arial" panose="020B0604020202020204" pitchFamily="34" charset="0"/>
              </a:rPr>
              <a:t>, J. and </a:t>
            </a:r>
            <a:r>
              <a:rPr lang="en-GB" dirty="0" err="1" smtClean="0">
                <a:solidFill>
                  <a:schemeClr val="bg1">
                    <a:lumMod val="65000"/>
                    <a:lumOff val="35000"/>
                  </a:schemeClr>
                </a:solidFill>
                <a:latin typeface="Arial" panose="020B0604020202020204" pitchFamily="34" charset="0"/>
                <a:cs typeface="Arial" panose="020B0604020202020204" pitchFamily="34" charset="0"/>
              </a:rPr>
              <a:t>Wellhousen</a:t>
            </a:r>
            <a:r>
              <a:rPr lang="en-GB" dirty="0" smtClean="0">
                <a:solidFill>
                  <a:schemeClr val="bg1">
                    <a:lumMod val="65000"/>
                    <a:lumOff val="35000"/>
                  </a:schemeClr>
                </a:solidFill>
                <a:latin typeface="Arial" panose="020B0604020202020204" pitchFamily="34" charset="0"/>
                <a:cs typeface="Arial" panose="020B0604020202020204" pitchFamily="34" charset="0"/>
              </a:rPr>
              <a:t>, K. (2001) </a:t>
            </a:r>
            <a:r>
              <a:rPr lang="en-GB" i="1" dirty="0" smtClean="0">
                <a:solidFill>
                  <a:schemeClr val="bg1">
                    <a:lumMod val="65000"/>
                    <a:lumOff val="35000"/>
                  </a:schemeClr>
                </a:solidFill>
                <a:latin typeface="Arial" panose="020B0604020202020204" pitchFamily="34" charset="0"/>
                <a:cs typeface="Arial" panose="020B0604020202020204" pitchFamily="34" charset="0"/>
              </a:rPr>
              <a:t>A </a:t>
            </a:r>
            <a:r>
              <a:rPr lang="en-GB" i="1" dirty="0">
                <a:solidFill>
                  <a:schemeClr val="bg1">
                    <a:lumMod val="65000"/>
                    <a:lumOff val="35000"/>
                  </a:schemeClr>
                </a:solidFill>
                <a:latin typeface="Arial" panose="020B0604020202020204" pitchFamily="34" charset="0"/>
                <a:cs typeface="Arial" panose="020B0604020202020204" pitchFamily="34" charset="0"/>
              </a:rPr>
              <a:t>Constructivist Approach to Block Pla</a:t>
            </a:r>
            <a:r>
              <a:rPr lang="en-GB" dirty="0">
                <a:solidFill>
                  <a:schemeClr val="bg1">
                    <a:lumMod val="65000"/>
                    <a:lumOff val="35000"/>
                  </a:schemeClr>
                </a:solidFill>
                <a:latin typeface="Arial" panose="020B0604020202020204" pitchFamily="34" charset="0"/>
                <a:cs typeface="Arial" panose="020B0604020202020204" pitchFamily="34" charset="0"/>
              </a:rPr>
              <a:t>y </a:t>
            </a:r>
            <a:r>
              <a:rPr lang="en-GB" i="1" dirty="0">
                <a:solidFill>
                  <a:schemeClr val="bg1">
                    <a:lumMod val="65000"/>
                    <a:lumOff val="35000"/>
                  </a:schemeClr>
                </a:solidFill>
                <a:latin typeface="Arial" panose="020B0604020202020204" pitchFamily="34" charset="0"/>
                <a:cs typeface="Arial" panose="020B0604020202020204" pitchFamily="34" charset="0"/>
              </a:rPr>
              <a:t>in Early </a:t>
            </a:r>
            <a:r>
              <a:rPr lang="en-GB" i="1" dirty="0" smtClean="0">
                <a:solidFill>
                  <a:schemeClr val="bg1">
                    <a:lumMod val="65000"/>
                    <a:lumOff val="35000"/>
                  </a:schemeClr>
                </a:solidFill>
                <a:latin typeface="Arial" panose="020B0604020202020204" pitchFamily="34" charset="0"/>
                <a:cs typeface="Arial" panose="020B0604020202020204" pitchFamily="34" charset="0"/>
              </a:rPr>
              <a:t>Childhood</a:t>
            </a:r>
            <a:r>
              <a:rPr lang="en-GB" dirty="0" smtClean="0">
                <a:solidFill>
                  <a:schemeClr val="bg1">
                    <a:lumMod val="65000"/>
                    <a:lumOff val="35000"/>
                  </a:schemeClr>
                </a:solidFill>
                <a:latin typeface="Arial" panose="020B0604020202020204" pitchFamily="34" charset="0"/>
                <a:cs typeface="Arial" panose="020B0604020202020204" pitchFamily="34" charset="0"/>
              </a:rPr>
              <a:t>. Delmar </a:t>
            </a:r>
            <a:r>
              <a:rPr lang="en-GB" dirty="0" err="1" smtClean="0">
                <a:solidFill>
                  <a:schemeClr val="bg1">
                    <a:lumMod val="65000"/>
                    <a:lumOff val="35000"/>
                  </a:schemeClr>
                </a:solidFill>
                <a:latin typeface="Arial" panose="020B0604020202020204" pitchFamily="34" charset="0"/>
                <a:cs typeface="Arial" panose="020B0604020202020204" pitchFamily="34" charset="0"/>
              </a:rPr>
              <a:t>Cengage</a:t>
            </a:r>
            <a:r>
              <a:rPr lang="en-GB" dirty="0" smtClean="0">
                <a:solidFill>
                  <a:schemeClr val="bg1">
                    <a:lumMod val="65000"/>
                    <a:lumOff val="35000"/>
                  </a:schemeClr>
                </a:solidFill>
                <a:latin typeface="Arial" panose="020B0604020202020204" pitchFamily="34" charset="0"/>
                <a:cs typeface="Arial" panose="020B0604020202020204" pitchFamily="34" charset="0"/>
              </a:rPr>
              <a:t> Learning.</a:t>
            </a:r>
          </a:p>
          <a:p>
            <a:pPr marL="0" indent="0">
              <a:buNone/>
            </a:pPr>
            <a:endParaRPr lang="en-GB" dirty="0" smtClean="0">
              <a:solidFill>
                <a:schemeClr val="bg1">
                  <a:lumMod val="65000"/>
                  <a:lumOff val="35000"/>
                </a:schemeClr>
              </a:solidFill>
              <a:latin typeface="Arial" panose="020B0604020202020204" pitchFamily="34" charset="0"/>
              <a:cs typeface="Arial" panose="020B0604020202020204" pitchFamily="34" charset="0"/>
            </a:endParaRPr>
          </a:p>
          <a:p>
            <a:r>
              <a:rPr lang="en-GB" dirty="0" err="1" smtClean="0">
                <a:solidFill>
                  <a:schemeClr val="bg1">
                    <a:lumMod val="65000"/>
                    <a:lumOff val="35000"/>
                  </a:schemeClr>
                </a:solidFill>
                <a:latin typeface="Arial" panose="020B0604020202020204" pitchFamily="34" charset="0"/>
                <a:cs typeface="Arial" panose="020B0604020202020204" pitchFamily="34" charset="0"/>
              </a:rPr>
              <a:t>Provenzo</a:t>
            </a:r>
            <a:r>
              <a:rPr lang="en-GB" dirty="0" smtClean="0">
                <a:solidFill>
                  <a:schemeClr val="bg1">
                    <a:lumMod val="65000"/>
                    <a:lumOff val="35000"/>
                  </a:schemeClr>
                </a:solidFill>
                <a:latin typeface="Arial" panose="020B0604020202020204" pitchFamily="34" charset="0"/>
                <a:cs typeface="Arial" panose="020B0604020202020204" pitchFamily="34" charset="0"/>
              </a:rPr>
              <a:t>, F. Jnr. (2009) Friedrich </a:t>
            </a:r>
            <a:r>
              <a:rPr lang="en-GB" dirty="0">
                <a:solidFill>
                  <a:schemeClr val="bg1">
                    <a:lumMod val="65000"/>
                    <a:lumOff val="35000"/>
                  </a:schemeClr>
                </a:solidFill>
                <a:latin typeface="Arial" panose="020B0604020202020204" pitchFamily="34" charset="0"/>
                <a:cs typeface="Arial" panose="020B0604020202020204" pitchFamily="34" charset="0"/>
              </a:rPr>
              <a:t>Froebel's Gifts: Connecting the Spiritual and Aesthetic to the Real </a:t>
            </a:r>
            <a:r>
              <a:rPr lang="en-GB" dirty="0" smtClean="0">
                <a:solidFill>
                  <a:schemeClr val="bg1">
                    <a:lumMod val="65000"/>
                    <a:lumOff val="35000"/>
                  </a:schemeClr>
                </a:solidFill>
                <a:latin typeface="Arial" panose="020B0604020202020204" pitchFamily="34" charset="0"/>
                <a:cs typeface="Arial" panose="020B0604020202020204" pitchFamily="34" charset="0"/>
              </a:rPr>
              <a:t>World of Play and Learning. </a:t>
            </a:r>
            <a:r>
              <a:rPr lang="en-GB" i="1" dirty="0" smtClean="0">
                <a:solidFill>
                  <a:schemeClr val="bg1">
                    <a:lumMod val="65000"/>
                    <a:lumOff val="35000"/>
                  </a:schemeClr>
                </a:solidFill>
                <a:latin typeface="Arial" panose="020B0604020202020204" pitchFamily="34" charset="0"/>
                <a:cs typeface="Arial" panose="020B0604020202020204" pitchFamily="34" charset="0"/>
              </a:rPr>
              <a:t>American Journal of Play. 2 (1) </a:t>
            </a:r>
            <a:r>
              <a:rPr lang="en-GB" dirty="0" err="1" smtClean="0">
                <a:solidFill>
                  <a:schemeClr val="bg1">
                    <a:lumMod val="65000"/>
                    <a:lumOff val="35000"/>
                  </a:schemeClr>
                </a:solidFill>
                <a:latin typeface="Arial" panose="020B0604020202020204" pitchFamily="34" charset="0"/>
                <a:cs typeface="Arial" panose="020B0604020202020204" pitchFamily="34" charset="0"/>
              </a:rPr>
              <a:t>pp.85</a:t>
            </a:r>
            <a:r>
              <a:rPr lang="en-GB" dirty="0" smtClean="0">
                <a:solidFill>
                  <a:schemeClr val="bg1">
                    <a:lumMod val="65000"/>
                    <a:lumOff val="35000"/>
                  </a:schemeClr>
                </a:solidFill>
                <a:latin typeface="Arial" panose="020B0604020202020204" pitchFamily="34" charset="0"/>
                <a:cs typeface="Arial" panose="020B0604020202020204" pitchFamily="34" charset="0"/>
              </a:rPr>
              <a:t>-99</a:t>
            </a:r>
            <a:r>
              <a:rPr lang="en-GB" i="1" dirty="0" smtClean="0">
                <a:solidFill>
                  <a:schemeClr val="bg1">
                    <a:lumMod val="65000"/>
                    <a:lumOff val="35000"/>
                  </a:schemeClr>
                </a:solidFill>
                <a:latin typeface="Arial" panose="020B0604020202020204" pitchFamily="34" charset="0"/>
                <a:cs typeface="Arial" panose="020B0604020202020204" pitchFamily="34" charset="0"/>
              </a:rPr>
              <a:t>.</a:t>
            </a:r>
            <a:r>
              <a:rPr lang="en-GB" dirty="0">
                <a:solidFill>
                  <a:schemeClr val="bg1">
                    <a:lumMod val="65000"/>
                    <a:lumOff val="35000"/>
                  </a:schemeClr>
                </a:solidFill>
                <a:latin typeface="Arial" panose="020B0604020202020204" pitchFamily="34" charset="0"/>
                <a:cs typeface="Arial" panose="020B0604020202020204" pitchFamily="34" charset="0"/>
              </a:rPr>
              <a:t/>
            </a:r>
            <a:br>
              <a:rPr lang="en-GB" dirty="0">
                <a:solidFill>
                  <a:schemeClr val="bg1">
                    <a:lumMod val="65000"/>
                    <a:lumOff val="35000"/>
                  </a:schemeClr>
                </a:solidFill>
                <a:latin typeface="Arial" panose="020B0604020202020204" pitchFamily="34" charset="0"/>
                <a:cs typeface="Arial" panose="020B0604020202020204" pitchFamily="34" charset="0"/>
              </a:rPr>
            </a:br>
            <a:r>
              <a:rPr lang="en-GB" dirty="0" smtClean="0">
                <a:solidFill>
                  <a:schemeClr val="bg1">
                    <a:lumMod val="65000"/>
                    <a:lumOff val="35000"/>
                  </a:schemeClr>
                </a:solidFill>
              </a:rPr>
              <a:t> </a:t>
            </a:r>
            <a:br>
              <a:rPr lang="en-GB" dirty="0" smtClean="0">
                <a:solidFill>
                  <a:schemeClr val="bg1">
                    <a:lumMod val="65000"/>
                    <a:lumOff val="35000"/>
                  </a:schemeClr>
                </a:solidFill>
              </a:rPr>
            </a:br>
            <a:r>
              <a:rPr lang="en-GB" dirty="0">
                <a:solidFill>
                  <a:schemeClr val="bg1">
                    <a:lumMod val="65000"/>
                    <a:lumOff val="35000"/>
                  </a:schemeClr>
                </a:solidFill>
              </a:rPr>
              <a:t/>
            </a:r>
            <a:br>
              <a:rPr lang="en-GB" dirty="0">
                <a:solidFill>
                  <a:schemeClr val="bg1">
                    <a:lumMod val="65000"/>
                    <a:lumOff val="35000"/>
                  </a:schemeClr>
                </a:solidFill>
              </a:rPr>
            </a:br>
            <a:endParaRPr lang="en-GB" dirty="0" smtClean="0">
              <a:solidFill>
                <a:schemeClr val="bg1">
                  <a:lumMod val="65000"/>
                  <a:lumOff val="35000"/>
                </a:schemeClr>
              </a:solidFill>
            </a:endParaRPr>
          </a:p>
          <a:p>
            <a:pPr marL="0" indent="0">
              <a:buNone/>
            </a:pPr>
            <a:r>
              <a:rPr lang="en-GB" dirty="0">
                <a:solidFill>
                  <a:schemeClr val="bg1">
                    <a:lumMod val="65000"/>
                    <a:lumOff val="35000"/>
                  </a:schemeClr>
                </a:solidFill>
              </a:rPr>
              <a:t/>
            </a:r>
            <a:br>
              <a:rPr lang="en-GB" dirty="0">
                <a:solidFill>
                  <a:schemeClr val="bg1">
                    <a:lumMod val="65000"/>
                    <a:lumOff val="35000"/>
                  </a:schemeClr>
                </a:solidFill>
              </a:rPr>
            </a:br>
            <a:r>
              <a:rPr lang="en-GB" dirty="0">
                <a:solidFill>
                  <a:schemeClr val="bg1">
                    <a:lumMod val="65000"/>
                    <a:lumOff val="35000"/>
                  </a:schemeClr>
                </a:solidFill>
              </a:rPr>
              <a:t/>
            </a:r>
            <a:br>
              <a:rPr lang="en-GB" dirty="0">
                <a:solidFill>
                  <a:schemeClr val="bg1">
                    <a:lumMod val="65000"/>
                    <a:lumOff val="35000"/>
                  </a:schemeClr>
                </a:solidFill>
              </a:rPr>
            </a:br>
            <a:r>
              <a:rPr lang="en-GB" dirty="0">
                <a:solidFill>
                  <a:schemeClr val="bg1">
                    <a:lumMod val="65000"/>
                    <a:lumOff val="35000"/>
                  </a:schemeClr>
                </a:solidFill>
              </a:rPr>
              <a:t/>
            </a:r>
            <a:br>
              <a:rPr lang="en-GB" dirty="0">
                <a:solidFill>
                  <a:schemeClr val="bg1">
                    <a:lumMod val="65000"/>
                    <a:lumOff val="35000"/>
                  </a:schemeClr>
                </a:solidFill>
              </a:rPr>
            </a:br>
            <a:endParaRPr lang="en-GB" dirty="0">
              <a:solidFill>
                <a:schemeClr val="bg1">
                  <a:lumMod val="65000"/>
                  <a:lumOff val="35000"/>
                </a:schemeClr>
              </a:solidFill>
            </a:endParaRPr>
          </a:p>
        </p:txBody>
      </p:sp>
      <p:sp>
        <p:nvSpPr>
          <p:cNvPr id="2" name="Title 1"/>
          <p:cNvSpPr>
            <a:spLocks noGrp="1"/>
          </p:cNvSpPr>
          <p:nvPr>
            <p:ph type="title"/>
          </p:nvPr>
        </p:nvSpPr>
        <p:spPr>
          <a:xfrm>
            <a:off x="609600" y="539646"/>
            <a:ext cx="2673246" cy="831954"/>
          </a:xfrm>
          <a:ln w="6350" cap="rnd">
            <a:noFill/>
          </a:ln>
          <a:scene3d>
            <a:camera prst="orthographicFront"/>
            <a:lightRig rig="threePt" dir="t"/>
          </a:scene3d>
          <a:sp3d>
            <a:bevelT/>
          </a:sp3d>
        </p:spPr>
        <p:style>
          <a:lnRef idx="1">
            <a:schemeClr val="accent1"/>
          </a:lnRef>
          <a:fillRef idx="3">
            <a:schemeClr val="accent1"/>
          </a:fillRef>
          <a:effectRef idx="2">
            <a:schemeClr val="accent1"/>
          </a:effectRef>
          <a:fontRef idx="minor">
            <a:schemeClr val="lt1"/>
          </a:fontRef>
        </p:style>
        <p:txBody>
          <a:bodyPr vert="horz" rtlCol="0" anchor="b" anchorCtr="0">
            <a:normAutofit fontScale="90000"/>
          </a:bodyPr>
          <a:lstStyle/>
          <a:p>
            <a:r>
              <a:rPr lang="en-GB" dirty="0">
                <a:ln w="3200">
                  <a:solidFill>
                    <a:schemeClr val="tx2">
                      <a:lumMod val="75000"/>
                      <a:alpha val="25000"/>
                    </a:schemeClr>
                  </a:solidFill>
                  <a:prstDash val="solid"/>
                  <a:round/>
                </a:ln>
                <a:solidFill>
                  <a:schemeClr val="accent2">
                    <a:lumMod val="40000"/>
                    <a:lumOff val="60000"/>
                  </a:schemeClr>
                </a:solidFill>
                <a:effectLst>
                  <a:outerShdw blurRad="50800" dist="38100" dir="5400000" algn="t" rotWithShape="0">
                    <a:prstClr val="black">
                      <a:alpha val="40000"/>
                    </a:prstClr>
                  </a:outerShdw>
                </a:effectLst>
                <a:latin typeface="Arial" panose="020B0604020202020204" pitchFamily="34" charset="0"/>
                <a:cs typeface="Arial" panose="020B0604020202020204" pitchFamily="34" charset="0"/>
              </a:rPr>
              <a:t>References</a:t>
            </a:r>
          </a:p>
        </p:txBody>
      </p:sp>
    </p:spTree>
    <p:extLst>
      <p:ext uri="{BB962C8B-B14F-4D97-AF65-F5344CB8AC3E}">
        <p14:creationId xmlns:p14="http://schemas.microsoft.com/office/powerpoint/2010/main" val="2423740313"/>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100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1500"/>
                                        <p:tgtEl>
                                          <p:spTgt spid="3">
                                            <p:bg/>
                                          </p:spTgt>
                                        </p:tgtEl>
                                      </p:cBhvr>
                                    </p:animEffect>
                                    <p:anim calcmode="lin" valueType="num">
                                      <p:cBhvr>
                                        <p:cTn id="8" dur="1500" fill="hold"/>
                                        <p:tgtEl>
                                          <p:spTgt spid="3">
                                            <p:bg/>
                                          </p:spTgt>
                                        </p:tgtEl>
                                        <p:attrNameLst>
                                          <p:attrName>ppt_x</p:attrName>
                                        </p:attrNameLst>
                                      </p:cBhvr>
                                      <p:tavLst>
                                        <p:tav tm="0">
                                          <p:val>
                                            <p:strVal val="#ppt_x"/>
                                          </p:val>
                                        </p:tav>
                                        <p:tav tm="100000">
                                          <p:val>
                                            <p:strVal val="#ppt_x"/>
                                          </p:val>
                                        </p:tav>
                                      </p:tavLst>
                                    </p:anim>
                                    <p:anim calcmode="lin" valueType="num">
                                      <p:cBhvr>
                                        <p:cTn id="9" dur="1500" fill="hold"/>
                                        <p:tgtEl>
                                          <p:spTgt spid="3">
                                            <p:bg/>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100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500"/>
                                        <p:tgtEl>
                                          <p:spTgt spid="3">
                                            <p:txEl>
                                              <p:pRg st="0" end="0"/>
                                            </p:txEl>
                                          </p:spTgt>
                                        </p:tgtEl>
                                      </p:cBhvr>
                                    </p:animEffect>
                                    <p:anim calcmode="lin" valueType="num">
                                      <p:cBhvr>
                                        <p:cTn id="15" dur="1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7" fill="hold">
                            <p:stCondLst>
                              <p:cond delay="2500"/>
                            </p:stCondLst>
                            <p:childTnLst>
                              <p:par>
                                <p:cTn id="18" presetID="42" presetClass="entr" presetSubtype="0" fill="hold" grpId="0" nodeType="afterEffect">
                                  <p:stCondLst>
                                    <p:cond delay="50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1500"/>
                                        <p:tgtEl>
                                          <p:spTgt spid="3">
                                            <p:txEl>
                                              <p:pRg st="2" end="2"/>
                                            </p:txEl>
                                          </p:spTgt>
                                        </p:tgtEl>
                                      </p:cBhvr>
                                    </p:animEffect>
                                    <p:anim calcmode="lin" valueType="num">
                                      <p:cBhvr>
                                        <p:cTn id="21" dur="1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2" dur="1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3" fill="hold">
                            <p:stCondLst>
                              <p:cond delay="4500"/>
                            </p:stCondLst>
                            <p:childTnLst>
                              <p:par>
                                <p:cTn id="24" presetID="42" presetClass="entr" presetSubtype="0" fill="hold" grpId="0" nodeType="afterEffect">
                                  <p:stCondLst>
                                    <p:cond delay="50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fade">
                                      <p:cBhvr>
                                        <p:cTn id="26" dur="1500"/>
                                        <p:tgtEl>
                                          <p:spTgt spid="3">
                                            <p:txEl>
                                              <p:pRg st="4" end="4"/>
                                            </p:txEl>
                                          </p:spTgt>
                                        </p:tgtEl>
                                      </p:cBhvr>
                                    </p:animEffect>
                                    <p:anim calcmode="lin" valueType="num">
                                      <p:cBhvr>
                                        <p:cTn id="27" dur="1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8" dur="1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Effect transition="in" filter="fade">
                                      <p:cBhvr>
                                        <p:cTn id="33" dur="1000"/>
                                        <p:tgtEl>
                                          <p:spTgt spid="3">
                                            <p:txEl>
                                              <p:pRg st="5" end="5"/>
                                            </p:txEl>
                                          </p:spTgt>
                                        </p:tgtEl>
                                      </p:cBhvr>
                                    </p:animEffect>
                                    <p:anim calcmode="lin" valueType="num">
                                      <p:cBhvr>
                                        <p:cTn id="34"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48237" y="2670220"/>
            <a:ext cx="10879199" cy="4187780"/>
          </a:xfrm>
        </p:spPr>
        <p:txBody>
          <a:bodyPr/>
          <a:lstStyle/>
          <a:p>
            <a:r>
              <a:rPr lang="en-GB" sz="2000" dirty="0" err="1" smtClean="0">
                <a:latin typeface="Arial" panose="020B0604020202020204" pitchFamily="34" charset="0"/>
                <a:cs typeface="Arial" panose="020B0604020202020204" pitchFamily="34" charset="0"/>
              </a:rPr>
              <a:t>Frederich</a:t>
            </a:r>
            <a:r>
              <a:rPr lang="en-GB" sz="2000" dirty="0" smtClean="0">
                <a:latin typeface="Arial" panose="020B0604020202020204" pitchFamily="34" charset="0"/>
                <a:cs typeface="Arial" panose="020B0604020202020204" pitchFamily="34" charset="0"/>
              </a:rPr>
              <a:t> Froebel was the founder of Kindergarten Education. </a:t>
            </a:r>
            <a:r>
              <a:rPr lang="en-GB" sz="2000" dirty="0">
                <a:latin typeface="Arial" panose="020B0604020202020204" pitchFamily="34" charset="0"/>
                <a:cs typeface="Arial" panose="020B0604020202020204" pitchFamily="34" charset="0"/>
              </a:rPr>
              <a:t>H</a:t>
            </a:r>
            <a:r>
              <a:rPr lang="en-GB" sz="2000" dirty="0" smtClean="0">
                <a:latin typeface="Arial" panose="020B0604020202020204" pitchFamily="34" charset="0"/>
                <a:cs typeface="Arial" panose="020B0604020202020204" pitchFamily="34" charset="0"/>
              </a:rPr>
              <a:t>e believed in the </a:t>
            </a:r>
            <a:r>
              <a:rPr lang="en-GB" sz="2000" dirty="0">
                <a:latin typeface="Arial" panose="020B0604020202020204" pitchFamily="34" charset="0"/>
                <a:cs typeface="Arial" panose="020B0604020202020204" pitchFamily="34" charset="0"/>
              </a:rPr>
              <a:t>value of play to shape behaviour and aid in children's intellectual and emotional </a:t>
            </a:r>
            <a:r>
              <a:rPr lang="en-GB" sz="2000" dirty="0" smtClean="0">
                <a:latin typeface="Arial" panose="020B0604020202020204" pitchFamily="34" charset="0"/>
                <a:cs typeface="Arial" panose="020B0604020202020204" pitchFamily="34" charset="0"/>
              </a:rPr>
              <a:t>growth.</a:t>
            </a:r>
          </a:p>
          <a:p>
            <a:r>
              <a:rPr lang="en-GB" sz="2000" dirty="0" smtClean="0">
                <a:latin typeface="Arial" panose="020B0604020202020204" pitchFamily="34" charset="0"/>
                <a:cs typeface="Arial" panose="020B0604020202020204" pitchFamily="34" charset="0"/>
              </a:rPr>
              <a:t>Froebel believed that </a:t>
            </a:r>
            <a:r>
              <a:rPr lang="en-GB" sz="2000" dirty="0">
                <a:latin typeface="Arial" panose="020B0604020202020204" pitchFamily="34" charset="0"/>
                <a:cs typeface="Arial" panose="020B0604020202020204" pitchFamily="34" charset="0"/>
              </a:rPr>
              <a:t>even very young children could learn scientific, artistic and natural principles </a:t>
            </a:r>
            <a:r>
              <a:rPr lang="en-GB" sz="2000" dirty="0" smtClean="0">
                <a:latin typeface="Arial" panose="020B0604020202020204" pitchFamily="34" charset="0"/>
                <a:cs typeface="Arial" panose="020B0604020202020204" pitchFamily="34" charset="0"/>
              </a:rPr>
              <a:t>by </a:t>
            </a:r>
            <a:r>
              <a:rPr lang="en-GB" sz="2000" dirty="0">
                <a:latin typeface="Arial" panose="020B0604020202020204" pitchFamily="34" charset="0"/>
                <a:cs typeface="Arial" panose="020B0604020202020204" pitchFamily="34" charset="0"/>
              </a:rPr>
              <a:t>playing with various physical objects, which he called </a:t>
            </a:r>
            <a:r>
              <a:rPr lang="en-GB" sz="2000" dirty="0" smtClean="0">
                <a:latin typeface="Arial" panose="020B0604020202020204" pitchFamily="34" charset="0"/>
                <a:cs typeface="Arial" panose="020B0604020202020204" pitchFamily="34" charset="0"/>
              </a:rPr>
              <a:t>“gifts”.</a:t>
            </a:r>
          </a:p>
          <a:p>
            <a:r>
              <a:rPr lang="en-GB" sz="2000" dirty="0" smtClean="0">
                <a:latin typeface="Arial" panose="020B0604020202020204" pitchFamily="34" charset="0"/>
                <a:cs typeface="Arial" panose="020B0604020202020204" pitchFamily="34" charset="0"/>
              </a:rPr>
              <a:t>One of</a:t>
            </a:r>
            <a:r>
              <a:rPr lang="en-GB" sz="2000" dirty="0">
                <a:latin typeface="Arial" panose="020B0604020202020204" pitchFamily="34" charset="0"/>
                <a:cs typeface="Arial" panose="020B0604020202020204" pitchFamily="34" charset="0"/>
              </a:rPr>
              <a:t> </a:t>
            </a:r>
            <a:r>
              <a:rPr lang="en-GB" sz="2000" dirty="0" smtClean="0">
                <a:latin typeface="Arial" panose="020B0604020202020204" pitchFamily="34" charset="0"/>
                <a:cs typeface="Arial" panose="020B0604020202020204" pitchFamily="34" charset="0"/>
              </a:rPr>
              <a:t>Froebel's gifts </a:t>
            </a:r>
            <a:r>
              <a:rPr lang="en-GB" sz="2000" dirty="0">
                <a:latin typeface="Arial" panose="020B0604020202020204" pitchFamily="34" charset="0"/>
                <a:cs typeface="Arial" panose="020B0604020202020204" pitchFamily="34" charset="0"/>
              </a:rPr>
              <a:t>was a set of eight </a:t>
            </a:r>
            <a:r>
              <a:rPr lang="en-GB" sz="2000" dirty="0" smtClean="0">
                <a:latin typeface="Arial" panose="020B0604020202020204" pitchFamily="34" charset="0"/>
                <a:cs typeface="Arial" panose="020B0604020202020204" pitchFamily="34" charset="0"/>
              </a:rPr>
              <a:t>blocks that </a:t>
            </a:r>
            <a:r>
              <a:rPr lang="en-GB" sz="2000" dirty="0">
                <a:latin typeface="Arial" panose="020B0604020202020204" pitchFamily="34" charset="0"/>
                <a:cs typeface="Arial" panose="020B0604020202020204" pitchFamily="34" charset="0"/>
              </a:rPr>
              <a:t>could be formed into a </a:t>
            </a:r>
            <a:r>
              <a:rPr lang="en-GB" sz="2000" dirty="0" smtClean="0">
                <a:latin typeface="Arial" panose="020B0604020202020204" pitchFamily="34" charset="0"/>
                <a:cs typeface="Arial" panose="020B0604020202020204" pitchFamily="34" charset="0"/>
              </a:rPr>
              <a:t>cube. Froebel intended children to explore the idea of relationship between the part and the whole. </a:t>
            </a:r>
            <a:endParaRPr lang="en-GB" sz="2000"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To find out more about the </a:t>
            </a:r>
            <a:r>
              <a:rPr lang="en-GB" sz="2000" dirty="0" err="1">
                <a:latin typeface="Arial" panose="020B0604020202020204" pitchFamily="34" charset="0"/>
                <a:cs typeface="Arial" panose="020B0604020202020204" pitchFamily="34" charset="0"/>
              </a:rPr>
              <a:t>Frederich</a:t>
            </a:r>
            <a:r>
              <a:rPr lang="en-GB" sz="2000" dirty="0">
                <a:latin typeface="Arial" panose="020B0604020202020204" pitchFamily="34" charset="0"/>
                <a:cs typeface="Arial" panose="020B0604020202020204" pitchFamily="34" charset="0"/>
              </a:rPr>
              <a:t> Froebel’s philosophy</a:t>
            </a:r>
            <a:r>
              <a:rPr lang="en-GB" sz="2000" dirty="0">
                <a:solidFill>
                  <a:srgbClr val="FF0000"/>
                </a:solidFill>
                <a:latin typeface="Arial" panose="020B0604020202020204" pitchFamily="34" charset="0"/>
                <a:cs typeface="Arial" panose="020B0604020202020204" pitchFamily="34" charset="0"/>
              </a:rPr>
              <a:t> </a:t>
            </a:r>
            <a:r>
              <a:rPr lang="en-GB" sz="2000" dirty="0">
                <a:solidFill>
                  <a:srgbClr val="FFFF00"/>
                </a:solidFill>
                <a:latin typeface="Arial" panose="020B0604020202020204" pitchFamily="34" charset="0"/>
                <a:cs typeface="Arial" panose="020B0604020202020204" pitchFamily="34" charset="0"/>
                <a:hlinkClick r:id="rId3"/>
              </a:rPr>
              <a:t>click here</a:t>
            </a:r>
            <a:endParaRPr lang="en-GB" sz="2000" dirty="0">
              <a:solidFill>
                <a:srgbClr val="FFFF00"/>
              </a:solidFill>
              <a:latin typeface="Arial" panose="020B0604020202020204" pitchFamily="34" charset="0"/>
              <a:cs typeface="Arial" panose="020B0604020202020204" pitchFamily="34" charset="0"/>
            </a:endParaRPr>
          </a:p>
          <a:p>
            <a:pPr marL="0" indent="0">
              <a:buNone/>
            </a:pPr>
            <a:endParaRPr lang="en-GB" sz="2000" dirty="0" smtClean="0">
              <a:latin typeface="Arial" panose="020B0604020202020204" pitchFamily="34" charset="0"/>
              <a:cs typeface="Arial" panose="020B0604020202020204" pitchFamily="34" charset="0"/>
            </a:endParaRPr>
          </a:p>
          <a:p>
            <a:pPr marL="0" indent="0" algn="r">
              <a:buNone/>
            </a:pPr>
            <a:r>
              <a:rPr lang="en-GB" sz="1600" dirty="0" err="1" smtClean="0">
                <a:latin typeface="Arial" panose="020B0604020202020204" pitchFamily="34" charset="0"/>
                <a:cs typeface="Arial" panose="020B0604020202020204" pitchFamily="34" charset="0"/>
              </a:rPr>
              <a:t>Kieff</a:t>
            </a:r>
            <a:r>
              <a:rPr lang="en-GB" sz="1600" dirty="0">
                <a:latin typeface="Arial" panose="020B0604020202020204" pitchFamily="34" charset="0"/>
                <a:cs typeface="Arial" panose="020B0604020202020204" pitchFamily="34" charset="0"/>
              </a:rPr>
              <a:t>, J. and </a:t>
            </a:r>
            <a:r>
              <a:rPr lang="en-GB" sz="1600" dirty="0" err="1">
                <a:latin typeface="Arial" panose="020B0604020202020204" pitchFamily="34" charset="0"/>
                <a:cs typeface="Arial" panose="020B0604020202020204" pitchFamily="34" charset="0"/>
              </a:rPr>
              <a:t>Wellhousen</a:t>
            </a:r>
            <a:r>
              <a:rPr lang="en-GB" sz="1600" dirty="0">
                <a:latin typeface="Arial" panose="020B0604020202020204" pitchFamily="34" charset="0"/>
                <a:cs typeface="Arial" panose="020B0604020202020204" pitchFamily="34" charset="0"/>
              </a:rPr>
              <a:t>, K. (</a:t>
            </a:r>
            <a:r>
              <a:rPr lang="en-GB" sz="1600" dirty="0" smtClean="0">
                <a:latin typeface="Arial" panose="020B0604020202020204" pitchFamily="34" charset="0"/>
                <a:cs typeface="Arial" panose="020B0604020202020204" pitchFamily="34" charset="0"/>
              </a:rPr>
              <a:t>2001)</a:t>
            </a:r>
          </a:p>
          <a:p>
            <a:pPr marL="0" indent="0" algn="r">
              <a:buNone/>
            </a:pPr>
            <a:r>
              <a:rPr lang="en-GB" sz="1600" dirty="0" err="1" smtClean="0">
                <a:latin typeface="Arial" panose="020B0604020202020204" pitchFamily="34" charset="0"/>
                <a:cs typeface="Arial" panose="020B0604020202020204" pitchFamily="34" charset="0"/>
              </a:rPr>
              <a:t>Provenzo</a:t>
            </a:r>
            <a:r>
              <a:rPr lang="en-GB" sz="1600" dirty="0">
                <a:latin typeface="Arial" panose="020B0604020202020204" pitchFamily="34" charset="0"/>
                <a:cs typeface="Arial" panose="020B0604020202020204" pitchFamily="34" charset="0"/>
              </a:rPr>
              <a:t>, F. Jnr. (2009</a:t>
            </a:r>
            <a:r>
              <a:rPr lang="en-GB" sz="1600" dirty="0" smtClean="0">
                <a:latin typeface="Arial" panose="020B0604020202020204" pitchFamily="34" charset="0"/>
                <a:cs typeface="Arial" panose="020B0604020202020204" pitchFamily="34" charset="0"/>
              </a:rPr>
              <a:t>)	</a:t>
            </a:r>
            <a:endParaRPr lang="en-GB" sz="1600" dirty="0">
              <a:latin typeface="Arial" panose="020B0604020202020204" pitchFamily="34" charset="0"/>
              <a:cs typeface="Arial" panose="020B0604020202020204" pitchFamily="34" charset="0"/>
            </a:endParaRPr>
          </a:p>
        </p:txBody>
      </p:sp>
      <p:sp>
        <p:nvSpPr>
          <p:cNvPr id="3" name="Title 2"/>
          <p:cNvSpPr>
            <a:spLocks noGrp="1"/>
          </p:cNvSpPr>
          <p:nvPr>
            <p:ph type="title"/>
          </p:nvPr>
        </p:nvSpPr>
        <p:spPr>
          <a:xfrm>
            <a:off x="738956" y="651111"/>
            <a:ext cx="2803814" cy="750626"/>
          </a:xfrm>
          <a:effectLst>
            <a:softEdge rad="12700"/>
          </a:effectLst>
          <a:scene3d>
            <a:camera prst="orthographicFront"/>
            <a:lightRig rig="threePt" dir="t"/>
          </a:scene3d>
          <a:sp3d>
            <a:bevelT/>
          </a:sp3d>
        </p:spPr>
        <p:style>
          <a:lnRef idx="1">
            <a:schemeClr val="accent1"/>
          </a:lnRef>
          <a:fillRef idx="3">
            <a:schemeClr val="accent1"/>
          </a:fillRef>
          <a:effectRef idx="2">
            <a:schemeClr val="accent1"/>
          </a:effectRef>
          <a:fontRef idx="minor">
            <a:schemeClr val="lt1"/>
          </a:fontRef>
        </p:style>
        <p:txBody>
          <a:bodyPr>
            <a:normAutofit/>
          </a:bodyPr>
          <a:lstStyle/>
          <a:p>
            <a:pPr algn="ctr"/>
            <a:r>
              <a:rPr lang="en-GB" dirty="0" smtClean="0">
                <a:ln w="3200">
                  <a:solidFill>
                    <a:schemeClr val="tx2">
                      <a:lumMod val="75000"/>
                      <a:alpha val="25000"/>
                    </a:schemeClr>
                  </a:solidFill>
                  <a:prstDash val="solid"/>
                  <a:round/>
                </a:ln>
                <a:solidFill>
                  <a:srgbClr val="FFFFCC"/>
                </a:solidFill>
                <a:effectLst>
                  <a:outerShdw blurRad="50800" dist="38100" dir="5400000" algn="t" rotWithShape="0">
                    <a:prstClr val="black">
                      <a:alpha val="40000"/>
                    </a:prstClr>
                  </a:outerShdw>
                </a:effectLst>
                <a:latin typeface="Arial" panose="020B0604020202020204" pitchFamily="34" charset="0"/>
                <a:cs typeface="Arial" panose="020B0604020202020204" pitchFamily="34" charset="0"/>
              </a:rPr>
              <a:t>Froebel</a:t>
            </a:r>
            <a:endParaRPr lang="en-GB" dirty="0">
              <a:ln w="3200">
                <a:solidFill>
                  <a:schemeClr val="tx2">
                    <a:lumMod val="75000"/>
                    <a:alpha val="25000"/>
                  </a:schemeClr>
                </a:solidFill>
                <a:prstDash val="solid"/>
                <a:round/>
              </a:ln>
              <a:solidFill>
                <a:srgbClr val="FFFFCC"/>
              </a:solidFill>
              <a:effectLst>
                <a:outerShdw blurRad="50800" dist="38100" dir="5400000" algn="t" rotWithShape="0">
                  <a:prstClr val="black">
                    <a:alpha val="40000"/>
                  </a:prst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12712949"/>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5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anim calcmode="lin" valueType="num">
                                      <p:cBhvr>
                                        <p:cTn id="8" dur="2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2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2500"/>
                            </p:stCondLst>
                            <p:childTnLst>
                              <p:par>
                                <p:cTn id="11" presetID="42" presetClass="entr" presetSubtype="0" fill="hold" grpId="0" nodeType="afterEffect">
                                  <p:stCondLst>
                                    <p:cond delay="2000"/>
                                  </p:stCondLst>
                                  <p:childTnLst>
                                    <p:set>
                                      <p:cBhvr>
                                        <p:cTn id="12" dur="1" fill="hold">
                                          <p:stCondLst>
                                            <p:cond delay="0"/>
                                          </p:stCondLst>
                                        </p:cTn>
                                        <p:tgtEl>
                                          <p:spTgt spid="2">
                                            <p:txEl>
                                              <p:pRg st="1" end="1"/>
                                            </p:txEl>
                                          </p:spTgt>
                                        </p:tgtEl>
                                        <p:attrNameLst>
                                          <p:attrName>style.visibility</p:attrName>
                                        </p:attrNameLst>
                                      </p:cBhvr>
                                      <p:to>
                                        <p:strVal val="visible"/>
                                      </p:to>
                                    </p:set>
                                    <p:animEffect transition="in" filter="fade">
                                      <p:cBhvr>
                                        <p:cTn id="13" dur="2000"/>
                                        <p:tgtEl>
                                          <p:spTgt spid="2">
                                            <p:txEl>
                                              <p:pRg st="1" end="1"/>
                                            </p:txEl>
                                          </p:spTgt>
                                        </p:tgtEl>
                                      </p:cBhvr>
                                    </p:animEffect>
                                    <p:anim calcmode="lin" valueType="num">
                                      <p:cBhvr>
                                        <p:cTn id="14" dur="2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5" dur="2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6500"/>
                            </p:stCondLst>
                            <p:childTnLst>
                              <p:par>
                                <p:cTn id="17" presetID="42" presetClass="entr" presetSubtype="0" fill="hold" grpId="0" nodeType="afterEffect">
                                  <p:stCondLst>
                                    <p:cond delay="2000"/>
                                  </p:stCondLst>
                                  <p:childTnLst>
                                    <p:set>
                                      <p:cBhvr>
                                        <p:cTn id="18" dur="1" fill="hold">
                                          <p:stCondLst>
                                            <p:cond delay="0"/>
                                          </p:stCondLst>
                                        </p:cTn>
                                        <p:tgtEl>
                                          <p:spTgt spid="2">
                                            <p:txEl>
                                              <p:pRg st="2" end="2"/>
                                            </p:txEl>
                                          </p:spTgt>
                                        </p:tgtEl>
                                        <p:attrNameLst>
                                          <p:attrName>style.visibility</p:attrName>
                                        </p:attrNameLst>
                                      </p:cBhvr>
                                      <p:to>
                                        <p:strVal val="visible"/>
                                      </p:to>
                                    </p:set>
                                    <p:animEffect transition="in" filter="fade">
                                      <p:cBhvr>
                                        <p:cTn id="19" dur="2000"/>
                                        <p:tgtEl>
                                          <p:spTgt spid="2">
                                            <p:txEl>
                                              <p:pRg st="2" end="2"/>
                                            </p:txEl>
                                          </p:spTgt>
                                        </p:tgtEl>
                                      </p:cBhvr>
                                    </p:animEffect>
                                    <p:anim calcmode="lin" valueType="num">
                                      <p:cBhvr>
                                        <p:cTn id="20" dur="2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1" dur="2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10500"/>
                            </p:stCondLst>
                            <p:childTnLst>
                              <p:par>
                                <p:cTn id="23" presetID="42" presetClass="entr" presetSubtype="0" fill="hold" grpId="0" nodeType="afterEffect">
                                  <p:stCondLst>
                                    <p:cond delay="1500"/>
                                  </p:stCondLst>
                                  <p:childTnLst>
                                    <p:set>
                                      <p:cBhvr>
                                        <p:cTn id="24" dur="1" fill="hold">
                                          <p:stCondLst>
                                            <p:cond delay="0"/>
                                          </p:stCondLst>
                                        </p:cTn>
                                        <p:tgtEl>
                                          <p:spTgt spid="2">
                                            <p:txEl>
                                              <p:pRg st="3" end="3"/>
                                            </p:txEl>
                                          </p:spTgt>
                                        </p:tgtEl>
                                        <p:attrNameLst>
                                          <p:attrName>style.visibility</p:attrName>
                                        </p:attrNameLst>
                                      </p:cBhvr>
                                      <p:to>
                                        <p:strVal val="visible"/>
                                      </p:to>
                                    </p:set>
                                    <p:animEffect transition="in" filter="fade">
                                      <p:cBhvr>
                                        <p:cTn id="25" dur="2000"/>
                                        <p:tgtEl>
                                          <p:spTgt spid="2">
                                            <p:txEl>
                                              <p:pRg st="3" end="3"/>
                                            </p:txEl>
                                          </p:spTgt>
                                        </p:tgtEl>
                                      </p:cBhvr>
                                    </p:animEffect>
                                    <p:anim calcmode="lin" valueType="num">
                                      <p:cBhvr>
                                        <p:cTn id="26" dur="2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7" dur="2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par>
                          <p:cTn id="28" fill="hold">
                            <p:stCondLst>
                              <p:cond delay="14000"/>
                            </p:stCondLst>
                            <p:childTnLst>
                              <p:par>
                                <p:cTn id="29" presetID="10" presetClass="entr" presetSubtype="0" fill="hold" grpId="0" nodeType="afterEffect">
                                  <p:stCondLst>
                                    <p:cond delay="250"/>
                                  </p:stCondLst>
                                  <p:childTnLst>
                                    <p:set>
                                      <p:cBhvr>
                                        <p:cTn id="30" dur="1" fill="hold">
                                          <p:stCondLst>
                                            <p:cond delay="0"/>
                                          </p:stCondLst>
                                        </p:cTn>
                                        <p:tgtEl>
                                          <p:spTgt spid="2">
                                            <p:txEl>
                                              <p:pRg st="5" end="5"/>
                                            </p:txEl>
                                          </p:spTgt>
                                        </p:tgtEl>
                                        <p:attrNameLst>
                                          <p:attrName>style.visibility</p:attrName>
                                        </p:attrNameLst>
                                      </p:cBhvr>
                                      <p:to>
                                        <p:strVal val="visible"/>
                                      </p:to>
                                    </p:set>
                                    <p:animEffect transition="in" filter="fade">
                                      <p:cBhvr>
                                        <p:cTn id="31" dur="250"/>
                                        <p:tgtEl>
                                          <p:spTgt spid="2">
                                            <p:txEl>
                                              <p:pRg st="5" end="5"/>
                                            </p:txEl>
                                          </p:spTgt>
                                        </p:tgtEl>
                                      </p:cBhvr>
                                    </p:animEffect>
                                  </p:childTnLst>
                                </p:cTn>
                              </p:par>
                            </p:childTnLst>
                          </p:cTn>
                        </p:par>
                        <p:par>
                          <p:cTn id="32" fill="hold">
                            <p:stCondLst>
                              <p:cond delay="14500"/>
                            </p:stCondLst>
                            <p:childTnLst>
                              <p:par>
                                <p:cTn id="33" presetID="10" presetClass="entr" presetSubtype="0" fill="hold" grpId="0" nodeType="afterEffect">
                                  <p:stCondLst>
                                    <p:cond delay="250"/>
                                  </p:stCondLst>
                                  <p:childTnLst>
                                    <p:set>
                                      <p:cBhvr>
                                        <p:cTn id="34" dur="1" fill="hold">
                                          <p:stCondLst>
                                            <p:cond delay="0"/>
                                          </p:stCondLst>
                                        </p:cTn>
                                        <p:tgtEl>
                                          <p:spTgt spid="2">
                                            <p:txEl>
                                              <p:pRg st="6" end="6"/>
                                            </p:txEl>
                                          </p:spTgt>
                                        </p:tgtEl>
                                        <p:attrNameLst>
                                          <p:attrName>style.visibility</p:attrName>
                                        </p:attrNameLst>
                                      </p:cBhvr>
                                      <p:to>
                                        <p:strVal val="visible"/>
                                      </p:to>
                                    </p:set>
                                    <p:animEffect transition="in" filter="fade">
                                      <p:cBhvr>
                                        <p:cTn id="35" dur="25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77561" y="1621047"/>
            <a:ext cx="10972800" cy="4572000"/>
          </a:xfrm>
        </p:spPr>
        <p:txBody>
          <a:bodyPr/>
          <a:lstStyle/>
          <a:p>
            <a:r>
              <a:rPr lang="en-GB" sz="2000" dirty="0" smtClean="0">
                <a:latin typeface="Arial" panose="020B0604020202020204" pitchFamily="34" charset="0"/>
                <a:cs typeface="Arial" panose="020B0604020202020204" pitchFamily="34" charset="0"/>
              </a:rPr>
              <a:t>Caroline Pratt developed </a:t>
            </a:r>
            <a:r>
              <a:rPr lang="en-GB" sz="2000" dirty="0">
                <a:latin typeface="Arial" panose="020B0604020202020204" pitchFamily="34" charset="0"/>
                <a:cs typeface="Arial" panose="020B0604020202020204" pitchFamily="34" charset="0"/>
              </a:rPr>
              <a:t>teaching methods that focused on </a:t>
            </a:r>
            <a:r>
              <a:rPr lang="en-GB" sz="2000" dirty="0" smtClean="0">
                <a:latin typeface="Arial" panose="020B0604020202020204" pitchFamily="34" charset="0"/>
                <a:cs typeface="Arial" panose="020B0604020202020204" pitchFamily="34" charset="0"/>
              </a:rPr>
              <a:t>play.</a:t>
            </a:r>
          </a:p>
          <a:p>
            <a:r>
              <a:rPr lang="en-GB" sz="2000" dirty="0" smtClean="0">
                <a:latin typeface="Arial" panose="020B0604020202020204" pitchFamily="34" charset="0"/>
                <a:cs typeface="Arial" panose="020B0604020202020204" pitchFamily="34" charset="0"/>
              </a:rPr>
              <a:t>Pratt was </a:t>
            </a:r>
            <a:r>
              <a:rPr lang="en-GB" sz="2000" dirty="0">
                <a:latin typeface="Arial" panose="020B0604020202020204" pitchFamily="34" charset="0"/>
                <a:cs typeface="Arial" panose="020B0604020202020204" pitchFamily="34" charset="0"/>
              </a:rPr>
              <a:t>influenced by Froebel’s kindergarten philosophy that suggested that children’s play and activity were central to their individual growth and </a:t>
            </a:r>
            <a:r>
              <a:rPr lang="en-GB" sz="2000" dirty="0" smtClean="0">
                <a:latin typeface="Arial" panose="020B0604020202020204" pitchFamily="34" charset="0"/>
                <a:cs typeface="Arial" panose="020B0604020202020204" pitchFamily="34" charset="0"/>
              </a:rPr>
              <a:t>development.</a:t>
            </a:r>
          </a:p>
          <a:p>
            <a:r>
              <a:rPr lang="en-GB" sz="2000" dirty="0">
                <a:latin typeface="Arial" panose="020B0604020202020204" pitchFamily="34" charset="0"/>
                <a:cs typeface="Arial" panose="020B0604020202020204" pitchFamily="34" charset="0"/>
              </a:rPr>
              <a:t>Her philosophy of teaching was based on the children’s interests, and through play she allowed them to learn experimentally through their experiences in their immediate </a:t>
            </a:r>
            <a:r>
              <a:rPr lang="en-GB" sz="2000" dirty="0" smtClean="0">
                <a:latin typeface="Arial" panose="020B0604020202020204" pitchFamily="34" charset="0"/>
                <a:cs typeface="Arial" panose="020B0604020202020204" pitchFamily="34" charset="0"/>
              </a:rPr>
              <a:t>environments.</a:t>
            </a:r>
          </a:p>
          <a:p>
            <a:r>
              <a:rPr lang="en-GB" sz="2000" dirty="0" smtClean="0">
                <a:latin typeface="Arial" panose="020B0604020202020204" pitchFamily="34" charset="0"/>
                <a:cs typeface="Arial" panose="020B0604020202020204" pitchFamily="34" charset="0"/>
              </a:rPr>
              <a:t>Pratt rejected </a:t>
            </a:r>
            <a:r>
              <a:rPr lang="en-GB" sz="2000" dirty="0">
                <a:latin typeface="Arial" panose="020B0604020202020204" pitchFamily="34" charset="0"/>
                <a:cs typeface="Arial" panose="020B0604020202020204" pitchFamily="34" charset="0"/>
              </a:rPr>
              <a:t>the idea of a fixed curriculum and allowed children to freely choose their </a:t>
            </a:r>
            <a:r>
              <a:rPr lang="en-GB" sz="2000" dirty="0" smtClean="0">
                <a:latin typeface="Arial" panose="020B0604020202020204" pitchFamily="34" charset="0"/>
                <a:cs typeface="Arial" panose="020B0604020202020204" pitchFamily="34" charset="0"/>
              </a:rPr>
              <a:t>play</a:t>
            </a:r>
            <a:r>
              <a:rPr lang="en-GB" sz="2000" b="1" dirty="0" smtClean="0">
                <a:latin typeface="Arial" panose="020B0604020202020204" pitchFamily="34" charset="0"/>
                <a:cs typeface="Arial" panose="020B0604020202020204" pitchFamily="34" charset="0"/>
              </a:rPr>
              <a:t> </a:t>
            </a:r>
            <a:r>
              <a:rPr lang="en-GB" sz="2000" dirty="0" smtClean="0">
                <a:latin typeface="Arial" panose="020B0604020202020204" pitchFamily="34" charset="0"/>
                <a:cs typeface="Arial" panose="020B0604020202020204" pitchFamily="34" charset="0"/>
              </a:rPr>
              <a:t>projects. She filled the classroom with </a:t>
            </a:r>
            <a:r>
              <a:rPr lang="en-GB" sz="2000" dirty="0">
                <a:latin typeface="Arial" panose="020B0604020202020204" pitchFamily="34" charset="0"/>
                <a:cs typeface="Arial" panose="020B0604020202020204" pitchFamily="34" charset="0"/>
              </a:rPr>
              <a:t>play </a:t>
            </a:r>
            <a:r>
              <a:rPr lang="en-GB" sz="2000" dirty="0" smtClean="0">
                <a:latin typeface="Arial" panose="020B0604020202020204" pitchFamily="34" charset="0"/>
                <a:cs typeface="Arial" panose="020B0604020202020204" pitchFamily="34" charset="0"/>
              </a:rPr>
              <a:t>materials such </a:t>
            </a:r>
            <a:r>
              <a:rPr lang="en-GB" sz="2000" dirty="0">
                <a:latin typeface="Arial" panose="020B0604020202020204" pitchFamily="34" charset="0"/>
                <a:cs typeface="Arial" panose="020B0604020202020204" pitchFamily="34" charset="0"/>
              </a:rPr>
              <a:t>as </a:t>
            </a:r>
            <a:r>
              <a:rPr lang="en-GB" sz="2000" dirty="0" smtClean="0">
                <a:latin typeface="Arial" panose="020B0604020202020204" pitchFamily="34" charset="0"/>
                <a:cs typeface="Arial" panose="020B0604020202020204" pitchFamily="34" charset="0"/>
              </a:rPr>
              <a:t>blocks and loose parts.</a:t>
            </a:r>
          </a:p>
          <a:p>
            <a:r>
              <a:rPr lang="en-GB" sz="2000" dirty="0" smtClean="0">
                <a:latin typeface="Arial" panose="020B0604020202020204" pitchFamily="34" charset="0"/>
                <a:cs typeface="Arial" panose="020B0604020202020204" pitchFamily="34" charset="0"/>
              </a:rPr>
              <a:t>Pratt has been </a:t>
            </a:r>
            <a:r>
              <a:rPr lang="en-GB" sz="2000" dirty="0">
                <a:latin typeface="Arial" panose="020B0604020202020204" pitchFamily="34" charset="0"/>
                <a:cs typeface="Arial" panose="020B0604020202020204" pitchFamily="34" charset="0"/>
              </a:rPr>
              <a:t>credited for developing </a:t>
            </a:r>
            <a:r>
              <a:rPr lang="en-GB" sz="2000" dirty="0" smtClean="0">
                <a:latin typeface="Arial" panose="020B0604020202020204" pitchFamily="34" charset="0"/>
                <a:cs typeface="Arial" panose="020B0604020202020204" pitchFamily="34" charset="0"/>
              </a:rPr>
              <a:t>the wooden unit blocks, similar </a:t>
            </a:r>
            <a:r>
              <a:rPr lang="en-GB" sz="2000" dirty="0">
                <a:latin typeface="Arial" panose="020B0604020202020204" pitchFamily="34" charset="0"/>
                <a:cs typeface="Arial" panose="020B0604020202020204" pitchFamily="34" charset="0"/>
              </a:rPr>
              <a:t>to the blocks used by </a:t>
            </a:r>
            <a:r>
              <a:rPr lang="en-GB" sz="2000" dirty="0" smtClean="0">
                <a:latin typeface="Arial" panose="020B0604020202020204" pitchFamily="34" charset="0"/>
                <a:cs typeface="Arial" panose="020B0604020202020204" pitchFamily="34" charset="0"/>
              </a:rPr>
              <a:t>Froebel.</a:t>
            </a:r>
          </a:p>
          <a:p>
            <a:r>
              <a:rPr lang="en-GB" sz="2000" dirty="0" smtClean="0">
                <a:latin typeface="Arial" panose="020B0604020202020204" pitchFamily="34" charset="0"/>
                <a:cs typeface="Arial" panose="020B0604020202020204" pitchFamily="34" charset="0"/>
              </a:rPr>
              <a:t>Froebel (1782-1852) and Pratt (1867-1954) each therefore developed a theory which supported the importance of children learning through active engagement in meaningful play. </a:t>
            </a:r>
          </a:p>
          <a:p>
            <a:pPr marL="0" indent="0" algn="r">
              <a:buNone/>
            </a:pPr>
            <a:endParaRPr lang="en-GB" sz="1600" dirty="0" smtClean="0">
              <a:latin typeface="Arial" panose="020B0604020202020204" pitchFamily="34" charset="0"/>
              <a:cs typeface="Arial" panose="020B0604020202020204" pitchFamily="34" charset="0"/>
            </a:endParaRPr>
          </a:p>
          <a:p>
            <a:pPr marL="0" indent="0" algn="r">
              <a:buNone/>
            </a:pPr>
            <a:r>
              <a:rPr lang="en-GB" sz="1600" dirty="0" smtClean="0">
                <a:latin typeface="Arial" panose="020B0604020202020204" pitchFamily="34" charset="0"/>
                <a:cs typeface="Arial" panose="020B0604020202020204" pitchFamily="34" charset="0"/>
              </a:rPr>
              <a:t>Bruce</a:t>
            </a:r>
            <a:r>
              <a:rPr lang="en-GB" sz="1600" dirty="0">
                <a:latin typeface="Arial" panose="020B0604020202020204" pitchFamily="34" charset="0"/>
                <a:cs typeface="Arial" panose="020B0604020202020204" pitchFamily="34" charset="0"/>
              </a:rPr>
              <a:t>, T. (</a:t>
            </a:r>
            <a:r>
              <a:rPr lang="en-GB" sz="1600" dirty="0" err="1">
                <a:latin typeface="Arial" panose="020B0604020202020204" pitchFamily="34" charset="0"/>
                <a:cs typeface="Arial" panose="020B0604020202020204" pitchFamily="34" charset="0"/>
              </a:rPr>
              <a:t>Eds</a:t>
            </a:r>
            <a:r>
              <a:rPr lang="en-GB" sz="1600" dirty="0">
                <a:latin typeface="Arial" panose="020B0604020202020204" pitchFamily="34" charset="0"/>
                <a:cs typeface="Arial" panose="020B0604020202020204" pitchFamily="34" charset="0"/>
              </a:rPr>
              <a:t>) (2012</a:t>
            </a:r>
            <a:r>
              <a:rPr lang="en-GB" sz="1600" dirty="0" smtClean="0">
                <a:latin typeface="Arial" panose="020B0604020202020204" pitchFamily="34" charset="0"/>
                <a:cs typeface="Arial" panose="020B0604020202020204" pitchFamily="34" charset="0"/>
              </a:rPr>
              <a:t>)</a:t>
            </a:r>
            <a:endParaRPr lang="en-GB" sz="1600" dirty="0">
              <a:latin typeface="Arial" panose="020B0604020202020204" pitchFamily="34" charset="0"/>
              <a:cs typeface="Arial" panose="020B0604020202020204" pitchFamily="34" charset="0"/>
            </a:endParaRPr>
          </a:p>
        </p:txBody>
      </p:sp>
      <p:sp>
        <p:nvSpPr>
          <p:cNvPr id="4" name="Title 2"/>
          <p:cNvSpPr txBox="1">
            <a:spLocks/>
          </p:cNvSpPr>
          <p:nvPr/>
        </p:nvSpPr>
        <p:spPr>
          <a:xfrm>
            <a:off x="883506" y="546281"/>
            <a:ext cx="1897486" cy="721217"/>
          </a:xfrm>
          <a:prstGeom prst="rect">
            <a:avLst/>
          </a:prstGeom>
          <a:scene3d>
            <a:camera prst="orthographicFront"/>
            <a:lightRig rig="threePt" dir="t"/>
          </a:scene3d>
          <a:sp3d>
            <a:bevelT/>
          </a:sp3d>
        </p:spPr>
        <p:style>
          <a:lnRef idx="1">
            <a:schemeClr val="accent1"/>
          </a:lnRef>
          <a:fillRef idx="3">
            <a:schemeClr val="accent1"/>
          </a:fillRef>
          <a:effectRef idx="2">
            <a:schemeClr val="accent1"/>
          </a:effectRef>
          <a:fontRef idx="minor">
            <a:schemeClr val="lt1"/>
          </a:fontRef>
        </p:style>
        <p:txBody>
          <a:bodyPr vert="horz" rtlCol="0" anchor="b" anchorCtr="0">
            <a:normAutofit lnSpcReduction="10000"/>
          </a:bodyPr>
          <a:lstStyle>
            <a:lvl1pPr algn="l" rtl="0" eaLnBrk="1" fontAlgn="base" hangingPunct="1">
              <a:spcBef>
                <a:spcPct val="0"/>
              </a:spcBef>
              <a:spcAft>
                <a:spcPct val="0"/>
              </a:spcAft>
              <a:defRPr lang="en-US" sz="4200" kern="1200" spc="-100" dirty="0">
                <a:ln w="3200">
                  <a:solidFill>
                    <a:schemeClr val="bg2">
                      <a:shade val="75000"/>
                      <a:alpha val="25000"/>
                    </a:schemeClr>
                  </a:solidFill>
                  <a:prstDash val="solid"/>
                  <a:round/>
                </a:ln>
                <a:solidFill>
                  <a:schemeClr val="lt1"/>
                </a:solidFill>
                <a:effectLst>
                  <a:innerShdw blurRad="50800" dist="25400" dir="13500000">
                    <a:prstClr val="black">
                      <a:alpha val="70000"/>
                    </a:prstClr>
                  </a:innerShdw>
                </a:effectLst>
                <a:latin typeface="+mn-lt"/>
                <a:ea typeface="+mn-ea"/>
                <a:cs typeface="+mn-cs"/>
              </a:defRPr>
            </a:lvl1pPr>
            <a:lvl2pPr algn="l" rtl="0" eaLnBrk="1" fontAlgn="base" hangingPunct="1">
              <a:spcBef>
                <a:spcPct val="0"/>
              </a:spcBef>
              <a:spcAft>
                <a:spcPct val="0"/>
              </a:spcAft>
              <a:defRPr sz="4200">
                <a:solidFill>
                  <a:schemeClr val="lt1"/>
                </a:solidFill>
                <a:latin typeface="+mn-lt"/>
                <a:ea typeface="+mn-ea"/>
                <a:cs typeface="+mn-cs"/>
              </a:defRPr>
            </a:lvl2pPr>
            <a:lvl3pPr algn="l" rtl="0" eaLnBrk="1" fontAlgn="base" hangingPunct="1">
              <a:spcBef>
                <a:spcPct val="0"/>
              </a:spcBef>
              <a:spcAft>
                <a:spcPct val="0"/>
              </a:spcAft>
              <a:defRPr sz="4200">
                <a:solidFill>
                  <a:schemeClr val="lt1"/>
                </a:solidFill>
                <a:latin typeface="+mn-lt"/>
                <a:ea typeface="+mn-ea"/>
                <a:cs typeface="+mn-cs"/>
              </a:defRPr>
            </a:lvl3pPr>
            <a:lvl4pPr algn="l" rtl="0" eaLnBrk="1" fontAlgn="base" hangingPunct="1">
              <a:spcBef>
                <a:spcPct val="0"/>
              </a:spcBef>
              <a:spcAft>
                <a:spcPct val="0"/>
              </a:spcAft>
              <a:defRPr sz="4200">
                <a:solidFill>
                  <a:schemeClr val="lt1"/>
                </a:solidFill>
                <a:latin typeface="+mn-lt"/>
                <a:ea typeface="+mn-ea"/>
                <a:cs typeface="+mn-cs"/>
              </a:defRPr>
            </a:lvl4pPr>
            <a:lvl5pPr algn="l" rtl="0" eaLnBrk="1" fontAlgn="base" hangingPunct="1">
              <a:spcBef>
                <a:spcPct val="0"/>
              </a:spcBef>
              <a:spcAft>
                <a:spcPct val="0"/>
              </a:spcAft>
              <a:defRPr sz="4200">
                <a:solidFill>
                  <a:schemeClr val="lt1"/>
                </a:solidFill>
                <a:latin typeface="+mn-lt"/>
                <a:ea typeface="+mn-ea"/>
                <a:cs typeface="+mn-cs"/>
              </a:defRPr>
            </a:lvl5pPr>
            <a:lvl6pPr marL="457200" algn="l" rtl="0" eaLnBrk="1" fontAlgn="base" hangingPunct="1">
              <a:spcBef>
                <a:spcPct val="0"/>
              </a:spcBef>
              <a:spcAft>
                <a:spcPct val="0"/>
              </a:spcAft>
              <a:defRPr sz="4200">
                <a:solidFill>
                  <a:schemeClr val="lt1"/>
                </a:solidFill>
                <a:latin typeface="+mn-lt"/>
                <a:ea typeface="+mn-ea"/>
                <a:cs typeface="+mn-cs"/>
              </a:defRPr>
            </a:lvl6pPr>
            <a:lvl7pPr marL="914400" algn="l" rtl="0" eaLnBrk="1" fontAlgn="base" hangingPunct="1">
              <a:spcBef>
                <a:spcPct val="0"/>
              </a:spcBef>
              <a:spcAft>
                <a:spcPct val="0"/>
              </a:spcAft>
              <a:defRPr sz="4200">
                <a:solidFill>
                  <a:schemeClr val="lt1"/>
                </a:solidFill>
                <a:latin typeface="+mn-lt"/>
                <a:ea typeface="+mn-ea"/>
                <a:cs typeface="+mn-cs"/>
              </a:defRPr>
            </a:lvl7pPr>
            <a:lvl8pPr marL="1371600" algn="l" rtl="0" eaLnBrk="1" fontAlgn="base" hangingPunct="1">
              <a:spcBef>
                <a:spcPct val="0"/>
              </a:spcBef>
              <a:spcAft>
                <a:spcPct val="0"/>
              </a:spcAft>
              <a:defRPr sz="4200">
                <a:solidFill>
                  <a:schemeClr val="lt1"/>
                </a:solidFill>
                <a:latin typeface="+mn-lt"/>
                <a:ea typeface="+mn-ea"/>
                <a:cs typeface="+mn-cs"/>
              </a:defRPr>
            </a:lvl8pPr>
            <a:lvl9pPr marL="1828800" algn="l" rtl="0" eaLnBrk="1" fontAlgn="base" hangingPunct="1">
              <a:spcBef>
                <a:spcPct val="0"/>
              </a:spcBef>
              <a:spcAft>
                <a:spcPct val="0"/>
              </a:spcAft>
              <a:defRPr sz="4200">
                <a:solidFill>
                  <a:schemeClr val="lt1"/>
                </a:solidFill>
                <a:latin typeface="+mn-lt"/>
                <a:ea typeface="+mn-ea"/>
                <a:cs typeface="+mn-cs"/>
              </a:defRPr>
            </a:lvl9pPr>
          </a:lstStyle>
          <a:p>
            <a:pPr algn="ctr"/>
            <a:r>
              <a:rPr lang="en-GB" dirty="0" smtClean="0">
                <a:ln w="3200">
                  <a:solidFill>
                    <a:schemeClr val="tx2">
                      <a:lumMod val="75000"/>
                      <a:alpha val="25000"/>
                    </a:schemeClr>
                  </a:solidFill>
                  <a:prstDash val="solid"/>
                  <a:round/>
                </a:ln>
                <a:solidFill>
                  <a:schemeClr val="accent2">
                    <a:lumMod val="40000"/>
                    <a:lumOff val="60000"/>
                  </a:schemeClr>
                </a:solidFill>
                <a:effectLst>
                  <a:outerShdw blurRad="50800" dist="38100" dir="5400000" algn="t" rotWithShape="0">
                    <a:prstClr val="black">
                      <a:alpha val="40000"/>
                    </a:prstClr>
                  </a:outerShdw>
                </a:effectLst>
                <a:latin typeface="Arial" panose="020B0604020202020204" pitchFamily="34" charset="0"/>
                <a:cs typeface="Arial" panose="020B0604020202020204" pitchFamily="34" charset="0"/>
              </a:rPr>
              <a:t>Pratt</a:t>
            </a:r>
            <a:endParaRPr lang="en-GB" dirty="0">
              <a:ln w="3200">
                <a:solidFill>
                  <a:schemeClr val="tx2">
                    <a:lumMod val="75000"/>
                    <a:alpha val="25000"/>
                  </a:schemeClr>
                </a:solidFill>
                <a:prstDash val="solid"/>
                <a:round/>
              </a:ln>
              <a:solidFill>
                <a:schemeClr val="accent2">
                  <a:lumMod val="40000"/>
                  <a:lumOff val="60000"/>
                </a:schemeClr>
              </a:solidFill>
              <a:effectLst>
                <a:outerShdw blurRad="50800" dist="38100" dir="5400000" algn="t" rotWithShape="0">
                  <a:prstClr val="black">
                    <a:alpha val="40000"/>
                  </a:prst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5378718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5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anim calcmode="lin" valueType="num">
                                      <p:cBhvr>
                                        <p:cTn id="8" dur="2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2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2500"/>
                            </p:stCondLst>
                            <p:childTnLst>
                              <p:par>
                                <p:cTn id="11" presetID="42" presetClass="entr" presetSubtype="0" fill="hold" grpId="0" nodeType="afterEffect">
                                  <p:stCondLst>
                                    <p:cond delay="2500"/>
                                  </p:stCondLst>
                                  <p:childTnLst>
                                    <p:set>
                                      <p:cBhvr>
                                        <p:cTn id="12" dur="1" fill="hold">
                                          <p:stCondLst>
                                            <p:cond delay="0"/>
                                          </p:stCondLst>
                                        </p:cTn>
                                        <p:tgtEl>
                                          <p:spTgt spid="2">
                                            <p:txEl>
                                              <p:pRg st="1" end="1"/>
                                            </p:txEl>
                                          </p:spTgt>
                                        </p:tgtEl>
                                        <p:attrNameLst>
                                          <p:attrName>style.visibility</p:attrName>
                                        </p:attrNameLst>
                                      </p:cBhvr>
                                      <p:to>
                                        <p:strVal val="visible"/>
                                      </p:to>
                                    </p:set>
                                    <p:animEffect transition="in" filter="fade">
                                      <p:cBhvr>
                                        <p:cTn id="13" dur="2000"/>
                                        <p:tgtEl>
                                          <p:spTgt spid="2">
                                            <p:txEl>
                                              <p:pRg st="1" end="1"/>
                                            </p:txEl>
                                          </p:spTgt>
                                        </p:tgtEl>
                                      </p:cBhvr>
                                    </p:animEffect>
                                    <p:anim calcmode="lin" valueType="num">
                                      <p:cBhvr>
                                        <p:cTn id="14" dur="2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5" dur="2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7000"/>
                            </p:stCondLst>
                            <p:childTnLst>
                              <p:par>
                                <p:cTn id="17" presetID="42" presetClass="entr" presetSubtype="0" fill="hold" grpId="0" nodeType="afterEffect">
                                  <p:stCondLst>
                                    <p:cond delay="4750"/>
                                  </p:stCondLst>
                                  <p:childTnLst>
                                    <p:set>
                                      <p:cBhvr>
                                        <p:cTn id="18" dur="1" fill="hold">
                                          <p:stCondLst>
                                            <p:cond delay="0"/>
                                          </p:stCondLst>
                                        </p:cTn>
                                        <p:tgtEl>
                                          <p:spTgt spid="2">
                                            <p:txEl>
                                              <p:pRg st="2" end="2"/>
                                            </p:txEl>
                                          </p:spTgt>
                                        </p:tgtEl>
                                        <p:attrNameLst>
                                          <p:attrName>style.visibility</p:attrName>
                                        </p:attrNameLst>
                                      </p:cBhvr>
                                      <p:to>
                                        <p:strVal val="visible"/>
                                      </p:to>
                                    </p:set>
                                    <p:animEffect transition="in" filter="fade">
                                      <p:cBhvr>
                                        <p:cTn id="19" dur="2000"/>
                                        <p:tgtEl>
                                          <p:spTgt spid="2">
                                            <p:txEl>
                                              <p:pRg st="2" end="2"/>
                                            </p:txEl>
                                          </p:spTgt>
                                        </p:tgtEl>
                                      </p:cBhvr>
                                    </p:animEffect>
                                    <p:anim calcmode="lin" valueType="num">
                                      <p:cBhvr>
                                        <p:cTn id="20" dur="2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1" dur="2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13750"/>
                            </p:stCondLst>
                            <p:childTnLst>
                              <p:par>
                                <p:cTn id="23" presetID="42" presetClass="entr" presetSubtype="0" fill="hold" grpId="0" nodeType="afterEffect">
                                  <p:stCondLst>
                                    <p:cond delay="4750"/>
                                  </p:stCondLst>
                                  <p:childTnLst>
                                    <p:set>
                                      <p:cBhvr>
                                        <p:cTn id="24" dur="1" fill="hold">
                                          <p:stCondLst>
                                            <p:cond delay="0"/>
                                          </p:stCondLst>
                                        </p:cTn>
                                        <p:tgtEl>
                                          <p:spTgt spid="2">
                                            <p:txEl>
                                              <p:pRg st="3" end="3"/>
                                            </p:txEl>
                                          </p:spTgt>
                                        </p:tgtEl>
                                        <p:attrNameLst>
                                          <p:attrName>style.visibility</p:attrName>
                                        </p:attrNameLst>
                                      </p:cBhvr>
                                      <p:to>
                                        <p:strVal val="visible"/>
                                      </p:to>
                                    </p:set>
                                    <p:animEffect transition="in" filter="fade">
                                      <p:cBhvr>
                                        <p:cTn id="25" dur="2000"/>
                                        <p:tgtEl>
                                          <p:spTgt spid="2">
                                            <p:txEl>
                                              <p:pRg st="3" end="3"/>
                                            </p:txEl>
                                          </p:spTgt>
                                        </p:tgtEl>
                                      </p:cBhvr>
                                    </p:animEffect>
                                    <p:anim calcmode="lin" valueType="num">
                                      <p:cBhvr>
                                        <p:cTn id="26" dur="2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7" dur="2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par>
                          <p:cTn id="28" fill="hold">
                            <p:stCondLst>
                              <p:cond delay="20500"/>
                            </p:stCondLst>
                            <p:childTnLst>
                              <p:par>
                                <p:cTn id="29" presetID="42" presetClass="entr" presetSubtype="0" fill="hold" grpId="0" nodeType="afterEffect">
                                  <p:stCondLst>
                                    <p:cond delay="5000"/>
                                  </p:stCondLst>
                                  <p:childTnLst>
                                    <p:set>
                                      <p:cBhvr>
                                        <p:cTn id="30" dur="1" fill="hold">
                                          <p:stCondLst>
                                            <p:cond delay="0"/>
                                          </p:stCondLst>
                                        </p:cTn>
                                        <p:tgtEl>
                                          <p:spTgt spid="2">
                                            <p:txEl>
                                              <p:pRg st="4" end="4"/>
                                            </p:txEl>
                                          </p:spTgt>
                                        </p:tgtEl>
                                        <p:attrNameLst>
                                          <p:attrName>style.visibility</p:attrName>
                                        </p:attrNameLst>
                                      </p:cBhvr>
                                      <p:to>
                                        <p:strVal val="visible"/>
                                      </p:to>
                                    </p:set>
                                    <p:animEffect transition="in" filter="fade">
                                      <p:cBhvr>
                                        <p:cTn id="31" dur="2000"/>
                                        <p:tgtEl>
                                          <p:spTgt spid="2">
                                            <p:txEl>
                                              <p:pRg st="4" end="4"/>
                                            </p:txEl>
                                          </p:spTgt>
                                        </p:tgtEl>
                                      </p:cBhvr>
                                    </p:animEffect>
                                    <p:anim calcmode="lin" valueType="num">
                                      <p:cBhvr>
                                        <p:cTn id="32" dur="2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3" dur="2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par>
                          <p:cTn id="34" fill="hold">
                            <p:stCondLst>
                              <p:cond delay="27500"/>
                            </p:stCondLst>
                            <p:childTnLst>
                              <p:par>
                                <p:cTn id="35" presetID="42" presetClass="entr" presetSubtype="0" fill="hold" grpId="0" nodeType="afterEffect">
                                  <p:stCondLst>
                                    <p:cond delay="2000"/>
                                  </p:stCondLst>
                                  <p:childTnLst>
                                    <p:set>
                                      <p:cBhvr>
                                        <p:cTn id="36" dur="1" fill="hold">
                                          <p:stCondLst>
                                            <p:cond delay="0"/>
                                          </p:stCondLst>
                                        </p:cTn>
                                        <p:tgtEl>
                                          <p:spTgt spid="2">
                                            <p:txEl>
                                              <p:pRg st="5" end="5"/>
                                            </p:txEl>
                                          </p:spTgt>
                                        </p:tgtEl>
                                        <p:attrNameLst>
                                          <p:attrName>style.visibility</p:attrName>
                                        </p:attrNameLst>
                                      </p:cBhvr>
                                      <p:to>
                                        <p:strVal val="visible"/>
                                      </p:to>
                                    </p:set>
                                    <p:animEffect transition="in" filter="fade">
                                      <p:cBhvr>
                                        <p:cTn id="37" dur="2000"/>
                                        <p:tgtEl>
                                          <p:spTgt spid="2">
                                            <p:txEl>
                                              <p:pRg st="5" end="5"/>
                                            </p:txEl>
                                          </p:spTgt>
                                        </p:tgtEl>
                                      </p:cBhvr>
                                    </p:animEffect>
                                    <p:anim calcmode="lin" valueType="num">
                                      <p:cBhvr>
                                        <p:cTn id="38" dur="2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39" dur="2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par>
                          <p:cTn id="40" fill="hold">
                            <p:stCondLst>
                              <p:cond delay="31500"/>
                            </p:stCondLst>
                            <p:childTnLst>
                              <p:par>
                                <p:cTn id="41" presetID="10" presetClass="entr" presetSubtype="0" fill="hold" grpId="0" nodeType="afterEffect">
                                  <p:stCondLst>
                                    <p:cond delay="250"/>
                                  </p:stCondLst>
                                  <p:childTnLst>
                                    <p:set>
                                      <p:cBhvr>
                                        <p:cTn id="42" dur="1" fill="hold">
                                          <p:stCondLst>
                                            <p:cond delay="0"/>
                                          </p:stCondLst>
                                        </p:cTn>
                                        <p:tgtEl>
                                          <p:spTgt spid="2">
                                            <p:txEl>
                                              <p:pRg st="7" end="7"/>
                                            </p:txEl>
                                          </p:spTgt>
                                        </p:tgtEl>
                                        <p:attrNameLst>
                                          <p:attrName>style.visibility</p:attrName>
                                        </p:attrNameLst>
                                      </p:cBhvr>
                                      <p:to>
                                        <p:strVal val="visible"/>
                                      </p:to>
                                    </p:set>
                                    <p:animEffect transition="in" filter="fade">
                                      <p:cBhvr>
                                        <p:cTn id="43" dur="25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42175" y="2399764"/>
            <a:ext cx="10972800" cy="4572000"/>
          </a:xfrm>
        </p:spPr>
        <p:txBody>
          <a:bodyPr/>
          <a:lstStyle/>
          <a:p>
            <a:r>
              <a:rPr lang="en-GB" sz="2000" b="1" dirty="0">
                <a:latin typeface="Arial" panose="020B0604020202020204" pitchFamily="34" charset="0"/>
                <a:cs typeface="Arial" panose="020B0604020202020204" pitchFamily="34" charset="0"/>
              </a:rPr>
              <a:t>Unit blocks</a:t>
            </a:r>
            <a:r>
              <a:rPr lang="en-GB" sz="2000" dirty="0">
                <a:latin typeface="Arial" panose="020B0604020202020204" pitchFamily="34" charset="0"/>
                <a:cs typeface="Arial" panose="020B0604020202020204" pitchFamily="34" charset="0"/>
              </a:rPr>
              <a:t>: The most basic blocks are made from solid hardwood so they will last for years, if not a lifetime. They are called "unit blocks" because they are built on the same basic standard of measurement. Each block is a fraction of the standard unit (such as a quarter unit or half unit) or a multiple of the standard unit (such as a double unit or quadruple unit</a:t>
            </a:r>
            <a:r>
              <a:rPr lang="en-GB" sz="2000" dirty="0" smtClean="0">
                <a:latin typeface="Arial" panose="020B0604020202020204" pitchFamily="34" charset="0"/>
                <a:cs typeface="Arial" panose="020B0604020202020204" pitchFamily="34" charset="0"/>
              </a:rPr>
              <a:t>).</a:t>
            </a:r>
          </a:p>
          <a:p>
            <a:r>
              <a:rPr lang="en-GB" sz="2000" b="1" dirty="0">
                <a:latin typeface="Arial" panose="020B0604020202020204" pitchFamily="34" charset="0"/>
                <a:cs typeface="Arial" panose="020B0604020202020204" pitchFamily="34" charset="0"/>
              </a:rPr>
              <a:t>Large hollow blocks</a:t>
            </a:r>
            <a:r>
              <a:rPr lang="en-GB" sz="2000" dirty="0">
                <a:latin typeface="Arial" panose="020B0604020202020204" pitchFamily="34" charset="0"/>
                <a:cs typeface="Arial" panose="020B0604020202020204" pitchFamily="34" charset="0"/>
              </a:rPr>
              <a:t>: These blocks are large enough that young children will need to carry them with two hands. The blocks are large enough for a child to stand on and can be used to build life-sized structures. They are hollow in order to reduce their weight. Large hollow blocks may have either open or closed edges</a:t>
            </a:r>
            <a:r>
              <a:rPr lang="en-GB" sz="2000" dirty="0" smtClean="0">
                <a:latin typeface="Arial" panose="020B0604020202020204" pitchFamily="34" charset="0"/>
                <a:cs typeface="Arial" panose="020B0604020202020204" pitchFamily="34" charset="0"/>
              </a:rPr>
              <a:t>.</a:t>
            </a:r>
          </a:p>
          <a:p>
            <a:r>
              <a:rPr lang="en-GB" sz="2000" b="1" dirty="0" smtClean="0">
                <a:latin typeface="Arial" panose="020B0604020202020204" pitchFamily="34" charset="0"/>
                <a:cs typeface="Arial" panose="020B0604020202020204" pitchFamily="34" charset="0"/>
              </a:rPr>
              <a:t>Stunt Building</a:t>
            </a:r>
            <a:r>
              <a:rPr lang="en-GB" sz="2000" dirty="0" smtClean="0">
                <a:latin typeface="Arial" panose="020B0604020202020204" pitchFamily="34" charset="0"/>
                <a:cs typeface="Arial" panose="020B0604020202020204" pitchFamily="34" charset="0"/>
              </a:rPr>
              <a:t>: This involves the children taking a building technique and pushing it to the limit, for example, building a tower so high that they need to use a chair to add blocks to the top and people to assist so that it maintains its balance. Children discover by doing this the limits of the blocks and can apply the skills to solve problems within building.</a:t>
            </a:r>
          </a:p>
          <a:p>
            <a:pPr marL="0" indent="0" algn="r">
              <a:buNone/>
            </a:pPr>
            <a:r>
              <a:rPr lang="en-GB" sz="1600" dirty="0" err="1">
                <a:latin typeface="Arial" panose="020B0604020202020204" pitchFamily="34" charset="0"/>
                <a:cs typeface="Arial" panose="020B0604020202020204" pitchFamily="34" charset="0"/>
              </a:rPr>
              <a:t>Kieff</a:t>
            </a:r>
            <a:r>
              <a:rPr lang="en-GB" sz="1600" dirty="0">
                <a:latin typeface="Arial" panose="020B0604020202020204" pitchFamily="34" charset="0"/>
                <a:cs typeface="Arial" panose="020B0604020202020204" pitchFamily="34" charset="0"/>
              </a:rPr>
              <a:t>, J. and </a:t>
            </a:r>
            <a:r>
              <a:rPr lang="en-GB" sz="1600" dirty="0" err="1">
                <a:latin typeface="Arial" panose="020B0604020202020204" pitchFamily="34" charset="0"/>
                <a:cs typeface="Arial" panose="020B0604020202020204" pitchFamily="34" charset="0"/>
              </a:rPr>
              <a:t>Wellhousen</a:t>
            </a:r>
            <a:r>
              <a:rPr lang="en-GB" sz="1600" dirty="0">
                <a:latin typeface="Arial" panose="020B0604020202020204" pitchFamily="34" charset="0"/>
                <a:cs typeface="Arial" panose="020B0604020202020204" pitchFamily="34" charset="0"/>
              </a:rPr>
              <a:t>, K. (2001)</a:t>
            </a:r>
            <a:endParaRPr lang="en-GB" sz="1600" b="1"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098519" y="399245"/>
            <a:ext cx="2592946" cy="1944710"/>
          </a:xfrm>
          <a:prstGeom prst="roundRect">
            <a:avLst>
              <a:gd name="adj" fmla="val 8594"/>
            </a:avLst>
          </a:prstGeom>
          <a:solidFill>
            <a:srgbClr val="FFFFFF">
              <a:shade val="85000"/>
            </a:srgbClr>
          </a:solidFill>
          <a:ln>
            <a:noFill/>
          </a:ln>
          <a:effectLst/>
        </p:spPr>
      </p:pic>
      <p:pic>
        <p:nvPicPr>
          <p:cNvPr id="5" name="Picture 4"/>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8619374" y="399245"/>
            <a:ext cx="2592947" cy="1944710"/>
          </a:xfrm>
          <a:prstGeom prst="roundRect">
            <a:avLst>
              <a:gd name="adj" fmla="val 8594"/>
            </a:avLst>
          </a:prstGeom>
          <a:solidFill>
            <a:srgbClr val="FFFFFF">
              <a:shade val="85000"/>
            </a:srgbClr>
          </a:solidFill>
          <a:ln>
            <a:noFill/>
          </a:ln>
          <a:effectLst/>
        </p:spPr>
      </p:pic>
      <p:sp>
        <p:nvSpPr>
          <p:cNvPr id="6" name="Title 2"/>
          <p:cNvSpPr txBox="1">
            <a:spLocks/>
          </p:cNvSpPr>
          <p:nvPr/>
        </p:nvSpPr>
        <p:spPr>
          <a:xfrm>
            <a:off x="691285" y="454365"/>
            <a:ext cx="2908477" cy="838644"/>
          </a:xfrm>
          <a:prstGeom prst="rect">
            <a:avLst/>
          </a:prstGeom>
          <a:scene3d>
            <a:camera prst="orthographicFront"/>
            <a:lightRig rig="threePt" dir="t"/>
          </a:scene3d>
          <a:sp3d>
            <a:bevelT/>
          </a:sp3d>
        </p:spPr>
        <p:style>
          <a:lnRef idx="1">
            <a:schemeClr val="accent1"/>
          </a:lnRef>
          <a:fillRef idx="3">
            <a:schemeClr val="accent1"/>
          </a:fillRef>
          <a:effectRef idx="2">
            <a:schemeClr val="accent1"/>
          </a:effectRef>
          <a:fontRef idx="minor">
            <a:schemeClr val="lt1"/>
          </a:fontRef>
        </p:style>
        <p:txBody>
          <a:bodyPr vert="horz" rtlCol="0" anchor="b" anchorCtr="0">
            <a:normAutofit/>
          </a:bodyPr>
          <a:lstStyle>
            <a:lvl1pPr algn="l" rtl="0" eaLnBrk="1" fontAlgn="base" hangingPunct="1">
              <a:spcBef>
                <a:spcPct val="0"/>
              </a:spcBef>
              <a:spcAft>
                <a:spcPct val="0"/>
              </a:spcAft>
              <a:defRPr lang="en-US" sz="4200" kern="1200" spc="-100" dirty="0">
                <a:ln w="3200">
                  <a:solidFill>
                    <a:schemeClr val="bg2">
                      <a:shade val="75000"/>
                      <a:alpha val="25000"/>
                    </a:schemeClr>
                  </a:solidFill>
                  <a:prstDash val="solid"/>
                  <a:round/>
                </a:ln>
                <a:solidFill>
                  <a:schemeClr val="lt1"/>
                </a:solidFill>
                <a:effectLst>
                  <a:innerShdw blurRad="50800" dist="25400" dir="13500000">
                    <a:prstClr val="black">
                      <a:alpha val="70000"/>
                    </a:prstClr>
                  </a:innerShdw>
                </a:effectLst>
                <a:latin typeface="+mn-lt"/>
                <a:ea typeface="+mn-ea"/>
                <a:cs typeface="+mn-cs"/>
              </a:defRPr>
            </a:lvl1pPr>
            <a:lvl2pPr algn="l" rtl="0" eaLnBrk="1" fontAlgn="base" hangingPunct="1">
              <a:spcBef>
                <a:spcPct val="0"/>
              </a:spcBef>
              <a:spcAft>
                <a:spcPct val="0"/>
              </a:spcAft>
              <a:defRPr sz="4200">
                <a:solidFill>
                  <a:schemeClr val="lt1"/>
                </a:solidFill>
                <a:latin typeface="+mn-lt"/>
                <a:ea typeface="+mn-ea"/>
                <a:cs typeface="+mn-cs"/>
              </a:defRPr>
            </a:lvl2pPr>
            <a:lvl3pPr algn="l" rtl="0" eaLnBrk="1" fontAlgn="base" hangingPunct="1">
              <a:spcBef>
                <a:spcPct val="0"/>
              </a:spcBef>
              <a:spcAft>
                <a:spcPct val="0"/>
              </a:spcAft>
              <a:defRPr sz="4200">
                <a:solidFill>
                  <a:schemeClr val="lt1"/>
                </a:solidFill>
                <a:latin typeface="+mn-lt"/>
                <a:ea typeface="+mn-ea"/>
                <a:cs typeface="+mn-cs"/>
              </a:defRPr>
            </a:lvl3pPr>
            <a:lvl4pPr algn="l" rtl="0" eaLnBrk="1" fontAlgn="base" hangingPunct="1">
              <a:spcBef>
                <a:spcPct val="0"/>
              </a:spcBef>
              <a:spcAft>
                <a:spcPct val="0"/>
              </a:spcAft>
              <a:defRPr sz="4200">
                <a:solidFill>
                  <a:schemeClr val="lt1"/>
                </a:solidFill>
                <a:latin typeface="+mn-lt"/>
                <a:ea typeface="+mn-ea"/>
                <a:cs typeface="+mn-cs"/>
              </a:defRPr>
            </a:lvl4pPr>
            <a:lvl5pPr algn="l" rtl="0" eaLnBrk="1" fontAlgn="base" hangingPunct="1">
              <a:spcBef>
                <a:spcPct val="0"/>
              </a:spcBef>
              <a:spcAft>
                <a:spcPct val="0"/>
              </a:spcAft>
              <a:defRPr sz="4200">
                <a:solidFill>
                  <a:schemeClr val="lt1"/>
                </a:solidFill>
                <a:latin typeface="+mn-lt"/>
                <a:ea typeface="+mn-ea"/>
                <a:cs typeface="+mn-cs"/>
              </a:defRPr>
            </a:lvl5pPr>
            <a:lvl6pPr marL="457200" algn="l" rtl="0" eaLnBrk="1" fontAlgn="base" hangingPunct="1">
              <a:spcBef>
                <a:spcPct val="0"/>
              </a:spcBef>
              <a:spcAft>
                <a:spcPct val="0"/>
              </a:spcAft>
              <a:defRPr sz="4200">
                <a:solidFill>
                  <a:schemeClr val="lt1"/>
                </a:solidFill>
                <a:latin typeface="+mn-lt"/>
                <a:ea typeface="+mn-ea"/>
                <a:cs typeface="+mn-cs"/>
              </a:defRPr>
            </a:lvl6pPr>
            <a:lvl7pPr marL="914400" algn="l" rtl="0" eaLnBrk="1" fontAlgn="base" hangingPunct="1">
              <a:spcBef>
                <a:spcPct val="0"/>
              </a:spcBef>
              <a:spcAft>
                <a:spcPct val="0"/>
              </a:spcAft>
              <a:defRPr sz="4200">
                <a:solidFill>
                  <a:schemeClr val="lt1"/>
                </a:solidFill>
                <a:latin typeface="+mn-lt"/>
                <a:ea typeface="+mn-ea"/>
                <a:cs typeface="+mn-cs"/>
              </a:defRPr>
            </a:lvl7pPr>
            <a:lvl8pPr marL="1371600" algn="l" rtl="0" eaLnBrk="1" fontAlgn="base" hangingPunct="1">
              <a:spcBef>
                <a:spcPct val="0"/>
              </a:spcBef>
              <a:spcAft>
                <a:spcPct val="0"/>
              </a:spcAft>
              <a:defRPr sz="4200">
                <a:solidFill>
                  <a:schemeClr val="lt1"/>
                </a:solidFill>
                <a:latin typeface="+mn-lt"/>
                <a:ea typeface="+mn-ea"/>
                <a:cs typeface="+mn-cs"/>
              </a:defRPr>
            </a:lvl8pPr>
            <a:lvl9pPr marL="1828800" algn="l" rtl="0" eaLnBrk="1" fontAlgn="base" hangingPunct="1">
              <a:spcBef>
                <a:spcPct val="0"/>
              </a:spcBef>
              <a:spcAft>
                <a:spcPct val="0"/>
              </a:spcAft>
              <a:defRPr sz="4200">
                <a:solidFill>
                  <a:schemeClr val="lt1"/>
                </a:solidFill>
                <a:latin typeface="+mn-lt"/>
                <a:ea typeface="+mn-ea"/>
                <a:cs typeface="+mn-cs"/>
              </a:defRPr>
            </a:lvl9pPr>
          </a:lstStyle>
          <a:p>
            <a:r>
              <a:rPr lang="en-GB" dirty="0" smtClean="0">
                <a:ln w="3200">
                  <a:solidFill>
                    <a:schemeClr val="tx2">
                      <a:lumMod val="75000"/>
                      <a:alpha val="25000"/>
                    </a:schemeClr>
                  </a:solidFill>
                  <a:prstDash val="solid"/>
                  <a:round/>
                </a:ln>
                <a:solidFill>
                  <a:schemeClr val="accent2">
                    <a:lumMod val="40000"/>
                    <a:lumOff val="60000"/>
                  </a:schemeClr>
                </a:solidFill>
                <a:effectLst>
                  <a:outerShdw blurRad="50800" dist="38100" dir="5400000" algn="t" rotWithShape="0">
                    <a:prstClr val="black">
                      <a:alpha val="40000"/>
                    </a:prstClr>
                  </a:outerShdw>
                </a:effectLst>
                <a:latin typeface="Arial" panose="020B0604020202020204" pitchFamily="34" charset="0"/>
                <a:cs typeface="Arial" panose="020B0604020202020204" pitchFamily="34" charset="0"/>
              </a:rPr>
              <a:t>The Blocks</a:t>
            </a:r>
            <a:endParaRPr lang="en-GB" dirty="0">
              <a:ln w="3200">
                <a:solidFill>
                  <a:schemeClr val="tx2">
                    <a:lumMod val="75000"/>
                    <a:alpha val="25000"/>
                  </a:schemeClr>
                </a:solidFill>
                <a:prstDash val="solid"/>
                <a:round/>
              </a:ln>
              <a:solidFill>
                <a:schemeClr val="accent2">
                  <a:lumMod val="40000"/>
                  <a:lumOff val="60000"/>
                </a:schemeClr>
              </a:solidFill>
              <a:effectLst>
                <a:outerShdw blurRad="50800" dist="38100" dir="5400000" algn="t" rotWithShape="0">
                  <a:prstClr val="black">
                    <a:alpha val="40000"/>
                  </a:prst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45517023"/>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50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500"/>
                                        <p:tgtEl>
                                          <p:spTgt spid="4"/>
                                        </p:tgtEl>
                                      </p:cBhvr>
                                    </p:animEffect>
                                  </p:childTnLst>
                                </p:cTn>
                              </p:par>
                            </p:childTnLst>
                          </p:cTn>
                        </p:par>
                        <p:par>
                          <p:cTn id="8" fill="hold">
                            <p:stCondLst>
                              <p:cond delay="2000"/>
                            </p:stCondLst>
                            <p:childTnLst>
                              <p:par>
                                <p:cTn id="9" presetID="10" presetClass="entr" presetSubtype="0" fill="hold" nodeType="afterEffect">
                                  <p:stCondLst>
                                    <p:cond delay="50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1500"/>
                                        <p:tgtEl>
                                          <p:spTgt spid="5"/>
                                        </p:tgtEl>
                                      </p:cBhvr>
                                    </p:animEffect>
                                  </p:childTnLst>
                                </p:cTn>
                              </p:par>
                            </p:childTnLst>
                          </p:cTn>
                        </p:par>
                        <p:par>
                          <p:cTn id="12" fill="hold">
                            <p:stCondLst>
                              <p:cond delay="4000"/>
                            </p:stCondLst>
                            <p:childTnLst>
                              <p:par>
                                <p:cTn id="13" presetID="42" presetClass="entr" presetSubtype="0" fill="hold" grpId="0" nodeType="afterEffect">
                                  <p:stCondLst>
                                    <p:cond delay="500"/>
                                  </p:stCondLst>
                                  <p:childTnLst>
                                    <p:set>
                                      <p:cBhvr>
                                        <p:cTn id="14" dur="1" fill="hold">
                                          <p:stCondLst>
                                            <p:cond delay="0"/>
                                          </p:stCondLst>
                                        </p:cTn>
                                        <p:tgtEl>
                                          <p:spTgt spid="2">
                                            <p:txEl>
                                              <p:pRg st="0" end="0"/>
                                            </p:txEl>
                                          </p:spTgt>
                                        </p:tgtEl>
                                        <p:attrNameLst>
                                          <p:attrName>style.visibility</p:attrName>
                                        </p:attrNameLst>
                                      </p:cBhvr>
                                      <p:to>
                                        <p:strVal val="visible"/>
                                      </p:to>
                                    </p:set>
                                    <p:animEffect transition="in" filter="fade">
                                      <p:cBhvr>
                                        <p:cTn id="15" dur="2000"/>
                                        <p:tgtEl>
                                          <p:spTgt spid="2">
                                            <p:txEl>
                                              <p:pRg st="0" end="0"/>
                                            </p:txEl>
                                          </p:spTgt>
                                        </p:tgtEl>
                                      </p:cBhvr>
                                    </p:animEffect>
                                    <p:anim calcmode="lin" valueType="num">
                                      <p:cBhvr>
                                        <p:cTn id="16" dur="2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17" dur="2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par>
                          <p:cTn id="18" fill="hold">
                            <p:stCondLst>
                              <p:cond delay="6500"/>
                            </p:stCondLst>
                            <p:childTnLst>
                              <p:par>
                                <p:cTn id="19" presetID="42" presetClass="entr" presetSubtype="0" fill="hold" grpId="0" nodeType="afterEffect">
                                  <p:stCondLst>
                                    <p:cond delay="9500"/>
                                  </p:stCondLst>
                                  <p:childTnLst>
                                    <p:set>
                                      <p:cBhvr>
                                        <p:cTn id="20" dur="1" fill="hold">
                                          <p:stCondLst>
                                            <p:cond delay="0"/>
                                          </p:stCondLst>
                                        </p:cTn>
                                        <p:tgtEl>
                                          <p:spTgt spid="2">
                                            <p:txEl>
                                              <p:pRg st="1" end="1"/>
                                            </p:txEl>
                                          </p:spTgt>
                                        </p:tgtEl>
                                        <p:attrNameLst>
                                          <p:attrName>style.visibility</p:attrName>
                                        </p:attrNameLst>
                                      </p:cBhvr>
                                      <p:to>
                                        <p:strVal val="visible"/>
                                      </p:to>
                                    </p:set>
                                    <p:animEffect transition="in" filter="fade">
                                      <p:cBhvr>
                                        <p:cTn id="21" dur="2000"/>
                                        <p:tgtEl>
                                          <p:spTgt spid="2">
                                            <p:txEl>
                                              <p:pRg st="1" end="1"/>
                                            </p:txEl>
                                          </p:spTgt>
                                        </p:tgtEl>
                                      </p:cBhvr>
                                    </p:animEffect>
                                    <p:anim calcmode="lin" valueType="num">
                                      <p:cBhvr>
                                        <p:cTn id="22" dur="2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23" dur="2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par>
                          <p:cTn id="24" fill="hold">
                            <p:stCondLst>
                              <p:cond delay="18000"/>
                            </p:stCondLst>
                            <p:childTnLst>
                              <p:par>
                                <p:cTn id="25" presetID="42" presetClass="entr" presetSubtype="0" fill="hold" grpId="0" nodeType="afterEffect">
                                  <p:stCondLst>
                                    <p:cond delay="9500"/>
                                  </p:stCondLst>
                                  <p:childTnLst>
                                    <p:set>
                                      <p:cBhvr>
                                        <p:cTn id="26" dur="1" fill="hold">
                                          <p:stCondLst>
                                            <p:cond delay="0"/>
                                          </p:stCondLst>
                                        </p:cTn>
                                        <p:tgtEl>
                                          <p:spTgt spid="2">
                                            <p:txEl>
                                              <p:pRg st="2" end="2"/>
                                            </p:txEl>
                                          </p:spTgt>
                                        </p:tgtEl>
                                        <p:attrNameLst>
                                          <p:attrName>style.visibility</p:attrName>
                                        </p:attrNameLst>
                                      </p:cBhvr>
                                      <p:to>
                                        <p:strVal val="visible"/>
                                      </p:to>
                                    </p:set>
                                    <p:animEffect transition="in" filter="fade">
                                      <p:cBhvr>
                                        <p:cTn id="27" dur="2000"/>
                                        <p:tgtEl>
                                          <p:spTgt spid="2">
                                            <p:txEl>
                                              <p:pRg st="2" end="2"/>
                                            </p:txEl>
                                          </p:spTgt>
                                        </p:tgtEl>
                                      </p:cBhvr>
                                    </p:animEffect>
                                    <p:anim calcmode="lin" valueType="num">
                                      <p:cBhvr>
                                        <p:cTn id="28" dur="2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9" dur="2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par>
                          <p:cTn id="30" fill="hold">
                            <p:stCondLst>
                              <p:cond delay="29500"/>
                            </p:stCondLst>
                            <p:childTnLst>
                              <p:par>
                                <p:cTn id="31" presetID="10" presetClass="entr" presetSubtype="0" fill="hold" grpId="0" nodeType="afterEffect">
                                  <p:stCondLst>
                                    <p:cond delay="250"/>
                                  </p:stCondLst>
                                  <p:childTnLst>
                                    <p:set>
                                      <p:cBhvr>
                                        <p:cTn id="32" dur="1" fill="hold">
                                          <p:stCondLst>
                                            <p:cond delay="0"/>
                                          </p:stCondLst>
                                        </p:cTn>
                                        <p:tgtEl>
                                          <p:spTgt spid="2">
                                            <p:txEl>
                                              <p:pRg st="3" end="3"/>
                                            </p:txEl>
                                          </p:spTgt>
                                        </p:tgtEl>
                                        <p:attrNameLst>
                                          <p:attrName>style.visibility</p:attrName>
                                        </p:attrNameLst>
                                      </p:cBhvr>
                                      <p:to>
                                        <p:strVal val="visible"/>
                                      </p:to>
                                    </p:set>
                                    <p:animEffect transition="in" filter="fade">
                                      <p:cBhvr>
                                        <p:cTn id="33"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599" y="3460475"/>
            <a:ext cx="10972800" cy="3075236"/>
          </a:xfrm>
        </p:spPr>
        <p:txBody>
          <a:bodyPr/>
          <a:lstStyle/>
          <a:p>
            <a:r>
              <a:rPr lang="en-GB" sz="2000" dirty="0">
                <a:latin typeface="Arial" panose="020B0604020202020204" pitchFamily="34" charset="0"/>
                <a:cs typeface="Arial" panose="020B0604020202020204" pitchFamily="34" charset="0"/>
              </a:rPr>
              <a:t>Children learn many things from </a:t>
            </a:r>
            <a:r>
              <a:rPr lang="en-GB" sz="2000" dirty="0" smtClean="0">
                <a:latin typeface="Arial" panose="020B0604020202020204" pitchFamily="34" charset="0"/>
                <a:cs typeface="Arial" panose="020B0604020202020204" pitchFamily="34" charset="0"/>
              </a:rPr>
              <a:t>unit blocks. </a:t>
            </a:r>
            <a:r>
              <a:rPr lang="en-GB" sz="2000" dirty="0">
                <a:latin typeface="Arial" panose="020B0604020202020204" pitchFamily="34" charset="0"/>
                <a:cs typeface="Arial" panose="020B0604020202020204" pitchFamily="34" charset="0"/>
              </a:rPr>
              <a:t>The blocks </a:t>
            </a:r>
            <a:r>
              <a:rPr lang="en-GB" sz="2000" dirty="0" smtClean="0">
                <a:latin typeface="Arial" panose="020B0604020202020204" pitchFamily="34" charset="0"/>
                <a:cs typeface="Arial" panose="020B0604020202020204" pitchFamily="34" charset="0"/>
              </a:rPr>
              <a:t>are </a:t>
            </a:r>
            <a:r>
              <a:rPr lang="en-GB" sz="2000" dirty="0">
                <a:latin typeface="Arial" panose="020B0604020202020204" pitchFamily="34" charset="0"/>
                <a:cs typeface="Arial" panose="020B0604020202020204" pitchFamily="34" charset="0"/>
              </a:rPr>
              <a:t>designed to be proportional in size to help children learn </a:t>
            </a:r>
            <a:r>
              <a:rPr lang="en-GB" sz="2000" dirty="0" smtClean="0">
                <a:latin typeface="Arial" panose="020B0604020202020204" pitchFamily="34" charset="0"/>
                <a:cs typeface="Arial" panose="020B0604020202020204" pitchFamily="34" charset="0"/>
              </a:rPr>
              <a:t>maths </a:t>
            </a:r>
            <a:r>
              <a:rPr lang="en-GB" sz="2000" dirty="0">
                <a:latin typeface="Arial" panose="020B0604020202020204" pitchFamily="34" charset="0"/>
                <a:cs typeface="Arial" panose="020B0604020202020204" pitchFamily="34" charset="0"/>
              </a:rPr>
              <a:t>and other skills. Some of the </a:t>
            </a:r>
            <a:r>
              <a:rPr lang="en-GB" sz="2000" dirty="0" smtClean="0">
                <a:latin typeface="Arial" panose="020B0604020202020204" pitchFamily="34" charset="0"/>
                <a:cs typeface="Arial" panose="020B0604020202020204" pitchFamily="34" charset="0"/>
              </a:rPr>
              <a:t>maths </a:t>
            </a:r>
            <a:r>
              <a:rPr lang="en-GB" sz="2000" dirty="0">
                <a:latin typeface="Arial" panose="020B0604020202020204" pitchFamily="34" charset="0"/>
                <a:cs typeface="Arial" panose="020B0604020202020204" pitchFamily="34" charset="0"/>
              </a:rPr>
              <a:t>skills they learn are counting, comparison of length and width, names of shapes, and how to combine some geometric shapes to make other shapes. They </a:t>
            </a:r>
            <a:r>
              <a:rPr lang="en-GB" sz="2000" dirty="0" smtClean="0">
                <a:latin typeface="Arial" panose="020B0604020202020204" pitchFamily="34" charset="0"/>
                <a:cs typeface="Arial" panose="020B0604020202020204" pitchFamily="34" charset="0"/>
              </a:rPr>
              <a:t>are learning </a:t>
            </a:r>
            <a:r>
              <a:rPr lang="en-GB" sz="2000" dirty="0">
                <a:latin typeface="Arial" panose="020B0604020202020204" pitchFamily="34" charset="0"/>
                <a:cs typeface="Arial" panose="020B0604020202020204" pitchFamily="34" charset="0"/>
              </a:rPr>
              <a:t>the basics of addition when they discover that two short blocks will be the same length as the next size block.</a:t>
            </a:r>
            <a:endParaRPr lang="en-GB" sz="2000" dirty="0" smtClean="0">
              <a:latin typeface="Arial" panose="020B0604020202020204" pitchFamily="34" charset="0"/>
              <a:cs typeface="Arial" panose="020B0604020202020204" pitchFamily="34" charset="0"/>
            </a:endParaRPr>
          </a:p>
          <a:p>
            <a:r>
              <a:rPr lang="en-GB" sz="2000" dirty="0" smtClean="0">
                <a:latin typeface="Arial" panose="020B0604020202020204" pitchFamily="34" charset="0"/>
                <a:cs typeface="Arial" panose="020B0604020202020204" pitchFamily="34" charset="0"/>
              </a:rPr>
              <a:t>Make </a:t>
            </a:r>
            <a:r>
              <a:rPr lang="en-GB" sz="2000" dirty="0">
                <a:latin typeface="Arial" panose="020B0604020202020204" pitchFamily="34" charset="0"/>
                <a:cs typeface="Arial" panose="020B0604020202020204" pitchFamily="34" charset="0"/>
              </a:rPr>
              <a:t>sure that blocks are sorted and neatly </a:t>
            </a:r>
            <a:r>
              <a:rPr lang="en-GB" sz="2000" dirty="0" smtClean="0">
                <a:latin typeface="Arial" panose="020B0604020202020204" pitchFamily="34" charset="0"/>
                <a:cs typeface="Arial" panose="020B0604020202020204" pitchFamily="34" charset="0"/>
              </a:rPr>
              <a:t>arranged.</a:t>
            </a:r>
          </a:p>
          <a:p>
            <a:r>
              <a:rPr lang="en-GB" sz="2000" dirty="0">
                <a:latin typeface="Arial" panose="020B0604020202020204" pitchFamily="34" charset="0"/>
                <a:cs typeface="Arial" panose="020B0604020202020204" pitchFamily="34" charset="0"/>
              </a:rPr>
              <a:t>Always </a:t>
            </a:r>
            <a:r>
              <a:rPr lang="en-GB" sz="2000" dirty="0" smtClean="0">
                <a:latin typeface="Arial" panose="020B0604020202020204" pitchFamily="34" charset="0"/>
                <a:cs typeface="Arial" panose="020B0604020202020204" pitchFamily="34" charset="0"/>
              </a:rPr>
              <a:t>categorise </a:t>
            </a:r>
            <a:r>
              <a:rPr lang="en-GB" sz="2000" dirty="0">
                <a:latin typeface="Arial" panose="020B0604020202020204" pitchFamily="34" charset="0"/>
                <a:cs typeface="Arial" panose="020B0604020202020204" pitchFamily="34" charset="0"/>
              </a:rPr>
              <a:t>blocks neatly when putting them away. Place them with the long side in view to make their size </a:t>
            </a:r>
            <a:r>
              <a:rPr lang="en-GB" sz="2000" dirty="0" smtClean="0">
                <a:latin typeface="Arial" panose="020B0604020202020204" pitchFamily="34" charset="0"/>
                <a:cs typeface="Arial" panose="020B0604020202020204" pitchFamily="34" charset="0"/>
              </a:rPr>
              <a:t>easily seen.</a:t>
            </a:r>
          </a:p>
          <a:p>
            <a:pPr marL="0" indent="0" algn="r">
              <a:buNone/>
            </a:pPr>
            <a:r>
              <a:rPr lang="en-GB" sz="1600" dirty="0" err="1">
                <a:latin typeface="Arial" panose="020B0604020202020204" pitchFamily="34" charset="0"/>
                <a:cs typeface="Arial" panose="020B0604020202020204" pitchFamily="34" charset="0"/>
              </a:rPr>
              <a:t>Kieff</a:t>
            </a:r>
            <a:r>
              <a:rPr lang="en-GB" sz="1600" dirty="0">
                <a:latin typeface="Arial" panose="020B0604020202020204" pitchFamily="34" charset="0"/>
                <a:cs typeface="Arial" panose="020B0604020202020204" pitchFamily="34" charset="0"/>
              </a:rPr>
              <a:t>, J. and </a:t>
            </a:r>
            <a:r>
              <a:rPr lang="en-GB" sz="1600" dirty="0" err="1">
                <a:latin typeface="Arial" panose="020B0604020202020204" pitchFamily="34" charset="0"/>
                <a:cs typeface="Arial" panose="020B0604020202020204" pitchFamily="34" charset="0"/>
              </a:rPr>
              <a:t>Wellhousen</a:t>
            </a:r>
            <a:r>
              <a:rPr lang="en-GB" sz="1600" dirty="0">
                <a:latin typeface="Arial" panose="020B0604020202020204" pitchFamily="34" charset="0"/>
                <a:cs typeface="Arial" panose="020B0604020202020204" pitchFamily="34" charset="0"/>
              </a:rPr>
              <a:t>, K. (2001)</a:t>
            </a:r>
            <a:endParaRPr lang="en-GB" sz="1600" dirty="0" smtClean="0">
              <a:latin typeface="Arial" panose="020B0604020202020204" pitchFamily="34" charset="0"/>
              <a:cs typeface="Arial" panose="020B0604020202020204" pitchFamily="34" charset="0"/>
            </a:endParaRPr>
          </a:p>
          <a:p>
            <a:endParaRPr lang="en-GB" sz="2000" dirty="0"/>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033174" y="1371600"/>
            <a:ext cx="2551449" cy="1913586"/>
          </a:xfrm>
          <a:prstGeom prst="roundRect">
            <a:avLst>
              <a:gd name="adj" fmla="val 8594"/>
            </a:avLst>
          </a:prstGeom>
          <a:solidFill>
            <a:srgbClr val="FFFFFF">
              <a:shade val="85000"/>
            </a:srgbClr>
          </a:solidFill>
          <a:ln>
            <a:noFill/>
          </a:ln>
          <a:effectLst/>
        </p:spPr>
      </p:pic>
      <p:pic>
        <p:nvPicPr>
          <p:cNvPr id="5" name="Picture 4"/>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4777398" y="1371600"/>
            <a:ext cx="2551449" cy="1913586"/>
          </a:xfrm>
          <a:prstGeom prst="roundRect">
            <a:avLst>
              <a:gd name="adj" fmla="val 8594"/>
            </a:avLst>
          </a:prstGeom>
          <a:solidFill>
            <a:srgbClr val="FFFFFF">
              <a:shade val="85000"/>
            </a:srgbClr>
          </a:solidFill>
          <a:ln>
            <a:noFill/>
          </a:ln>
          <a:effectLst/>
        </p:spPr>
      </p:pic>
      <p:pic>
        <p:nvPicPr>
          <p:cNvPr id="6" name="Picture 5"/>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609599" y="1371600"/>
            <a:ext cx="2551448" cy="1913586"/>
          </a:xfrm>
          <a:prstGeom prst="roundRect">
            <a:avLst>
              <a:gd name="adj" fmla="val 8594"/>
            </a:avLst>
          </a:prstGeom>
          <a:solidFill>
            <a:srgbClr val="FFFFFF">
              <a:shade val="85000"/>
            </a:srgbClr>
          </a:solidFill>
          <a:ln>
            <a:noFill/>
          </a:ln>
          <a:effectLst/>
        </p:spPr>
      </p:pic>
      <p:sp>
        <p:nvSpPr>
          <p:cNvPr id="7" name="Title 2"/>
          <p:cNvSpPr txBox="1">
            <a:spLocks/>
          </p:cNvSpPr>
          <p:nvPr/>
        </p:nvSpPr>
        <p:spPr>
          <a:xfrm>
            <a:off x="609599" y="375097"/>
            <a:ext cx="7943558" cy="773269"/>
          </a:xfrm>
          <a:prstGeom prst="rect">
            <a:avLst/>
          </a:prstGeom>
          <a:effectLst>
            <a:softEdge rad="12700"/>
          </a:effectLst>
          <a:scene3d>
            <a:camera prst="orthographicFront"/>
            <a:lightRig rig="threePt" dir="t"/>
          </a:scene3d>
          <a:sp3d>
            <a:bevelT/>
          </a:sp3d>
        </p:spPr>
        <p:style>
          <a:lnRef idx="1">
            <a:schemeClr val="accent1"/>
          </a:lnRef>
          <a:fillRef idx="3">
            <a:schemeClr val="accent1"/>
          </a:fillRef>
          <a:effectRef idx="2">
            <a:schemeClr val="accent1"/>
          </a:effectRef>
          <a:fontRef idx="minor">
            <a:schemeClr val="lt1"/>
          </a:fontRef>
        </p:style>
        <p:txBody>
          <a:bodyPr vert="horz" rtlCol="0" anchor="b" anchorCtr="0">
            <a:noAutofit/>
          </a:bodyPr>
          <a:lstStyle>
            <a:lvl1pPr algn="l" rtl="0" eaLnBrk="1" fontAlgn="base" hangingPunct="1">
              <a:spcBef>
                <a:spcPct val="0"/>
              </a:spcBef>
              <a:spcAft>
                <a:spcPct val="0"/>
              </a:spcAft>
              <a:defRPr lang="en-US" sz="4200" kern="1200" spc="-100" dirty="0">
                <a:ln w="3200">
                  <a:solidFill>
                    <a:schemeClr val="bg2">
                      <a:shade val="75000"/>
                      <a:alpha val="25000"/>
                    </a:schemeClr>
                  </a:solidFill>
                  <a:prstDash val="solid"/>
                  <a:round/>
                </a:ln>
                <a:solidFill>
                  <a:schemeClr val="lt1"/>
                </a:solidFill>
                <a:effectLst>
                  <a:innerShdw blurRad="50800" dist="25400" dir="13500000">
                    <a:prstClr val="black">
                      <a:alpha val="70000"/>
                    </a:prstClr>
                  </a:innerShdw>
                </a:effectLst>
                <a:latin typeface="+mn-lt"/>
                <a:ea typeface="+mn-ea"/>
                <a:cs typeface="+mn-cs"/>
              </a:defRPr>
            </a:lvl1pPr>
            <a:lvl2pPr algn="l" rtl="0" eaLnBrk="1" fontAlgn="base" hangingPunct="1">
              <a:spcBef>
                <a:spcPct val="0"/>
              </a:spcBef>
              <a:spcAft>
                <a:spcPct val="0"/>
              </a:spcAft>
              <a:defRPr sz="4200">
                <a:solidFill>
                  <a:schemeClr val="lt1"/>
                </a:solidFill>
                <a:latin typeface="+mn-lt"/>
                <a:ea typeface="+mn-ea"/>
                <a:cs typeface="+mn-cs"/>
              </a:defRPr>
            </a:lvl2pPr>
            <a:lvl3pPr algn="l" rtl="0" eaLnBrk="1" fontAlgn="base" hangingPunct="1">
              <a:spcBef>
                <a:spcPct val="0"/>
              </a:spcBef>
              <a:spcAft>
                <a:spcPct val="0"/>
              </a:spcAft>
              <a:defRPr sz="4200">
                <a:solidFill>
                  <a:schemeClr val="lt1"/>
                </a:solidFill>
                <a:latin typeface="+mn-lt"/>
                <a:ea typeface="+mn-ea"/>
                <a:cs typeface="+mn-cs"/>
              </a:defRPr>
            </a:lvl3pPr>
            <a:lvl4pPr algn="l" rtl="0" eaLnBrk="1" fontAlgn="base" hangingPunct="1">
              <a:spcBef>
                <a:spcPct val="0"/>
              </a:spcBef>
              <a:spcAft>
                <a:spcPct val="0"/>
              </a:spcAft>
              <a:defRPr sz="4200">
                <a:solidFill>
                  <a:schemeClr val="lt1"/>
                </a:solidFill>
                <a:latin typeface="+mn-lt"/>
                <a:ea typeface="+mn-ea"/>
                <a:cs typeface="+mn-cs"/>
              </a:defRPr>
            </a:lvl4pPr>
            <a:lvl5pPr algn="l" rtl="0" eaLnBrk="1" fontAlgn="base" hangingPunct="1">
              <a:spcBef>
                <a:spcPct val="0"/>
              </a:spcBef>
              <a:spcAft>
                <a:spcPct val="0"/>
              </a:spcAft>
              <a:defRPr sz="4200">
                <a:solidFill>
                  <a:schemeClr val="lt1"/>
                </a:solidFill>
                <a:latin typeface="+mn-lt"/>
                <a:ea typeface="+mn-ea"/>
                <a:cs typeface="+mn-cs"/>
              </a:defRPr>
            </a:lvl5pPr>
            <a:lvl6pPr marL="457200" algn="l" rtl="0" eaLnBrk="1" fontAlgn="base" hangingPunct="1">
              <a:spcBef>
                <a:spcPct val="0"/>
              </a:spcBef>
              <a:spcAft>
                <a:spcPct val="0"/>
              </a:spcAft>
              <a:defRPr sz="4200">
                <a:solidFill>
                  <a:schemeClr val="lt1"/>
                </a:solidFill>
                <a:latin typeface="+mn-lt"/>
                <a:ea typeface="+mn-ea"/>
                <a:cs typeface="+mn-cs"/>
              </a:defRPr>
            </a:lvl6pPr>
            <a:lvl7pPr marL="914400" algn="l" rtl="0" eaLnBrk="1" fontAlgn="base" hangingPunct="1">
              <a:spcBef>
                <a:spcPct val="0"/>
              </a:spcBef>
              <a:spcAft>
                <a:spcPct val="0"/>
              </a:spcAft>
              <a:defRPr sz="4200">
                <a:solidFill>
                  <a:schemeClr val="lt1"/>
                </a:solidFill>
                <a:latin typeface="+mn-lt"/>
                <a:ea typeface="+mn-ea"/>
                <a:cs typeface="+mn-cs"/>
              </a:defRPr>
            </a:lvl7pPr>
            <a:lvl8pPr marL="1371600" algn="l" rtl="0" eaLnBrk="1" fontAlgn="base" hangingPunct="1">
              <a:spcBef>
                <a:spcPct val="0"/>
              </a:spcBef>
              <a:spcAft>
                <a:spcPct val="0"/>
              </a:spcAft>
              <a:defRPr sz="4200">
                <a:solidFill>
                  <a:schemeClr val="lt1"/>
                </a:solidFill>
                <a:latin typeface="+mn-lt"/>
                <a:ea typeface="+mn-ea"/>
                <a:cs typeface="+mn-cs"/>
              </a:defRPr>
            </a:lvl8pPr>
            <a:lvl9pPr marL="1828800" algn="l" rtl="0" eaLnBrk="1" fontAlgn="base" hangingPunct="1">
              <a:spcBef>
                <a:spcPct val="0"/>
              </a:spcBef>
              <a:spcAft>
                <a:spcPct val="0"/>
              </a:spcAft>
              <a:defRPr sz="4200">
                <a:solidFill>
                  <a:schemeClr val="lt1"/>
                </a:solidFill>
                <a:latin typeface="+mn-lt"/>
                <a:ea typeface="+mn-ea"/>
                <a:cs typeface="+mn-cs"/>
              </a:defRPr>
            </a:lvl9pPr>
          </a:lstStyle>
          <a:p>
            <a:pPr algn="ctr"/>
            <a:r>
              <a:rPr lang="en-GB" dirty="0" smtClean="0">
                <a:ln w="3200">
                  <a:solidFill>
                    <a:schemeClr val="tx2">
                      <a:lumMod val="75000"/>
                      <a:alpha val="25000"/>
                    </a:schemeClr>
                  </a:solidFill>
                  <a:prstDash val="solid"/>
                  <a:round/>
                </a:ln>
                <a:solidFill>
                  <a:schemeClr val="accent2">
                    <a:lumMod val="40000"/>
                    <a:lumOff val="60000"/>
                  </a:schemeClr>
                </a:solidFill>
                <a:effectLst>
                  <a:outerShdw blurRad="50800" dist="38100" dir="5400000" algn="t" rotWithShape="0">
                    <a:prstClr val="black">
                      <a:alpha val="40000"/>
                    </a:prstClr>
                  </a:outerShdw>
                </a:effectLst>
                <a:latin typeface="Arial" panose="020B0604020202020204" pitchFamily="34" charset="0"/>
                <a:cs typeface="Arial" panose="020B0604020202020204" pitchFamily="34" charset="0"/>
              </a:rPr>
              <a:t>Environment, Space and Storage</a:t>
            </a:r>
            <a:endParaRPr lang="en-GB" dirty="0">
              <a:ln w="3200">
                <a:solidFill>
                  <a:schemeClr val="tx2">
                    <a:lumMod val="75000"/>
                    <a:alpha val="25000"/>
                  </a:schemeClr>
                </a:solidFill>
                <a:prstDash val="solid"/>
                <a:round/>
              </a:ln>
              <a:solidFill>
                <a:schemeClr val="accent2">
                  <a:lumMod val="40000"/>
                  <a:lumOff val="60000"/>
                </a:schemeClr>
              </a:solidFill>
              <a:effectLst>
                <a:outerShdw blurRad="50800" dist="38100" dir="5400000" algn="t" rotWithShape="0">
                  <a:prstClr val="black">
                    <a:alpha val="40000"/>
                  </a:prst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160464"/>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150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500"/>
                                        <p:tgtEl>
                                          <p:spTgt spid="6"/>
                                        </p:tgtEl>
                                      </p:cBhvr>
                                    </p:animEffect>
                                  </p:childTnLst>
                                </p:cTn>
                              </p:par>
                            </p:childTnLst>
                          </p:cTn>
                        </p:par>
                        <p:par>
                          <p:cTn id="8" fill="hold">
                            <p:stCondLst>
                              <p:cond delay="3000"/>
                            </p:stCondLst>
                            <p:childTnLst>
                              <p:par>
                                <p:cTn id="9" presetID="10" presetClass="entr" presetSubtype="0" fill="hold" nodeType="afterEffect">
                                  <p:stCondLst>
                                    <p:cond delay="50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1500"/>
                                        <p:tgtEl>
                                          <p:spTgt spid="5"/>
                                        </p:tgtEl>
                                      </p:cBhvr>
                                    </p:animEffect>
                                  </p:childTnLst>
                                </p:cTn>
                              </p:par>
                            </p:childTnLst>
                          </p:cTn>
                        </p:par>
                        <p:par>
                          <p:cTn id="12" fill="hold">
                            <p:stCondLst>
                              <p:cond delay="5000"/>
                            </p:stCondLst>
                            <p:childTnLst>
                              <p:par>
                                <p:cTn id="13" presetID="10" presetClass="entr" presetSubtype="0" fill="hold" nodeType="afterEffect">
                                  <p:stCondLst>
                                    <p:cond delay="50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1500"/>
                                        <p:tgtEl>
                                          <p:spTgt spid="4"/>
                                        </p:tgtEl>
                                      </p:cBhvr>
                                    </p:animEffect>
                                  </p:childTnLst>
                                </p:cTn>
                              </p:par>
                            </p:childTnLst>
                          </p:cTn>
                        </p:par>
                        <p:par>
                          <p:cTn id="16" fill="hold">
                            <p:stCondLst>
                              <p:cond delay="7000"/>
                            </p:stCondLst>
                            <p:childTnLst>
                              <p:par>
                                <p:cTn id="17" presetID="42" presetClass="entr" presetSubtype="0" fill="hold" nodeType="afterEffect">
                                  <p:stCondLst>
                                    <p:cond delay="500"/>
                                  </p:stCondLst>
                                  <p:childTnLst>
                                    <p:set>
                                      <p:cBhvr>
                                        <p:cTn id="18" dur="1" fill="hold">
                                          <p:stCondLst>
                                            <p:cond delay="0"/>
                                          </p:stCondLst>
                                        </p:cTn>
                                        <p:tgtEl>
                                          <p:spTgt spid="2">
                                            <p:txEl>
                                              <p:pRg st="0" end="0"/>
                                            </p:txEl>
                                          </p:spTgt>
                                        </p:tgtEl>
                                        <p:attrNameLst>
                                          <p:attrName>style.visibility</p:attrName>
                                        </p:attrNameLst>
                                      </p:cBhvr>
                                      <p:to>
                                        <p:strVal val="visible"/>
                                      </p:to>
                                    </p:set>
                                    <p:animEffect transition="in" filter="fade">
                                      <p:cBhvr>
                                        <p:cTn id="19" dur="2000"/>
                                        <p:tgtEl>
                                          <p:spTgt spid="2">
                                            <p:txEl>
                                              <p:pRg st="0" end="0"/>
                                            </p:txEl>
                                          </p:spTgt>
                                        </p:tgtEl>
                                      </p:cBhvr>
                                    </p:animEffect>
                                    <p:anim calcmode="lin" valueType="num">
                                      <p:cBhvr>
                                        <p:cTn id="20" dur="2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21" dur="2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par>
                          <p:cTn id="22" fill="hold">
                            <p:stCondLst>
                              <p:cond delay="9500"/>
                            </p:stCondLst>
                            <p:childTnLst>
                              <p:par>
                                <p:cTn id="23" presetID="42" presetClass="entr" presetSubtype="0" fill="hold" nodeType="afterEffect">
                                  <p:stCondLst>
                                    <p:cond delay="10000"/>
                                  </p:stCondLst>
                                  <p:childTnLst>
                                    <p:set>
                                      <p:cBhvr>
                                        <p:cTn id="24" dur="1" fill="hold">
                                          <p:stCondLst>
                                            <p:cond delay="0"/>
                                          </p:stCondLst>
                                        </p:cTn>
                                        <p:tgtEl>
                                          <p:spTgt spid="2">
                                            <p:txEl>
                                              <p:pRg st="1" end="1"/>
                                            </p:txEl>
                                          </p:spTgt>
                                        </p:tgtEl>
                                        <p:attrNameLst>
                                          <p:attrName>style.visibility</p:attrName>
                                        </p:attrNameLst>
                                      </p:cBhvr>
                                      <p:to>
                                        <p:strVal val="visible"/>
                                      </p:to>
                                    </p:set>
                                    <p:animEffect transition="in" filter="fade">
                                      <p:cBhvr>
                                        <p:cTn id="25" dur="2000"/>
                                        <p:tgtEl>
                                          <p:spTgt spid="2">
                                            <p:txEl>
                                              <p:pRg st="1" end="1"/>
                                            </p:txEl>
                                          </p:spTgt>
                                        </p:tgtEl>
                                      </p:cBhvr>
                                    </p:animEffect>
                                    <p:anim calcmode="lin" valueType="num">
                                      <p:cBhvr>
                                        <p:cTn id="26" dur="2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27" dur="2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par>
                          <p:cTn id="28" fill="hold">
                            <p:stCondLst>
                              <p:cond delay="21500"/>
                            </p:stCondLst>
                            <p:childTnLst>
                              <p:par>
                                <p:cTn id="29" presetID="42" presetClass="entr" presetSubtype="0" fill="hold" nodeType="afterEffect">
                                  <p:stCondLst>
                                    <p:cond delay="2000"/>
                                  </p:stCondLst>
                                  <p:childTnLst>
                                    <p:set>
                                      <p:cBhvr>
                                        <p:cTn id="30" dur="1" fill="hold">
                                          <p:stCondLst>
                                            <p:cond delay="0"/>
                                          </p:stCondLst>
                                        </p:cTn>
                                        <p:tgtEl>
                                          <p:spTgt spid="2">
                                            <p:txEl>
                                              <p:pRg st="2" end="2"/>
                                            </p:txEl>
                                          </p:spTgt>
                                        </p:tgtEl>
                                        <p:attrNameLst>
                                          <p:attrName>style.visibility</p:attrName>
                                        </p:attrNameLst>
                                      </p:cBhvr>
                                      <p:to>
                                        <p:strVal val="visible"/>
                                      </p:to>
                                    </p:set>
                                    <p:animEffect transition="in" filter="fade">
                                      <p:cBhvr>
                                        <p:cTn id="31" dur="2000"/>
                                        <p:tgtEl>
                                          <p:spTgt spid="2">
                                            <p:txEl>
                                              <p:pRg st="2" end="2"/>
                                            </p:txEl>
                                          </p:spTgt>
                                        </p:tgtEl>
                                      </p:cBhvr>
                                    </p:animEffect>
                                    <p:anim calcmode="lin" valueType="num">
                                      <p:cBhvr>
                                        <p:cTn id="32" dur="2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33" dur="2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par>
                          <p:cTn id="34" fill="hold">
                            <p:stCondLst>
                              <p:cond delay="25500"/>
                            </p:stCondLst>
                            <p:childTnLst>
                              <p:par>
                                <p:cTn id="35" presetID="10" presetClass="entr" presetSubtype="0" fill="hold" nodeType="afterEffect">
                                  <p:stCondLst>
                                    <p:cond delay="250"/>
                                  </p:stCondLst>
                                  <p:childTnLst>
                                    <p:set>
                                      <p:cBhvr>
                                        <p:cTn id="36" dur="1" fill="hold">
                                          <p:stCondLst>
                                            <p:cond delay="0"/>
                                          </p:stCondLst>
                                        </p:cTn>
                                        <p:tgtEl>
                                          <p:spTgt spid="2">
                                            <p:txEl>
                                              <p:pRg st="3" end="3"/>
                                            </p:txEl>
                                          </p:spTgt>
                                        </p:tgtEl>
                                        <p:attrNameLst>
                                          <p:attrName>style.visibility</p:attrName>
                                        </p:attrNameLst>
                                      </p:cBhvr>
                                      <p:to>
                                        <p:strVal val="visible"/>
                                      </p:to>
                                    </p:set>
                                    <p:animEffect transition="in" filter="fade">
                                      <p:cBhvr>
                                        <p:cTn id="37" dur="25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64629" y="1771338"/>
            <a:ext cx="10972800" cy="5086662"/>
          </a:xfrm>
        </p:spPr>
        <p:txBody>
          <a:bodyPr/>
          <a:lstStyle/>
          <a:p>
            <a:r>
              <a:rPr lang="en-GB" sz="2000" dirty="0" smtClean="0">
                <a:latin typeface="Arial" panose="020B0604020202020204" pitchFamily="34" charset="0"/>
                <a:cs typeface="Arial" panose="020B0604020202020204" pitchFamily="34" charset="0"/>
              </a:rPr>
              <a:t>Children’s play with blocks will change over time as their understanding and experience deepens. Knowledge of these stages allows practitioners to support children’s learning and provide what they need in order to take the next step.</a:t>
            </a:r>
          </a:p>
          <a:p>
            <a:endParaRPr lang="en-GB" sz="2000" dirty="0" smtClean="0">
              <a:latin typeface="Arial" panose="020B0604020202020204" pitchFamily="34" charset="0"/>
              <a:cs typeface="Arial" panose="020B0604020202020204" pitchFamily="34" charset="0"/>
            </a:endParaRPr>
          </a:p>
          <a:p>
            <a:r>
              <a:rPr lang="en-GB" sz="2000" dirty="0" smtClean="0">
                <a:latin typeface="Arial" panose="020B0604020202020204" pitchFamily="34" charset="0"/>
                <a:cs typeface="Arial" panose="020B0604020202020204" pitchFamily="34" charset="0"/>
              </a:rPr>
              <a:t>Stages of block play include:</a:t>
            </a:r>
          </a:p>
          <a:p>
            <a:pPr lvl="1">
              <a:buFont typeface="Wingdings" pitchFamily="2" charset="2"/>
              <a:buChar char="v"/>
            </a:pPr>
            <a:r>
              <a:rPr lang="en-GB" sz="2000" dirty="0" smtClean="0">
                <a:latin typeface="Arial" panose="020B0604020202020204" pitchFamily="34" charset="0"/>
                <a:cs typeface="Arial" panose="020B0604020202020204" pitchFamily="34" charset="0"/>
              </a:rPr>
              <a:t>Carrying</a:t>
            </a:r>
          </a:p>
          <a:p>
            <a:pPr lvl="1">
              <a:buFont typeface="Wingdings" pitchFamily="2" charset="2"/>
              <a:buChar char="v"/>
            </a:pPr>
            <a:r>
              <a:rPr lang="en-GB" sz="2000" dirty="0" smtClean="0">
                <a:latin typeface="Arial" panose="020B0604020202020204" pitchFamily="34" charset="0"/>
                <a:cs typeface="Arial" panose="020B0604020202020204" pitchFamily="34" charset="0"/>
              </a:rPr>
              <a:t>Stacking</a:t>
            </a:r>
          </a:p>
          <a:p>
            <a:pPr lvl="1">
              <a:buFont typeface="Wingdings" pitchFamily="2" charset="2"/>
              <a:buChar char="v"/>
            </a:pPr>
            <a:r>
              <a:rPr lang="en-GB" sz="2000" dirty="0" smtClean="0">
                <a:latin typeface="Arial" panose="020B0604020202020204" pitchFamily="34" charset="0"/>
                <a:cs typeface="Arial" panose="020B0604020202020204" pitchFamily="34" charset="0"/>
              </a:rPr>
              <a:t>Bridging</a:t>
            </a:r>
          </a:p>
          <a:p>
            <a:pPr lvl="1">
              <a:buFont typeface="Wingdings" pitchFamily="2" charset="2"/>
              <a:buChar char="v"/>
            </a:pPr>
            <a:r>
              <a:rPr lang="en-GB" sz="2000" dirty="0" smtClean="0">
                <a:latin typeface="Arial" panose="020B0604020202020204" pitchFamily="34" charset="0"/>
                <a:cs typeface="Arial" panose="020B0604020202020204" pitchFamily="34" charset="0"/>
              </a:rPr>
              <a:t>Enclosures</a:t>
            </a:r>
          </a:p>
          <a:p>
            <a:pPr lvl="1">
              <a:buFont typeface="Wingdings" pitchFamily="2" charset="2"/>
              <a:buChar char="v"/>
            </a:pPr>
            <a:r>
              <a:rPr lang="en-GB" sz="2000" dirty="0" smtClean="0">
                <a:latin typeface="Arial" panose="020B0604020202020204" pitchFamily="34" charset="0"/>
                <a:cs typeface="Arial" panose="020B0604020202020204" pitchFamily="34" charset="0"/>
              </a:rPr>
              <a:t>Building complex structures</a:t>
            </a:r>
          </a:p>
          <a:p>
            <a:pPr lvl="1">
              <a:buFont typeface="Wingdings" pitchFamily="2" charset="2"/>
              <a:buChar char="v"/>
            </a:pPr>
            <a:r>
              <a:rPr lang="en-GB" sz="2000" dirty="0" smtClean="0">
                <a:latin typeface="Arial" panose="020B0604020202020204" pitchFamily="34" charset="0"/>
                <a:cs typeface="Arial" panose="020B0604020202020204" pitchFamily="34" charset="0"/>
              </a:rPr>
              <a:t>Dramatic Play with complex structures</a:t>
            </a:r>
          </a:p>
          <a:p>
            <a:endParaRPr lang="en-GB" dirty="0">
              <a:latin typeface="Arial" panose="020B0604020202020204" pitchFamily="34" charset="0"/>
              <a:cs typeface="Arial" panose="020B0604020202020204" pitchFamily="34" charset="0"/>
            </a:endParaRPr>
          </a:p>
        </p:txBody>
      </p:sp>
      <p:sp>
        <p:nvSpPr>
          <p:cNvPr id="3" name="Title 2"/>
          <p:cNvSpPr>
            <a:spLocks noGrp="1"/>
          </p:cNvSpPr>
          <p:nvPr>
            <p:ph type="title"/>
          </p:nvPr>
        </p:nvSpPr>
        <p:spPr>
          <a:xfrm>
            <a:off x="609600" y="449704"/>
            <a:ext cx="4547016" cy="786984"/>
          </a:xfrm>
          <a:scene3d>
            <a:camera prst="orthographicFront"/>
            <a:lightRig rig="threePt" dir="t"/>
          </a:scene3d>
          <a:sp3d>
            <a:bevelT/>
          </a:sp3d>
        </p:spPr>
        <p:style>
          <a:lnRef idx="1">
            <a:schemeClr val="accent1"/>
          </a:lnRef>
          <a:fillRef idx="3">
            <a:schemeClr val="accent1"/>
          </a:fillRef>
          <a:effectRef idx="2">
            <a:schemeClr val="accent1"/>
          </a:effectRef>
          <a:fontRef idx="minor">
            <a:schemeClr val="lt1"/>
          </a:fontRef>
        </p:style>
        <p:txBody>
          <a:bodyPr vert="horz" rtlCol="0" anchor="b" anchorCtr="0">
            <a:normAutofit fontScale="90000"/>
          </a:bodyPr>
          <a:lstStyle/>
          <a:p>
            <a:r>
              <a:rPr lang="en-GB" dirty="0">
                <a:ln w="3200">
                  <a:solidFill>
                    <a:schemeClr val="tx2">
                      <a:lumMod val="75000"/>
                      <a:alpha val="25000"/>
                    </a:schemeClr>
                  </a:solidFill>
                  <a:prstDash val="solid"/>
                  <a:round/>
                </a:ln>
                <a:solidFill>
                  <a:schemeClr val="accent2">
                    <a:lumMod val="40000"/>
                    <a:lumOff val="60000"/>
                  </a:schemeClr>
                </a:solidFill>
                <a:effectLst>
                  <a:outerShdw blurRad="50800" dist="38100" dir="5400000" algn="t" rotWithShape="0">
                    <a:prstClr val="black">
                      <a:alpha val="40000"/>
                    </a:prstClr>
                  </a:outerShdw>
                </a:effectLst>
                <a:latin typeface="Arial" panose="020B0604020202020204" pitchFamily="34" charset="0"/>
                <a:cs typeface="Arial" panose="020B0604020202020204" pitchFamily="34" charset="0"/>
              </a:rPr>
              <a:t>Stages of Block Play</a:t>
            </a:r>
          </a:p>
        </p:txBody>
      </p:sp>
    </p:spTree>
    <p:extLst>
      <p:ext uri="{BB962C8B-B14F-4D97-AF65-F5344CB8AC3E}">
        <p14:creationId xmlns:p14="http://schemas.microsoft.com/office/powerpoint/2010/main" val="2617691499"/>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anim calcmode="lin" valueType="num">
                                      <p:cBhvr>
                                        <p:cTn id="8" dur="2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2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4000"/>
                            </p:stCondLst>
                            <p:childTnLst>
                              <p:par>
                                <p:cTn id="11" presetID="42" presetClass="entr" presetSubtype="0" fill="hold" grpId="0" nodeType="afterEffect">
                                  <p:stCondLst>
                                    <p:cond delay="2000"/>
                                  </p:stCondLst>
                                  <p:childTnLst>
                                    <p:set>
                                      <p:cBhvr>
                                        <p:cTn id="12" dur="1" fill="hold">
                                          <p:stCondLst>
                                            <p:cond delay="0"/>
                                          </p:stCondLst>
                                        </p:cTn>
                                        <p:tgtEl>
                                          <p:spTgt spid="2">
                                            <p:txEl>
                                              <p:pRg st="2" end="2"/>
                                            </p:txEl>
                                          </p:spTgt>
                                        </p:tgtEl>
                                        <p:attrNameLst>
                                          <p:attrName>style.visibility</p:attrName>
                                        </p:attrNameLst>
                                      </p:cBhvr>
                                      <p:to>
                                        <p:strVal val="visible"/>
                                      </p:to>
                                    </p:set>
                                    <p:animEffect transition="in" filter="fade">
                                      <p:cBhvr>
                                        <p:cTn id="13" dur="2500"/>
                                        <p:tgtEl>
                                          <p:spTgt spid="2">
                                            <p:txEl>
                                              <p:pRg st="2" end="2"/>
                                            </p:txEl>
                                          </p:spTgt>
                                        </p:tgtEl>
                                      </p:cBhvr>
                                    </p:animEffect>
                                    <p:anim calcmode="lin" valueType="num">
                                      <p:cBhvr>
                                        <p:cTn id="14" dur="25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5" dur="2500" fill="hold"/>
                                        <p:tgtEl>
                                          <p:spTgt spid="2">
                                            <p:txEl>
                                              <p:pRg st="2" end="2"/>
                                            </p:txEl>
                                          </p:spTgt>
                                        </p:tgtEl>
                                        <p:attrNameLst>
                                          <p:attrName>ppt_y</p:attrName>
                                        </p:attrNameLst>
                                      </p:cBhvr>
                                      <p:tavLst>
                                        <p:tav tm="0">
                                          <p:val>
                                            <p:strVal val="#ppt_y+.1"/>
                                          </p:val>
                                        </p:tav>
                                        <p:tav tm="100000">
                                          <p:val>
                                            <p:strVal val="#ppt_y"/>
                                          </p:val>
                                        </p:tav>
                                      </p:tavLst>
                                    </p:anim>
                                  </p:childTnLst>
                                </p:cTn>
                              </p:par>
                              <p:par>
                                <p:cTn id="16" presetID="42" presetClass="entr" presetSubtype="0" fill="hold" grpId="0" nodeType="withEffect">
                                  <p:stCondLst>
                                    <p:cond delay="750"/>
                                  </p:stCondLst>
                                  <p:childTnLst>
                                    <p:set>
                                      <p:cBhvr>
                                        <p:cTn id="17" dur="1" fill="hold">
                                          <p:stCondLst>
                                            <p:cond delay="0"/>
                                          </p:stCondLst>
                                        </p:cTn>
                                        <p:tgtEl>
                                          <p:spTgt spid="2">
                                            <p:txEl>
                                              <p:pRg st="3" end="3"/>
                                            </p:txEl>
                                          </p:spTgt>
                                        </p:tgtEl>
                                        <p:attrNameLst>
                                          <p:attrName>style.visibility</p:attrName>
                                        </p:attrNameLst>
                                      </p:cBhvr>
                                      <p:to>
                                        <p:strVal val="visible"/>
                                      </p:to>
                                    </p:set>
                                    <p:animEffect transition="in" filter="fade">
                                      <p:cBhvr>
                                        <p:cTn id="18" dur="1000"/>
                                        <p:tgtEl>
                                          <p:spTgt spid="2">
                                            <p:txEl>
                                              <p:pRg st="3" end="3"/>
                                            </p:txEl>
                                          </p:spTgt>
                                        </p:tgtEl>
                                      </p:cBhvr>
                                    </p:animEffect>
                                    <p:anim calcmode="lin" valueType="num">
                                      <p:cBhvr>
                                        <p:cTn id="1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0" dur="1000" fill="hold"/>
                                        <p:tgtEl>
                                          <p:spTgt spid="2">
                                            <p:txEl>
                                              <p:pRg st="3" end="3"/>
                                            </p:txEl>
                                          </p:spTgt>
                                        </p:tgtEl>
                                        <p:attrNameLst>
                                          <p:attrName>ppt_y</p:attrName>
                                        </p:attrNameLst>
                                      </p:cBhvr>
                                      <p:tavLst>
                                        <p:tav tm="0">
                                          <p:val>
                                            <p:strVal val="#ppt_y+.1"/>
                                          </p:val>
                                        </p:tav>
                                        <p:tav tm="100000">
                                          <p:val>
                                            <p:strVal val="#ppt_y"/>
                                          </p:val>
                                        </p:tav>
                                      </p:tavLst>
                                    </p:anim>
                                  </p:childTnLst>
                                </p:cTn>
                              </p:par>
                              <p:par>
                                <p:cTn id="21" presetID="42" presetClass="entr" presetSubtype="0" fill="hold" grpId="0" nodeType="withEffect">
                                  <p:stCondLst>
                                    <p:cond delay="500"/>
                                  </p:stCondLst>
                                  <p:childTnLst>
                                    <p:set>
                                      <p:cBhvr>
                                        <p:cTn id="22" dur="1" fill="hold">
                                          <p:stCondLst>
                                            <p:cond delay="0"/>
                                          </p:stCondLst>
                                        </p:cTn>
                                        <p:tgtEl>
                                          <p:spTgt spid="2">
                                            <p:txEl>
                                              <p:pRg st="4" end="4"/>
                                            </p:txEl>
                                          </p:spTgt>
                                        </p:tgtEl>
                                        <p:attrNameLst>
                                          <p:attrName>style.visibility</p:attrName>
                                        </p:attrNameLst>
                                      </p:cBhvr>
                                      <p:to>
                                        <p:strVal val="visible"/>
                                      </p:to>
                                    </p:set>
                                    <p:animEffect transition="in" filter="fade">
                                      <p:cBhvr>
                                        <p:cTn id="23" dur="1000"/>
                                        <p:tgtEl>
                                          <p:spTgt spid="2">
                                            <p:txEl>
                                              <p:pRg st="4" end="4"/>
                                            </p:txEl>
                                          </p:spTgt>
                                        </p:tgtEl>
                                      </p:cBhvr>
                                    </p:animEffect>
                                    <p:anim calcmode="lin" valueType="num">
                                      <p:cBhvr>
                                        <p:cTn id="24"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5" dur="1000" fill="hold"/>
                                        <p:tgtEl>
                                          <p:spTgt spid="2">
                                            <p:txEl>
                                              <p:pRg st="4" end="4"/>
                                            </p:txEl>
                                          </p:spTgt>
                                        </p:tgtEl>
                                        <p:attrNameLst>
                                          <p:attrName>ppt_y</p:attrName>
                                        </p:attrNameLst>
                                      </p:cBhvr>
                                      <p:tavLst>
                                        <p:tav tm="0">
                                          <p:val>
                                            <p:strVal val="#ppt_y+.1"/>
                                          </p:val>
                                        </p:tav>
                                        <p:tav tm="100000">
                                          <p:val>
                                            <p:strVal val="#ppt_y"/>
                                          </p:val>
                                        </p:tav>
                                      </p:tavLst>
                                    </p:anim>
                                  </p:childTnLst>
                                </p:cTn>
                              </p:par>
                              <p:par>
                                <p:cTn id="26" presetID="42" presetClass="entr" presetSubtype="0" fill="hold" grpId="0" nodeType="withEffect">
                                  <p:stCondLst>
                                    <p:cond delay="500"/>
                                  </p:stCondLst>
                                  <p:childTnLst>
                                    <p:set>
                                      <p:cBhvr>
                                        <p:cTn id="27" dur="1" fill="hold">
                                          <p:stCondLst>
                                            <p:cond delay="0"/>
                                          </p:stCondLst>
                                        </p:cTn>
                                        <p:tgtEl>
                                          <p:spTgt spid="2">
                                            <p:txEl>
                                              <p:pRg st="5" end="5"/>
                                            </p:txEl>
                                          </p:spTgt>
                                        </p:tgtEl>
                                        <p:attrNameLst>
                                          <p:attrName>style.visibility</p:attrName>
                                        </p:attrNameLst>
                                      </p:cBhvr>
                                      <p:to>
                                        <p:strVal val="visible"/>
                                      </p:to>
                                    </p:set>
                                    <p:animEffect transition="in" filter="fade">
                                      <p:cBhvr>
                                        <p:cTn id="28" dur="1000"/>
                                        <p:tgtEl>
                                          <p:spTgt spid="2">
                                            <p:txEl>
                                              <p:pRg st="5" end="5"/>
                                            </p:txEl>
                                          </p:spTgt>
                                        </p:tgtEl>
                                      </p:cBhvr>
                                    </p:animEffect>
                                    <p:anim calcmode="lin" valueType="num">
                                      <p:cBhvr>
                                        <p:cTn id="29"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5" end="5"/>
                                            </p:txEl>
                                          </p:spTgt>
                                        </p:tgtEl>
                                        <p:attrNameLst>
                                          <p:attrName>ppt_y</p:attrName>
                                        </p:attrNameLst>
                                      </p:cBhvr>
                                      <p:tavLst>
                                        <p:tav tm="0">
                                          <p:val>
                                            <p:strVal val="#ppt_y+.1"/>
                                          </p:val>
                                        </p:tav>
                                        <p:tav tm="100000">
                                          <p:val>
                                            <p:strVal val="#ppt_y"/>
                                          </p:val>
                                        </p:tav>
                                      </p:tavLst>
                                    </p:anim>
                                  </p:childTnLst>
                                </p:cTn>
                              </p:par>
                              <p:par>
                                <p:cTn id="31" presetID="42" presetClass="entr" presetSubtype="0" fill="hold" grpId="0" nodeType="withEffect">
                                  <p:stCondLst>
                                    <p:cond delay="500"/>
                                  </p:stCondLst>
                                  <p:childTnLst>
                                    <p:set>
                                      <p:cBhvr>
                                        <p:cTn id="32" dur="1" fill="hold">
                                          <p:stCondLst>
                                            <p:cond delay="0"/>
                                          </p:stCondLst>
                                        </p:cTn>
                                        <p:tgtEl>
                                          <p:spTgt spid="2">
                                            <p:txEl>
                                              <p:pRg st="6" end="6"/>
                                            </p:txEl>
                                          </p:spTgt>
                                        </p:tgtEl>
                                        <p:attrNameLst>
                                          <p:attrName>style.visibility</p:attrName>
                                        </p:attrNameLst>
                                      </p:cBhvr>
                                      <p:to>
                                        <p:strVal val="visible"/>
                                      </p:to>
                                    </p:set>
                                    <p:animEffect transition="in" filter="fade">
                                      <p:cBhvr>
                                        <p:cTn id="33" dur="1000"/>
                                        <p:tgtEl>
                                          <p:spTgt spid="2">
                                            <p:txEl>
                                              <p:pRg st="6" end="6"/>
                                            </p:txEl>
                                          </p:spTgt>
                                        </p:tgtEl>
                                      </p:cBhvr>
                                    </p:animEffect>
                                    <p:anim calcmode="lin" valueType="num">
                                      <p:cBhvr>
                                        <p:cTn id="34"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35" dur="1000" fill="hold"/>
                                        <p:tgtEl>
                                          <p:spTgt spid="2">
                                            <p:txEl>
                                              <p:pRg st="6" end="6"/>
                                            </p:txEl>
                                          </p:spTgt>
                                        </p:tgtEl>
                                        <p:attrNameLst>
                                          <p:attrName>ppt_y</p:attrName>
                                        </p:attrNameLst>
                                      </p:cBhvr>
                                      <p:tavLst>
                                        <p:tav tm="0">
                                          <p:val>
                                            <p:strVal val="#ppt_y+.1"/>
                                          </p:val>
                                        </p:tav>
                                        <p:tav tm="100000">
                                          <p:val>
                                            <p:strVal val="#ppt_y"/>
                                          </p:val>
                                        </p:tav>
                                      </p:tavLst>
                                    </p:anim>
                                  </p:childTnLst>
                                </p:cTn>
                              </p:par>
                              <p:par>
                                <p:cTn id="36" presetID="42" presetClass="entr" presetSubtype="0" fill="hold" grpId="0" nodeType="withEffect">
                                  <p:stCondLst>
                                    <p:cond delay="500"/>
                                  </p:stCondLst>
                                  <p:childTnLst>
                                    <p:set>
                                      <p:cBhvr>
                                        <p:cTn id="37" dur="1" fill="hold">
                                          <p:stCondLst>
                                            <p:cond delay="0"/>
                                          </p:stCondLst>
                                        </p:cTn>
                                        <p:tgtEl>
                                          <p:spTgt spid="2">
                                            <p:txEl>
                                              <p:pRg st="7" end="7"/>
                                            </p:txEl>
                                          </p:spTgt>
                                        </p:tgtEl>
                                        <p:attrNameLst>
                                          <p:attrName>style.visibility</p:attrName>
                                        </p:attrNameLst>
                                      </p:cBhvr>
                                      <p:to>
                                        <p:strVal val="visible"/>
                                      </p:to>
                                    </p:set>
                                    <p:animEffect transition="in" filter="fade">
                                      <p:cBhvr>
                                        <p:cTn id="38" dur="1000"/>
                                        <p:tgtEl>
                                          <p:spTgt spid="2">
                                            <p:txEl>
                                              <p:pRg st="7" end="7"/>
                                            </p:txEl>
                                          </p:spTgt>
                                        </p:tgtEl>
                                      </p:cBhvr>
                                    </p:animEffect>
                                    <p:anim calcmode="lin" valueType="num">
                                      <p:cBhvr>
                                        <p:cTn id="39"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40" dur="1000" fill="hold"/>
                                        <p:tgtEl>
                                          <p:spTgt spid="2">
                                            <p:txEl>
                                              <p:pRg st="7" end="7"/>
                                            </p:txEl>
                                          </p:spTgt>
                                        </p:tgtEl>
                                        <p:attrNameLst>
                                          <p:attrName>ppt_y</p:attrName>
                                        </p:attrNameLst>
                                      </p:cBhvr>
                                      <p:tavLst>
                                        <p:tav tm="0">
                                          <p:val>
                                            <p:strVal val="#ppt_y+.1"/>
                                          </p:val>
                                        </p:tav>
                                        <p:tav tm="100000">
                                          <p:val>
                                            <p:strVal val="#ppt_y"/>
                                          </p:val>
                                        </p:tav>
                                      </p:tavLst>
                                    </p:anim>
                                  </p:childTnLst>
                                </p:cTn>
                              </p:par>
                              <p:par>
                                <p:cTn id="41" presetID="42" presetClass="entr" presetSubtype="0" fill="hold" grpId="0" nodeType="withEffect">
                                  <p:stCondLst>
                                    <p:cond delay="500"/>
                                  </p:stCondLst>
                                  <p:childTnLst>
                                    <p:set>
                                      <p:cBhvr>
                                        <p:cTn id="42" dur="1" fill="hold">
                                          <p:stCondLst>
                                            <p:cond delay="0"/>
                                          </p:stCondLst>
                                        </p:cTn>
                                        <p:tgtEl>
                                          <p:spTgt spid="2">
                                            <p:txEl>
                                              <p:pRg st="8" end="8"/>
                                            </p:txEl>
                                          </p:spTgt>
                                        </p:tgtEl>
                                        <p:attrNameLst>
                                          <p:attrName>style.visibility</p:attrName>
                                        </p:attrNameLst>
                                      </p:cBhvr>
                                      <p:to>
                                        <p:strVal val="visible"/>
                                      </p:to>
                                    </p:set>
                                    <p:animEffect transition="in" filter="fade">
                                      <p:cBhvr>
                                        <p:cTn id="43" dur="1000"/>
                                        <p:tgtEl>
                                          <p:spTgt spid="2">
                                            <p:txEl>
                                              <p:pRg st="8" end="8"/>
                                            </p:txEl>
                                          </p:spTgt>
                                        </p:tgtEl>
                                      </p:cBhvr>
                                    </p:animEffect>
                                    <p:anim calcmode="lin" valueType="num">
                                      <p:cBhvr>
                                        <p:cTn id="44" dur="1000" fill="hold"/>
                                        <p:tgtEl>
                                          <p:spTgt spid="2">
                                            <p:txEl>
                                              <p:pRg st="8" end="8"/>
                                            </p:txEl>
                                          </p:spTgt>
                                        </p:tgtEl>
                                        <p:attrNameLst>
                                          <p:attrName>ppt_x</p:attrName>
                                        </p:attrNameLst>
                                      </p:cBhvr>
                                      <p:tavLst>
                                        <p:tav tm="0">
                                          <p:val>
                                            <p:strVal val="#ppt_x"/>
                                          </p:val>
                                        </p:tav>
                                        <p:tav tm="100000">
                                          <p:val>
                                            <p:strVal val="#ppt_x"/>
                                          </p:val>
                                        </p:tav>
                                      </p:tavLst>
                                    </p:anim>
                                    <p:anim calcmode="lin" valueType="num">
                                      <p:cBhvr>
                                        <p:cTn id="45" dur="1000" fill="hold"/>
                                        <p:tgtEl>
                                          <p:spTgt spid="2">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2287"/>
            <a:ext cx="10972800" cy="4086896"/>
          </a:xfrm>
        </p:spPr>
        <p:txBody>
          <a:bodyPr/>
          <a:lstStyle/>
          <a:p>
            <a:r>
              <a:rPr lang="en-GB" sz="2000" dirty="0" smtClean="0">
                <a:latin typeface="Arial" panose="020B0604020202020204" pitchFamily="34" charset="0"/>
                <a:cs typeface="Arial" panose="020B0604020202020204" pitchFamily="34" charset="0"/>
              </a:rPr>
              <a:t>Children explore the blocks using their senses – they examine them closely, touch and taste them.</a:t>
            </a:r>
          </a:p>
          <a:p>
            <a:r>
              <a:rPr lang="en-GB" sz="2000" dirty="0" smtClean="0">
                <a:latin typeface="Arial" panose="020B0604020202020204" pitchFamily="34" charset="0"/>
                <a:cs typeface="Arial" panose="020B0604020202020204" pitchFamily="34" charset="0"/>
              </a:rPr>
              <a:t>Children hold one block in each hand and hit them together, exploring the sound.</a:t>
            </a:r>
          </a:p>
          <a:p>
            <a:r>
              <a:rPr lang="en-GB" sz="2000" dirty="0" smtClean="0">
                <a:latin typeface="Arial" panose="020B0604020202020204" pitchFamily="34" charset="0"/>
                <a:cs typeface="Arial" panose="020B0604020202020204" pitchFamily="34" charset="0"/>
              </a:rPr>
              <a:t>Children carry the blocks from place to place.</a:t>
            </a:r>
          </a:p>
          <a:p>
            <a:r>
              <a:rPr lang="en-GB" sz="2000" dirty="0" smtClean="0">
                <a:latin typeface="Arial" panose="020B0604020202020204" pitchFamily="34" charset="0"/>
                <a:cs typeface="Arial" panose="020B0604020202020204" pitchFamily="34" charset="0"/>
              </a:rPr>
              <a:t>Children knock down structures built by others.</a:t>
            </a:r>
          </a:p>
          <a:p>
            <a:r>
              <a:rPr lang="en-GB" sz="2000" dirty="0" smtClean="0">
                <a:latin typeface="Arial" panose="020B0604020202020204" pitchFamily="34" charset="0"/>
                <a:cs typeface="Arial" panose="020B0604020202020204" pitchFamily="34" charset="0"/>
              </a:rPr>
              <a:t>No actual building takes place within the carrying stage.</a:t>
            </a:r>
          </a:p>
          <a:p>
            <a:pPr marL="0" indent="0" algn="r">
              <a:buNone/>
            </a:pPr>
            <a:endParaRPr lang="en-GB" sz="2000" dirty="0" smtClean="0">
              <a:latin typeface="Arial" panose="020B0604020202020204" pitchFamily="34" charset="0"/>
              <a:cs typeface="Arial" panose="020B0604020202020204" pitchFamily="34" charset="0"/>
            </a:endParaRPr>
          </a:p>
          <a:p>
            <a:pPr marL="0" indent="0" algn="r">
              <a:buNone/>
            </a:pPr>
            <a:endParaRPr lang="en-GB" sz="2000" dirty="0">
              <a:latin typeface="Arial" panose="020B0604020202020204" pitchFamily="34" charset="0"/>
              <a:cs typeface="Arial" panose="020B0604020202020204" pitchFamily="34" charset="0"/>
            </a:endParaRPr>
          </a:p>
          <a:p>
            <a:pPr marL="0" indent="0" algn="r">
              <a:buNone/>
            </a:pPr>
            <a:endParaRPr lang="en-GB" sz="2000" dirty="0" smtClean="0">
              <a:latin typeface="Arial" panose="020B0604020202020204" pitchFamily="34" charset="0"/>
              <a:cs typeface="Arial" panose="020B0604020202020204" pitchFamily="34" charset="0"/>
            </a:endParaRPr>
          </a:p>
          <a:p>
            <a:pPr marL="0" indent="0" algn="r">
              <a:buNone/>
            </a:pPr>
            <a:endParaRPr lang="en-GB" sz="2000" dirty="0">
              <a:latin typeface="Arial" panose="020B0604020202020204" pitchFamily="34" charset="0"/>
              <a:cs typeface="Arial" panose="020B0604020202020204" pitchFamily="34" charset="0"/>
            </a:endParaRPr>
          </a:p>
          <a:p>
            <a:pPr marL="0" indent="0" algn="r">
              <a:buNone/>
            </a:pPr>
            <a:r>
              <a:rPr lang="en-GB" sz="1600" dirty="0" err="1" smtClean="0">
                <a:latin typeface="Arial" panose="020B0604020202020204" pitchFamily="34" charset="0"/>
                <a:cs typeface="Arial" panose="020B0604020202020204" pitchFamily="34" charset="0"/>
              </a:rPr>
              <a:t>Kieff</a:t>
            </a:r>
            <a:r>
              <a:rPr lang="en-GB" sz="1600" dirty="0">
                <a:latin typeface="Arial" panose="020B0604020202020204" pitchFamily="34" charset="0"/>
                <a:cs typeface="Arial" panose="020B0604020202020204" pitchFamily="34" charset="0"/>
              </a:rPr>
              <a:t>, J. and </a:t>
            </a:r>
            <a:r>
              <a:rPr lang="en-GB" sz="1600" dirty="0" err="1">
                <a:latin typeface="Arial" panose="020B0604020202020204" pitchFamily="34" charset="0"/>
                <a:cs typeface="Arial" panose="020B0604020202020204" pitchFamily="34" charset="0"/>
              </a:rPr>
              <a:t>Wellhousen</a:t>
            </a:r>
            <a:r>
              <a:rPr lang="en-GB" sz="1600" dirty="0">
                <a:latin typeface="Arial" panose="020B0604020202020204" pitchFamily="34" charset="0"/>
                <a:cs typeface="Arial" panose="020B0604020202020204" pitchFamily="34" charset="0"/>
              </a:rPr>
              <a:t>, K. (2001)</a:t>
            </a:r>
          </a:p>
        </p:txBody>
      </p:sp>
      <p:sp>
        <p:nvSpPr>
          <p:cNvPr id="4" name="Title 2"/>
          <p:cNvSpPr txBox="1">
            <a:spLocks/>
          </p:cNvSpPr>
          <p:nvPr/>
        </p:nvSpPr>
        <p:spPr>
          <a:xfrm>
            <a:off x="895368" y="614756"/>
            <a:ext cx="2340496" cy="736852"/>
          </a:xfrm>
          <a:prstGeom prst="rect">
            <a:avLst/>
          </a:prstGeom>
          <a:scene3d>
            <a:camera prst="orthographicFront"/>
            <a:lightRig rig="threePt" dir="t"/>
          </a:scene3d>
          <a:sp3d>
            <a:bevelT/>
          </a:sp3d>
        </p:spPr>
        <p:style>
          <a:lnRef idx="1">
            <a:schemeClr val="accent1"/>
          </a:lnRef>
          <a:fillRef idx="3">
            <a:schemeClr val="accent1"/>
          </a:fillRef>
          <a:effectRef idx="2">
            <a:schemeClr val="accent1"/>
          </a:effectRef>
          <a:fontRef idx="minor">
            <a:schemeClr val="lt1"/>
          </a:fontRef>
        </p:style>
        <p:txBody>
          <a:bodyPr vert="horz" rtlCol="0" anchor="b" anchorCtr="0">
            <a:normAutofit/>
          </a:bodyPr>
          <a:lstStyle>
            <a:lvl1pPr algn="l" rtl="0" eaLnBrk="1" fontAlgn="base" hangingPunct="1">
              <a:spcBef>
                <a:spcPct val="0"/>
              </a:spcBef>
              <a:spcAft>
                <a:spcPct val="0"/>
              </a:spcAft>
              <a:defRPr lang="en-US" sz="4200" kern="1200" spc="-100" dirty="0">
                <a:ln w="3200">
                  <a:solidFill>
                    <a:schemeClr val="bg2">
                      <a:shade val="75000"/>
                      <a:alpha val="25000"/>
                    </a:schemeClr>
                  </a:solidFill>
                  <a:prstDash val="solid"/>
                  <a:round/>
                </a:ln>
                <a:solidFill>
                  <a:schemeClr val="lt1"/>
                </a:solidFill>
                <a:effectLst>
                  <a:innerShdw blurRad="50800" dist="25400" dir="13500000">
                    <a:prstClr val="black">
                      <a:alpha val="70000"/>
                    </a:prstClr>
                  </a:innerShdw>
                </a:effectLst>
                <a:latin typeface="+mn-lt"/>
                <a:ea typeface="+mn-ea"/>
                <a:cs typeface="+mn-cs"/>
              </a:defRPr>
            </a:lvl1pPr>
            <a:lvl2pPr algn="l" rtl="0" eaLnBrk="1" fontAlgn="base" hangingPunct="1">
              <a:spcBef>
                <a:spcPct val="0"/>
              </a:spcBef>
              <a:spcAft>
                <a:spcPct val="0"/>
              </a:spcAft>
              <a:defRPr sz="4200">
                <a:solidFill>
                  <a:schemeClr val="lt1"/>
                </a:solidFill>
                <a:latin typeface="+mn-lt"/>
                <a:ea typeface="+mn-ea"/>
                <a:cs typeface="+mn-cs"/>
              </a:defRPr>
            </a:lvl2pPr>
            <a:lvl3pPr algn="l" rtl="0" eaLnBrk="1" fontAlgn="base" hangingPunct="1">
              <a:spcBef>
                <a:spcPct val="0"/>
              </a:spcBef>
              <a:spcAft>
                <a:spcPct val="0"/>
              </a:spcAft>
              <a:defRPr sz="4200">
                <a:solidFill>
                  <a:schemeClr val="lt1"/>
                </a:solidFill>
                <a:latin typeface="+mn-lt"/>
                <a:ea typeface="+mn-ea"/>
                <a:cs typeface="+mn-cs"/>
              </a:defRPr>
            </a:lvl3pPr>
            <a:lvl4pPr algn="l" rtl="0" eaLnBrk="1" fontAlgn="base" hangingPunct="1">
              <a:spcBef>
                <a:spcPct val="0"/>
              </a:spcBef>
              <a:spcAft>
                <a:spcPct val="0"/>
              </a:spcAft>
              <a:defRPr sz="4200">
                <a:solidFill>
                  <a:schemeClr val="lt1"/>
                </a:solidFill>
                <a:latin typeface="+mn-lt"/>
                <a:ea typeface="+mn-ea"/>
                <a:cs typeface="+mn-cs"/>
              </a:defRPr>
            </a:lvl4pPr>
            <a:lvl5pPr algn="l" rtl="0" eaLnBrk="1" fontAlgn="base" hangingPunct="1">
              <a:spcBef>
                <a:spcPct val="0"/>
              </a:spcBef>
              <a:spcAft>
                <a:spcPct val="0"/>
              </a:spcAft>
              <a:defRPr sz="4200">
                <a:solidFill>
                  <a:schemeClr val="lt1"/>
                </a:solidFill>
                <a:latin typeface="+mn-lt"/>
                <a:ea typeface="+mn-ea"/>
                <a:cs typeface="+mn-cs"/>
              </a:defRPr>
            </a:lvl5pPr>
            <a:lvl6pPr marL="457200" algn="l" rtl="0" eaLnBrk="1" fontAlgn="base" hangingPunct="1">
              <a:spcBef>
                <a:spcPct val="0"/>
              </a:spcBef>
              <a:spcAft>
                <a:spcPct val="0"/>
              </a:spcAft>
              <a:defRPr sz="4200">
                <a:solidFill>
                  <a:schemeClr val="lt1"/>
                </a:solidFill>
                <a:latin typeface="+mn-lt"/>
                <a:ea typeface="+mn-ea"/>
                <a:cs typeface="+mn-cs"/>
              </a:defRPr>
            </a:lvl6pPr>
            <a:lvl7pPr marL="914400" algn="l" rtl="0" eaLnBrk="1" fontAlgn="base" hangingPunct="1">
              <a:spcBef>
                <a:spcPct val="0"/>
              </a:spcBef>
              <a:spcAft>
                <a:spcPct val="0"/>
              </a:spcAft>
              <a:defRPr sz="4200">
                <a:solidFill>
                  <a:schemeClr val="lt1"/>
                </a:solidFill>
                <a:latin typeface="+mn-lt"/>
                <a:ea typeface="+mn-ea"/>
                <a:cs typeface="+mn-cs"/>
              </a:defRPr>
            </a:lvl7pPr>
            <a:lvl8pPr marL="1371600" algn="l" rtl="0" eaLnBrk="1" fontAlgn="base" hangingPunct="1">
              <a:spcBef>
                <a:spcPct val="0"/>
              </a:spcBef>
              <a:spcAft>
                <a:spcPct val="0"/>
              </a:spcAft>
              <a:defRPr sz="4200">
                <a:solidFill>
                  <a:schemeClr val="lt1"/>
                </a:solidFill>
                <a:latin typeface="+mn-lt"/>
                <a:ea typeface="+mn-ea"/>
                <a:cs typeface="+mn-cs"/>
              </a:defRPr>
            </a:lvl8pPr>
            <a:lvl9pPr marL="1828800" algn="l" rtl="0" eaLnBrk="1" fontAlgn="base" hangingPunct="1">
              <a:spcBef>
                <a:spcPct val="0"/>
              </a:spcBef>
              <a:spcAft>
                <a:spcPct val="0"/>
              </a:spcAft>
              <a:defRPr sz="4200">
                <a:solidFill>
                  <a:schemeClr val="lt1"/>
                </a:solidFill>
                <a:latin typeface="+mn-lt"/>
                <a:ea typeface="+mn-ea"/>
                <a:cs typeface="+mn-cs"/>
              </a:defRPr>
            </a:lvl9pPr>
          </a:lstStyle>
          <a:p>
            <a:r>
              <a:rPr lang="en-GB" dirty="0" smtClean="0">
                <a:ln w="3200">
                  <a:solidFill>
                    <a:schemeClr val="tx2">
                      <a:lumMod val="75000"/>
                      <a:alpha val="25000"/>
                    </a:schemeClr>
                  </a:solidFill>
                  <a:prstDash val="solid"/>
                  <a:round/>
                </a:ln>
                <a:solidFill>
                  <a:schemeClr val="accent2">
                    <a:lumMod val="40000"/>
                    <a:lumOff val="60000"/>
                  </a:schemeClr>
                </a:solidFill>
                <a:effectLst>
                  <a:outerShdw blurRad="50800" dist="38100" dir="5400000" algn="t" rotWithShape="0">
                    <a:prstClr val="black">
                      <a:alpha val="40000"/>
                    </a:prstClr>
                  </a:outerShdw>
                </a:effectLst>
                <a:latin typeface="Arial" panose="020B0604020202020204" pitchFamily="34" charset="0"/>
                <a:cs typeface="Arial" panose="020B0604020202020204" pitchFamily="34" charset="0"/>
              </a:rPr>
              <a:t>Carrying</a:t>
            </a:r>
            <a:endParaRPr lang="en-GB" dirty="0">
              <a:ln w="3200">
                <a:solidFill>
                  <a:schemeClr val="tx2">
                    <a:lumMod val="75000"/>
                    <a:alpha val="25000"/>
                  </a:schemeClr>
                </a:solidFill>
                <a:prstDash val="solid"/>
                <a:round/>
              </a:ln>
              <a:solidFill>
                <a:schemeClr val="accent2">
                  <a:lumMod val="40000"/>
                  <a:lumOff val="60000"/>
                </a:schemeClr>
              </a:solidFill>
              <a:effectLst>
                <a:outerShdw blurRad="50800" dist="38100" dir="5400000" algn="t" rotWithShape="0">
                  <a:prstClr val="black">
                    <a:alpha val="40000"/>
                  </a:prst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28168602"/>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1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anim calcmode="lin" valueType="num">
                                      <p:cBhvr>
                                        <p:cTn id="8" dur="2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2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3000"/>
                            </p:stCondLst>
                            <p:childTnLst>
                              <p:par>
                                <p:cTn id="11" presetID="42" presetClass="entr" presetSubtype="0" fill="hold" grpId="0" nodeType="afterEffect">
                                  <p:stCondLst>
                                    <p:cond delay="1500"/>
                                  </p:stCondLst>
                                  <p:childTnLst>
                                    <p:set>
                                      <p:cBhvr>
                                        <p:cTn id="12" dur="1" fill="hold">
                                          <p:stCondLst>
                                            <p:cond delay="0"/>
                                          </p:stCondLst>
                                        </p:cTn>
                                        <p:tgtEl>
                                          <p:spTgt spid="2">
                                            <p:txEl>
                                              <p:pRg st="1" end="1"/>
                                            </p:txEl>
                                          </p:spTgt>
                                        </p:tgtEl>
                                        <p:attrNameLst>
                                          <p:attrName>style.visibility</p:attrName>
                                        </p:attrNameLst>
                                      </p:cBhvr>
                                      <p:to>
                                        <p:strVal val="visible"/>
                                      </p:to>
                                    </p:set>
                                    <p:animEffect transition="in" filter="fade">
                                      <p:cBhvr>
                                        <p:cTn id="13" dur="2000"/>
                                        <p:tgtEl>
                                          <p:spTgt spid="2">
                                            <p:txEl>
                                              <p:pRg st="1" end="1"/>
                                            </p:txEl>
                                          </p:spTgt>
                                        </p:tgtEl>
                                      </p:cBhvr>
                                    </p:animEffect>
                                    <p:anim calcmode="lin" valueType="num">
                                      <p:cBhvr>
                                        <p:cTn id="14" dur="2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5" dur="2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6500"/>
                            </p:stCondLst>
                            <p:childTnLst>
                              <p:par>
                                <p:cTn id="17" presetID="42" presetClass="entr" presetSubtype="0" fill="hold" grpId="0" nodeType="afterEffect">
                                  <p:stCondLst>
                                    <p:cond delay="1500"/>
                                  </p:stCondLst>
                                  <p:childTnLst>
                                    <p:set>
                                      <p:cBhvr>
                                        <p:cTn id="18" dur="1" fill="hold">
                                          <p:stCondLst>
                                            <p:cond delay="0"/>
                                          </p:stCondLst>
                                        </p:cTn>
                                        <p:tgtEl>
                                          <p:spTgt spid="2">
                                            <p:txEl>
                                              <p:pRg st="2" end="2"/>
                                            </p:txEl>
                                          </p:spTgt>
                                        </p:tgtEl>
                                        <p:attrNameLst>
                                          <p:attrName>style.visibility</p:attrName>
                                        </p:attrNameLst>
                                      </p:cBhvr>
                                      <p:to>
                                        <p:strVal val="visible"/>
                                      </p:to>
                                    </p:set>
                                    <p:animEffect transition="in" filter="fade">
                                      <p:cBhvr>
                                        <p:cTn id="19" dur="2000"/>
                                        <p:tgtEl>
                                          <p:spTgt spid="2">
                                            <p:txEl>
                                              <p:pRg st="2" end="2"/>
                                            </p:txEl>
                                          </p:spTgt>
                                        </p:tgtEl>
                                      </p:cBhvr>
                                    </p:animEffect>
                                    <p:anim calcmode="lin" valueType="num">
                                      <p:cBhvr>
                                        <p:cTn id="20" dur="2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1" dur="2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10000"/>
                            </p:stCondLst>
                            <p:childTnLst>
                              <p:par>
                                <p:cTn id="23" presetID="42" presetClass="entr" presetSubtype="0" fill="hold" grpId="0" nodeType="afterEffect">
                                  <p:stCondLst>
                                    <p:cond delay="1250"/>
                                  </p:stCondLst>
                                  <p:childTnLst>
                                    <p:set>
                                      <p:cBhvr>
                                        <p:cTn id="24" dur="1" fill="hold">
                                          <p:stCondLst>
                                            <p:cond delay="0"/>
                                          </p:stCondLst>
                                        </p:cTn>
                                        <p:tgtEl>
                                          <p:spTgt spid="2">
                                            <p:txEl>
                                              <p:pRg st="3" end="3"/>
                                            </p:txEl>
                                          </p:spTgt>
                                        </p:tgtEl>
                                        <p:attrNameLst>
                                          <p:attrName>style.visibility</p:attrName>
                                        </p:attrNameLst>
                                      </p:cBhvr>
                                      <p:to>
                                        <p:strVal val="visible"/>
                                      </p:to>
                                    </p:set>
                                    <p:animEffect transition="in" filter="fade">
                                      <p:cBhvr>
                                        <p:cTn id="25" dur="2000"/>
                                        <p:tgtEl>
                                          <p:spTgt spid="2">
                                            <p:txEl>
                                              <p:pRg st="3" end="3"/>
                                            </p:txEl>
                                          </p:spTgt>
                                        </p:tgtEl>
                                      </p:cBhvr>
                                    </p:animEffect>
                                    <p:anim calcmode="lin" valueType="num">
                                      <p:cBhvr>
                                        <p:cTn id="26" dur="2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7" dur="2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par>
                          <p:cTn id="28" fill="hold">
                            <p:stCondLst>
                              <p:cond delay="13250"/>
                            </p:stCondLst>
                            <p:childTnLst>
                              <p:par>
                                <p:cTn id="29" presetID="42" presetClass="entr" presetSubtype="0" fill="hold" grpId="0" nodeType="afterEffect">
                                  <p:stCondLst>
                                    <p:cond delay="1000"/>
                                  </p:stCondLst>
                                  <p:childTnLst>
                                    <p:set>
                                      <p:cBhvr>
                                        <p:cTn id="30" dur="1" fill="hold">
                                          <p:stCondLst>
                                            <p:cond delay="0"/>
                                          </p:stCondLst>
                                        </p:cTn>
                                        <p:tgtEl>
                                          <p:spTgt spid="2">
                                            <p:txEl>
                                              <p:pRg st="4" end="4"/>
                                            </p:txEl>
                                          </p:spTgt>
                                        </p:tgtEl>
                                        <p:attrNameLst>
                                          <p:attrName>style.visibility</p:attrName>
                                        </p:attrNameLst>
                                      </p:cBhvr>
                                      <p:to>
                                        <p:strVal val="visible"/>
                                      </p:to>
                                    </p:set>
                                    <p:animEffect transition="in" filter="fade">
                                      <p:cBhvr>
                                        <p:cTn id="31" dur="2000"/>
                                        <p:tgtEl>
                                          <p:spTgt spid="2">
                                            <p:txEl>
                                              <p:pRg st="4" end="4"/>
                                            </p:txEl>
                                          </p:spTgt>
                                        </p:tgtEl>
                                      </p:cBhvr>
                                    </p:animEffect>
                                    <p:anim calcmode="lin" valueType="num">
                                      <p:cBhvr>
                                        <p:cTn id="32" dur="2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3" dur="2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par>
                          <p:cTn id="34" fill="hold">
                            <p:stCondLst>
                              <p:cond delay="16250"/>
                            </p:stCondLst>
                            <p:childTnLst>
                              <p:par>
                                <p:cTn id="35" presetID="10" presetClass="entr" presetSubtype="0" fill="hold" grpId="0" nodeType="afterEffect">
                                  <p:stCondLst>
                                    <p:cond delay="250"/>
                                  </p:stCondLst>
                                  <p:childTnLst>
                                    <p:set>
                                      <p:cBhvr>
                                        <p:cTn id="36" dur="1" fill="hold">
                                          <p:stCondLst>
                                            <p:cond delay="0"/>
                                          </p:stCondLst>
                                        </p:cTn>
                                        <p:tgtEl>
                                          <p:spTgt spid="2">
                                            <p:txEl>
                                              <p:pRg st="9" end="9"/>
                                            </p:txEl>
                                          </p:spTgt>
                                        </p:tgtEl>
                                        <p:attrNameLst>
                                          <p:attrName>style.visibility</p:attrName>
                                        </p:attrNameLst>
                                      </p:cBhvr>
                                      <p:to>
                                        <p:strVal val="visible"/>
                                      </p:to>
                                    </p:set>
                                    <p:animEffect transition="in" filter="fade">
                                      <p:cBhvr>
                                        <p:cTn id="37" dur="250"/>
                                        <p:tgtEl>
                                          <p:spTgt spid="2">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09060" y="1690689"/>
            <a:ext cx="11464071" cy="5167311"/>
          </a:xfrm>
        </p:spPr>
        <p:txBody>
          <a:bodyPr/>
          <a:lstStyle/>
          <a:p>
            <a:r>
              <a:rPr lang="en-GB" sz="2000" dirty="0" smtClean="0">
                <a:latin typeface="Arial" panose="020B0604020202020204" pitchFamily="34" charset="0"/>
                <a:cs typeface="Arial" panose="020B0604020202020204" pitchFamily="34" charset="0"/>
              </a:rPr>
              <a:t>Children have a need to build rows and towers repeatedly – they do this before moving on to build other structures.</a:t>
            </a:r>
          </a:p>
          <a:p>
            <a:r>
              <a:rPr lang="en-GB" sz="2000" dirty="0" smtClean="0">
                <a:latin typeface="Arial" panose="020B0604020202020204" pitchFamily="34" charset="0"/>
                <a:cs typeface="Arial" panose="020B0604020202020204" pitchFamily="34" charset="0"/>
              </a:rPr>
              <a:t>Children can haphazardly stack blocks until they fall.</a:t>
            </a:r>
          </a:p>
          <a:p>
            <a:r>
              <a:rPr lang="en-GB" sz="2000" dirty="0" smtClean="0">
                <a:latin typeface="Arial" panose="020B0604020202020204" pitchFamily="34" charset="0"/>
                <a:cs typeface="Arial" panose="020B0604020202020204" pitchFamily="34" charset="0"/>
              </a:rPr>
              <a:t>Children can line blocks up, pushing them into an even line.</a:t>
            </a:r>
          </a:p>
          <a:p>
            <a:r>
              <a:rPr lang="en-GB" sz="2000" dirty="0" smtClean="0">
                <a:latin typeface="Arial" panose="020B0604020202020204" pitchFamily="34" charset="0"/>
                <a:cs typeface="Arial" panose="020B0604020202020204" pitchFamily="34" charset="0"/>
              </a:rPr>
              <a:t>When children have mastered building rows and towers they build them </a:t>
            </a:r>
          </a:p>
          <a:p>
            <a:pPr marL="0" indent="0">
              <a:buNone/>
            </a:pPr>
            <a:r>
              <a:rPr lang="en-GB" sz="2000" dirty="0" smtClean="0">
                <a:latin typeface="Arial" panose="020B0604020202020204" pitchFamily="34" charset="0"/>
                <a:cs typeface="Arial" panose="020B0604020202020204" pitchFamily="34" charset="0"/>
              </a:rPr>
              <a:t>    in multiples – this can resemble floors and walls.</a:t>
            </a:r>
          </a:p>
          <a:p>
            <a:r>
              <a:rPr lang="en-GB" sz="2000" dirty="0" smtClean="0">
                <a:latin typeface="Arial" panose="020B0604020202020204" pitchFamily="34" charset="0"/>
                <a:cs typeface="Arial" panose="020B0604020202020204" pitchFamily="34" charset="0"/>
              </a:rPr>
              <a:t>At this point children move on to the next stage.</a:t>
            </a:r>
          </a:p>
          <a:p>
            <a:endParaRPr lang="en-GB" sz="2000" dirty="0" smtClean="0">
              <a:latin typeface="Arial" panose="020B0604020202020204" pitchFamily="34" charset="0"/>
              <a:cs typeface="Arial" panose="020B0604020202020204" pitchFamily="34" charset="0"/>
            </a:endParaRPr>
          </a:p>
          <a:p>
            <a:pPr marL="0" indent="0">
              <a:buNone/>
            </a:pPr>
            <a:endParaRPr lang="en-GB" sz="2000" dirty="0"/>
          </a:p>
          <a:p>
            <a:endParaRPr lang="en-GB" sz="2000" dirty="0" smtClean="0"/>
          </a:p>
          <a:p>
            <a:pPr marL="0" indent="0">
              <a:buNone/>
            </a:pPr>
            <a:endParaRPr lang="en-GB" sz="2000" dirty="0"/>
          </a:p>
          <a:p>
            <a:endParaRPr lang="en-GB" sz="2000" dirty="0" smtClean="0"/>
          </a:p>
          <a:p>
            <a:pPr marL="0" indent="0" algn="r">
              <a:buNone/>
            </a:pPr>
            <a:r>
              <a:rPr lang="en-GB" sz="1600" dirty="0" smtClean="0"/>
              <a:t>      </a:t>
            </a:r>
            <a:r>
              <a:rPr lang="en-GB" sz="1600" dirty="0" err="1" smtClean="0">
                <a:latin typeface="Arial" panose="020B0604020202020204" pitchFamily="34" charset="0"/>
                <a:cs typeface="Arial" panose="020B0604020202020204" pitchFamily="34" charset="0"/>
              </a:rPr>
              <a:t>Kieff</a:t>
            </a:r>
            <a:r>
              <a:rPr lang="en-GB" sz="1600" dirty="0">
                <a:latin typeface="Arial" panose="020B0604020202020204" pitchFamily="34" charset="0"/>
                <a:cs typeface="Arial" panose="020B0604020202020204" pitchFamily="34" charset="0"/>
              </a:rPr>
              <a:t>, J. and </a:t>
            </a:r>
            <a:r>
              <a:rPr lang="en-GB" sz="1600" dirty="0" err="1">
                <a:latin typeface="Arial" panose="020B0604020202020204" pitchFamily="34" charset="0"/>
                <a:cs typeface="Arial" panose="020B0604020202020204" pitchFamily="34" charset="0"/>
              </a:rPr>
              <a:t>Wellhousen</a:t>
            </a:r>
            <a:r>
              <a:rPr lang="en-GB" sz="1600" dirty="0">
                <a:latin typeface="Arial" panose="020B0604020202020204" pitchFamily="34" charset="0"/>
                <a:cs typeface="Arial" panose="020B0604020202020204" pitchFamily="34" charset="0"/>
              </a:rPr>
              <a:t>, K. (2001)</a:t>
            </a:r>
          </a:p>
        </p:txBody>
      </p:sp>
      <p:pic>
        <p:nvPicPr>
          <p:cNvPr id="7" name="Picture 6"/>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rot="5400000">
            <a:off x="8622136" y="2627464"/>
            <a:ext cx="3442152" cy="2581614"/>
          </a:xfrm>
          <a:prstGeom prst="roundRect">
            <a:avLst>
              <a:gd name="adj" fmla="val 8594"/>
            </a:avLst>
          </a:prstGeom>
          <a:solidFill>
            <a:srgbClr val="FFFFFF">
              <a:shade val="85000"/>
            </a:srgbClr>
          </a:solidFill>
          <a:ln>
            <a:noFill/>
          </a:ln>
          <a:effectLst/>
        </p:spPr>
      </p:pic>
      <p:sp>
        <p:nvSpPr>
          <p:cNvPr id="8" name="Title 2"/>
          <p:cNvSpPr txBox="1">
            <a:spLocks/>
          </p:cNvSpPr>
          <p:nvPr/>
        </p:nvSpPr>
        <p:spPr>
          <a:xfrm>
            <a:off x="894024" y="455544"/>
            <a:ext cx="2176722" cy="826266"/>
          </a:xfrm>
          <a:prstGeom prst="rect">
            <a:avLst/>
          </a:prstGeom>
          <a:scene3d>
            <a:camera prst="orthographicFront"/>
            <a:lightRig rig="threePt" dir="t"/>
          </a:scene3d>
          <a:sp3d>
            <a:bevelT/>
          </a:sp3d>
        </p:spPr>
        <p:style>
          <a:lnRef idx="1">
            <a:schemeClr val="accent1"/>
          </a:lnRef>
          <a:fillRef idx="3">
            <a:schemeClr val="accent1"/>
          </a:fillRef>
          <a:effectRef idx="2">
            <a:schemeClr val="accent1"/>
          </a:effectRef>
          <a:fontRef idx="minor">
            <a:schemeClr val="lt1"/>
          </a:fontRef>
        </p:style>
        <p:txBody>
          <a:bodyPr vert="horz" rtlCol="0" anchor="b" anchorCtr="0">
            <a:normAutofit/>
          </a:bodyPr>
          <a:lstStyle>
            <a:lvl1pPr algn="l" rtl="0" eaLnBrk="1" fontAlgn="base" hangingPunct="1">
              <a:spcBef>
                <a:spcPct val="0"/>
              </a:spcBef>
              <a:spcAft>
                <a:spcPct val="0"/>
              </a:spcAft>
              <a:defRPr lang="en-US" sz="4200" kern="1200" spc="-100" dirty="0">
                <a:ln w="3200">
                  <a:solidFill>
                    <a:schemeClr val="bg2">
                      <a:shade val="75000"/>
                      <a:alpha val="25000"/>
                    </a:schemeClr>
                  </a:solidFill>
                  <a:prstDash val="solid"/>
                  <a:round/>
                </a:ln>
                <a:solidFill>
                  <a:schemeClr val="lt1"/>
                </a:solidFill>
                <a:effectLst>
                  <a:innerShdw blurRad="50800" dist="25400" dir="13500000">
                    <a:prstClr val="black">
                      <a:alpha val="70000"/>
                    </a:prstClr>
                  </a:innerShdw>
                </a:effectLst>
                <a:latin typeface="+mn-lt"/>
                <a:ea typeface="+mn-ea"/>
                <a:cs typeface="+mn-cs"/>
              </a:defRPr>
            </a:lvl1pPr>
            <a:lvl2pPr algn="l" rtl="0" eaLnBrk="1" fontAlgn="base" hangingPunct="1">
              <a:spcBef>
                <a:spcPct val="0"/>
              </a:spcBef>
              <a:spcAft>
                <a:spcPct val="0"/>
              </a:spcAft>
              <a:defRPr sz="4200">
                <a:solidFill>
                  <a:schemeClr val="lt1"/>
                </a:solidFill>
                <a:latin typeface="+mn-lt"/>
                <a:ea typeface="+mn-ea"/>
                <a:cs typeface="+mn-cs"/>
              </a:defRPr>
            </a:lvl2pPr>
            <a:lvl3pPr algn="l" rtl="0" eaLnBrk="1" fontAlgn="base" hangingPunct="1">
              <a:spcBef>
                <a:spcPct val="0"/>
              </a:spcBef>
              <a:spcAft>
                <a:spcPct val="0"/>
              </a:spcAft>
              <a:defRPr sz="4200">
                <a:solidFill>
                  <a:schemeClr val="lt1"/>
                </a:solidFill>
                <a:latin typeface="+mn-lt"/>
                <a:ea typeface="+mn-ea"/>
                <a:cs typeface="+mn-cs"/>
              </a:defRPr>
            </a:lvl3pPr>
            <a:lvl4pPr algn="l" rtl="0" eaLnBrk="1" fontAlgn="base" hangingPunct="1">
              <a:spcBef>
                <a:spcPct val="0"/>
              </a:spcBef>
              <a:spcAft>
                <a:spcPct val="0"/>
              </a:spcAft>
              <a:defRPr sz="4200">
                <a:solidFill>
                  <a:schemeClr val="lt1"/>
                </a:solidFill>
                <a:latin typeface="+mn-lt"/>
                <a:ea typeface="+mn-ea"/>
                <a:cs typeface="+mn-cs"/>
              </a:defRPr>
            </a:lvl4pPr>
            <a:lvl5pPr algn="l" rtl="0" eaLnBrk="1" fontAlgn="base" hangingPunct="1">
              <a:spcBef>
                <a:spcPct val="0"/>
              </a:spcBef>
              <a:spcAft>
                <a:spcPct val="0"/>
              </a:spcAft>
              <a:defRPr sz="4200">
                <a:solidFill>
                  <a:schemeClr val="lt1"/>
                </a:solidFill>
                <a:latin typeface="+mn-lt"/>
                <a:ea typeface="+mn-ea"/>
                <a:cs typeface="+mn-cs"/>
              </a:defRPr>
            </a:lvl5pPr>
            <a:lvl6pPr marL="457200" algn="l" rtl="0" eaLnBrk="1" fontAlgn="base" hangingPunct="1">
              <a:spcBef>
                <a:spcPct val="0"/>
              </a:spcBef>
              <a:spcAft>
                <a:spcPct val="0"/>
              </a:spcAft>
              <a:defRPr sz="4200">
                <a:solidFill>
                  <a:schemeClr val="lt1"/>
                </a:solidFill>
                <a:latin typeface="+mn-lt"/>
                <a:ea typeface="+mn-ea"/>
                <a:cs typeface="+mn-cs"/>
              </a:defRPr>
            </a:lvl6pPr>
            <a:lvl7pPr marL="914400" algn="l" rtl="0" eaLnBrk="1" fontAlgn="base" hangingPunct="1">
              <a:spcBef>
                <a:spcPct val="0"/>
              </a:spcBef>
              <a:spcAft>
                <a:spcPct val="0"/>
              </a:spcAft>
              <a:defRPr sz="4200">
                <a:solidFill>
                  <a:schemeClr val="lt1"/>
                </a:solidFill>
                <a:latin typeface="+mn-lt"/>
                <a:ea typeface="+mn-ea"/>
                <a:cs typeface="+mn-cs"/>
              </a:defRPr>
            </a:lvl7pPr>
            <a:lvl8pPr marL="1371600" algn="l" rtl="0" eaLnBrk="1" fontAlgn="base" hangingPunct="1">
              <a:spcBef>
                <a:spcPct val="0"/>
              </a:spcBef>
              <a:spcAft>
                <a:spcPct val="0"/>
              </a:spcAft>
              <a:defRPr sz="4200">
                <a:solidFill>
                  <a:schemeClr val="lt1"/>
                </a:solidFill>
                <a:latin typeface="+mn-lt"/>
                <a:ea typeface="+mn-ea"/>
                <a:cs typeface="+mn-cs"/>
              </a:defRPr>
            </a:lvl8pPr>
            <a:lvl9pPr marL="1828800" algn="l" rtl="0" eaLnBrk="1" fontAlgn="base" hangingPunct="1">
              <a:spcBef>
                <a:spcPct val="0"/>
              </a:spcBef>
              <a:spcAft>
                <a:spcPct val="0"/>
              </a:spcAft>
              <a:defRPr sz="4200">
                <a:solidFill>
                  <a:schemeClr val="lt1"/>
                </a:solidFill>
                <a:latin typeface="+mn-lt"/>
                <a:ea typeface="+mn-ea"/>
                <a:cs typeface="+mn-cs"/>
              </a:defRPr>
            </a:lvl9pPr>
          </a:lstStyle>
          <a:p>
            <a:r>
              <a:rPr lang="en-GB" dirty="0" smtClean="0">
                <a:ln w="3200">
                  <a:solidFill>
                    <a:schemeClr val="tx2">
                      <a:lumMod val="75000"/>
                      <a:alpha val="25000"/>
                    </a:schemeClr>
                  </a:solidFill>
                  <a:prstDash val="solid"/>
                  <a:round/>
                </a:ln>
                <a:solidFill>
                  <a:schemeClr val="accent2">
                    <a:lumMod val="40000"/>
                    <a:lumOff val="60000"/>
                  </a:schemeClr>
                </a:solidFill>
                <a:effectLst>
                  <a:outerShdw blurRad="50800" dist="38100" dir="5400000" algn="t" rotWithShape="0">
                    <a:prstClr val="black">
                      <a:alpha val="40000"/>
                    </a:prstClr>
                  </a:outerShdw>
                </a:effectLst>
                <a:latin typeface="Arial" panose="020B0604020202020204" pitchFamily="34" charset="0"/>
                <a:cs typeface="Arial" panose="020B0604020202020204" pitchFamily="34" charset="0"/>
              </a:rPr>
              <a:t>Stacking</a:t>
            </a:r>
            <a:endParaRPr lang="en-GB" dirty="0">
              <a:ln w="3200">
                <a:solidFill>
                  <a:schemeClr val="tx2">
                    <a:lumMod val="75000"/>
                    <a:alpha val="25000"/>
                  </a:schemeClr>
                </a:solidFill>
                <a:prstDash val="solid"/>
                <a:round/>
              </a:ln>
              <a:solidFill>
                <a:schemeClr val="accent2">
                  <a:lumMod val="40000"/>
                  <a:lumOff val="60000"/>
                </a:schemeClr>
              </a:solidFill>
              <a:effectLst>
                <a:outerShdw blurRad="50800" dist="38100" dir="5400000" algn="t" rotWithShape="0">
                  <a:prstClr val="black">
                    <a:alpha val="40000"/>
                  </a:prst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27479915"/>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150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500"/>
                                        <p:tgtEl>
                                          <p:spTgt spid="7"/>
                                        </p:tgtEl>
                                      </p:cBhvr>
                                    </p:animEffect>
                                  </p:childTnLst>
                                </p:cTn>
                              </p:par>
                            </p:childTnLst>
                          </p:cTn>
                        </p:par>
                        <p:par>
                          <p:cTn id="8" fill="hold">
                            <p:stCondLst>
                              <p:cond delay="3000"/>
                            </p:stCondLst>
                            <p:childTnLst>
                              <p:par>
                                <p:cTn id="9" presetID="42" presetClass="entr" presetSubtype="0" fill="hold" grpId="0" nodeType="afterEffect">
                                  <p:stCondLst>
                                    <p:cond delay="1000"/>
                                  </p:stCondLst>
                                  <p:childTnLst>
                                    <p:set>
                                      <p:cBhvr>
                                        <p:cTn id="10" dur="1" fill="hold">
                                          <p:stCondLst>
                                            <p:cond delay="0"/>
                                          </p:stCondLst>
                                        </p:cTn>
                                        <p:tgtEl>
                                          <p:spTgt spid="2">
                                            <p:txEl>
                                              <p:pRg st="0" end="0"/>
                                            </p:txEl>
                                          </p:spTgt>
                                        </p:tgtEl>
                                        <p:attrNameLst>
                                          <p:attrName>style.visibility</p:attrName>
                                        </p:attrNameLst>
                                      </p:cBhvr>
                                      <p:to>
                                        <p:strVal val="visible"/>
                                      </p:to>
                                    </p:set>
                                    <p:animEffect transition="in" filter="fade">
                                      <p:cBhvr>
                                        <p:cTn id="11" dur="2000"/>
                                        <p:tgtEl>
                                          <p:spTgt spid="2">
                                            <p:txEl>
                                              <p:pRg st="0" end="0"/>
                                            </p:txEl>
                                          </p:spTgt>
                                        </p:tgtEl>
                                      </p:cBhvr>
                                    </p:animEffect>
                                    <p:anim calcmode="lin" valueType="num">
                                      <p:cBhvr>
                                        <p:cTn id="12" dur="2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13" dur="2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par>
                          <p:cTn id="14" fill="hold">
                            <p:stCondLst>
                              <p:cond delay="6000"/>
                            </p:stCondLst>
                            <p:childTnLst>
                              <p:par>
                                <p:cTn id="15" presetID="42" presetClass="entr" presetSubtype="0" fill="hold" grpId="0" nodeType="afterEffect">
                                  <p:stCondLst>
                                    <p:cond delay="350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2000"/>
                                        <p:tgtEl>
                                          <p:spTgt spid="2">
                                            <p:txEl>
                                              <p:pRg st="1" end="1"/>
                                            </p:txEl>
                                          </p:spTgt>
                                        </p:tgtEl>
                                      </p:cBhvr>
                                    </p:animEffect>
                                    <p:anim calcmode="lin" valueType="num">
                                      <p:cBhvr>
                                        <p:cTn id="18" dur="2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9" dur="2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par>
                          <p:cTn id="20" fill="hold">
                            <p:stCondLst>
                              <p:cond delay="11500"/>
                            </p:stCondLst>
                            <p:childTnLst>
                              <p:par>
                                <p:cTn id="21" presetID="42" presetClass="entr" presetSubtype="0" fill="hold" grpId="0" nodeType="afterEffect">
                                  <p:stCondLst>
                                    <p:cond delay="2000"/>
                                  </p:stCondLst>
                                  <p:childTnLst>
                                    <p:set>
                                      <p:cBhvr>
                                        <p:cTn id="22" dur="1" fill="hold">
                                          <p:stCondLst>
                                            <p:cond delay="0"/>
                                          </p:stCondLst>
                                        </p:cTn>
                                        <p:tgtEl>
                                          <p:spTgt spid="2">
                                            <p:txEl>
                                              <p:pRg st="2" end="2"/>
                                            </p:txEl>
                                          </p:spTgt>
                                        </p:tgtEl>
                                        <p:attrNameLst>
                                          <p:attrName>style.visibility</p:attrName>
                                        </p:attrNameLst>
                                      </p:cBhvr>
                                      <p:to>
                                        <p:strVal val="visible"/>
                                      </p:to>
                                    </p:set>
                                    <p:animEffect transition="in" filter="fade">
                                      <p:cBhvr>
                                        <p:cTn id="23" dur="2000"/>
                                        <p:tgtEl>
                                          <p:spTgt spid="2">
                                            <p:txEl>
                                              <p:pRg st="2" end="2"/>
                                            </p:txEl>
                                          </p:spTgt>
                                        </p:tgtEl>
                                      </p:cBhvr>
                                    </p:animEffect>
                                    <p:anim calcmode="lin" valueType="num">
                                      <p:cBhvr>
                                        <p:cTn id="24" dur="2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5" dur="2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par>
                          <p:cTn id="26" fill="hold">
                            <p:stCondLst>
                              <p:cond delay="15500"/>
                            </p:stCondLst>
                            <p:childTnLst>
                              <p:par>
                                <p:cTn id="27" presetID="42" presetClass="entr" presetSubtype="0" fill="hold" grpId="0" nodeType="afterEffect">
                                  <p:stCondLst>
                                    <p:cond delay="2000"/>
                                  </p:stCondLst>
                                  <p:childTnLst>
                                    <p:set>
                                      <p:cBhvr>
                                        <p:cTn id="28" dur="1" fill="hold">
                                          <p:stCondLst>
                                            <p:cond delay="0"/>
                                          </p:stCondLst>
                                        </p:cTn>
                                        <p:tgtEl>
                                          <p:spTgt spid="2">
                                            <p:txEl>
                                              <p:pRg st="3" end="3"/>
                                            </p:txEl>
                                          </p:spTgt>
                                        </p:tgtEl>
                                        <p:attrNameLst>
                                          <p:attrName>style.visibility</p:attrName>
                                        </p:attrNameLst>
                                      </p:cBhvr>
                                      <p:to>
                                        <p:strVal val="visible"/>
                                      </p:to>
                                    </p:set>
                                    <p:animEffect transition="in" filter="fade">
                                      <p:cBhvr>
                                        <p:cTn id="29" dur="2000"/>
                                        <p:tgtEl>
                                          <p:spTgt spid="2">
                                            <p:txEl>
                                              <p:pRg st="3" end="3"/>
                                            </p:txEl>
                                          </p:spTgt>
                                        </p:tgtEl>
                                      </p:cBhvr>
                                    </p:animEffect>
                                    <p:anim calcmode="lin" valueType="num">
                                      <p:cBhvr>
                                        <p:cTn id="30" dur="2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1" dur="2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par>
                          <p:cTn id="32" fill="hold">
                            <p:stCondLst>
                              <p:cond delay="19500"/>
                            </p:stCondLst>
                            <p:childTnLst>
                              <p:par>
                                <p:cTn id="33" presetID="42" presetClass="entr" presetSubtype="0" fill="hold" grpId="0" nodeType="afterEffect">
                                  <p:stCondLst>
                                    <p:cond delay="2000"/>
                                  </p:stCondLst>
                                  <p:childTnLst>
                                    <p:set>
                                      <p:cBhvr>
                                        <p:cTn id="34" dur="1" fill="hold">
                                          <p:stCondLst>
                                            <p:cond delay="0"/>
                                          </p:stCondLst>
                                        </p:cTn>
                                        <p:tgtEl>
                                          <p:spTgt spid="2">
                                            <p:txEl>
                                              <p:pRg st="4" end="4"/>
                                            </p:txEl>
                                          </p:spTgt>
                                        </p:tgtEl>
                                        <p:attrNameLst>
                                          <p:attrName>style.visibility</p:attrName>
                                        </p:attrNameLst>
                                      </p:cBhvr>
                                      <p:to>
                                        <p:strVal val="visible"/>
                                      </p:to>
                                    </p:set>
                                    <p:animEffect transition="in" filter="fade">
                                      <p:cBhvr>
                                        <p:cTn id="35" dur="2000"/>
                                        <p:tgtEl>
                                          <p:spTgt spid="2">
                                            <p:txEl>
                                              <p:pRg st="4" end="4"/>
                                            </p:txEl>
                                          </p:spTgt>
                                        </p:tgtEl>
                                      </p:cBhvr>
                                    </p:animEffect>
                                    <p:anim calcmode="lin" valueType="num">
                                      <p:cBhvr>
                                        <p:cTn id="36" dur="2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7" dur="2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par>
                          <p:cTn id="38" fill="hold">
                            <p:stCondLst>
                              <p:cond delay="23500"/>
                            </p:stCondLst>
                            <p:childTnLst>
                              <p:par>
                                <p:cTn id="39" presetID="42" presetClass="entr" presetSubtype="0" fill="hold" grpId="0" nodeType="afterEffect">
                                  <p:stCondLst>
                                    <p:cond delay="2000"/>
                                  </p:stCondLst>
                                  <p:childTnLst>
                                    <p:set>
                                      <p:cBhvr>
                                        <p:cTn id="40" dur="1" fill="hold">
                                          <p:stCondLst>
                                            <p:cond delay="0"/>
                                          </p:stCondLst>
                                        </p:cTn>
                                        <p:tgtEl>
                                          <p:spTgt spid="2">
                                            <p:txEl>
                                              <p:pRg st="5" end="5"/>
                                            </p:txEl>
                                          </p:spTgt>
                                        </p:tgtEl>
                                        <p:attrNameLst>
                                          <p:attrName>style.visibility</p:attrName>
                                        </p:attrNameLst>
                                      </p:cBhvr>
                                      <p:to>
                                        <p:strVal val="visible"/>
                                      </p:to>
                                    </p:set>
                                    <p:animEffect transition="in" filter="fade">
                                      <p:cBhvr>
                                        <p:cTn id="41" dur="2000"/>
                                        <p:tgtEl>
                                          <p:spTgt spid="2">
                                            <p:txEl>
                                              <p:pRg st="5" end="5"/>
                                            </p:txEl>
                                          </p:spTgt>
                                        </p:tgtEl>
                                      </p:cBhvr>
                                    </p:animEffect>
                                    <p:anim calcmode="lin" valueType="num">
                                      <p:cBhvr>
                                        <p:cTn id="42" dur="2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43" dur="2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par>
                          <p:cTn id="44" fill="hold">
                            <p:stCondLst>
                              <p:cond delay="27500"/>
                            </p:stCondLst>
                            <p:childTnLst>
                              <p:par>
                                <p:cTn id="45" presetID="10" presetClass="entr" presetSubtype="0" fill="hold" grpId="0" nodeType="afterEffect">
                                  <p:stCondLst>
                                    <p:cond delay="250"/>
                                  </p:stCondLst>
                                  <p:childTnLst>
                                    <p:set>
                                      <p:cBhvr>
                                        <p:cTn id="46" dur="1" fill="hold">
                                          <p:stCondLst>
                                            <p:cond delay="0"/>
                                          </p:stCondLst>
                                        </p:cTn>
                                        <p:tgtEl>
                                          <p:spTgt spid="2">
                                            <p:txEl>
                                              <p:pRg st="11" end="11"/>
                                            </p:txEl>
                                          </p:spTgt>
                                        </p:tgtEl>
                                        <p:attrNameLst>
                                          <p:attrName>style.visibility</p:attrName>
                                        </p:attrNameLst>
                                      </p:cBhvr>
                                      <p:to>
                                        <p:strVal val="visible"/>
                                      </p:to>
                                    </p:set>
                                    <p:animEffect transition="in" filter="fade">
                                      <p:cBhvr>
                                        <p:cTn id="47" dur="500"/>
                                        <p:tgtEl>
                                          <p:spTgt spid="2">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346892" y="539647"/>
            <a:ext cx="4068835" cy="3051626"/>
          </a:xfrm>
          <a:prstGeom prst="roundRect">
            <a:avLst>
              <a:gd name="adj" fmla="val 8594"/>
            </a:avLst>
          </a:prstGeom>
          <a:solidFill>
            <a:srgbClr val="FFFFFF">
              <a:shade val="85000"/>
            </a:srgbClr>
          </a:solidFill>
          <a:ln>
            <a:noFill/>
          </a:ln>
          <a:effectLst/>
        </p:spPr>
      </p:pic>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822491" y="3727945"/>
            <a:ext cx="3813816" cy="2860362"/>
          </a:xfrm>
          <a:prstGeom prst="roundRect">
            <a:avLst>
              <a:gd name="adj" fmla="val 8594"/>
            </a:avLst>
          </a:prstGeom>
          <a:solidFill>
            <a:srgbClr val="FFFFFF">
              <a:shade val="85000"/>
            </a:srgbClr>
          </a:solidFill>
          <a:ln>
            <a:noFill/>
          </a:ln>
          <a:effectLst/>
        </p:spPr>
      </p:pic>
      <p:pic>
        <p:nvPicPr>
          <p:cNvPr id="6" name="Picture 5"/>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593683" y="539647"/>
            <a:ext cx="4068835" cy="3051626"/>
          </a:xfrm>
          <a:prstGeom prst="roundRect">
            <a:avLst>
              <a:gd name="adj" fmla="val 8594"/>
            </a:avLst>
          </a:prstGeom>
          <a:solidFill>
            <a:srgbClr val="FFFFFF">
              <a:shade val="85000"/>
            </a:srgbClr>
          </a:solidFill>
          <a:ln>
            <a:noFill/>
          </a:ln>
          <a:effectLst/>
        </p:spPr>
      </p:pic>
    </p:spTree>
    <p:extLst>
      <p:ext uri="{BB962C8B-B14F-4D97-AF65-F5344CB8AC3E}">
        <p14:creationId xmlns:p14="http://schemas.microsoft.com/office/powerpoint/2010/main" val="3270663773"/>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50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par>
                          <p:cTn id="8" fill="hold">
                            <p:stCondLst>
                              <p:cond delay="2500"/>
                            </p:stCondLst>
                            <p:childTnLst>
                              <p:par>
                                <p:cTn id="9" presetID="10" presetClass="entr" presetSubtype="0" fill="hold" nodeType="afterEffect">
                                  <p:stCondLst>
                                    <p:cond delay="50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2000"/>
                                        <p:tgtEl>
                                          <p:spTgt spid="5"/>
                                        </p:tgtEl>
                                      </p:cBhvr>
                                    </p:animEffect>
                                  </p:childTnLst>
                                </p:cTn>
                              </p:par>
                            </p:childTnLst>
                          </p:cTn>
                        </p:par>
                        <p:par>
                          <p:cTn id="12" fill="hold">
                            <p:stCondLst>
                              <p:cond delay="5000"/>
                            </p:stCondLst>
                            <p:childTnLst>
                              <p:par>
                                <p:cTn id="13" presetID="10" presetClass="entr" presetSubtype="0" fill="hold" nodeType="afterEffect">
                                  <p:stCondLst>
                                    <p:cond delay="50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Custom 1">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FF0000"/>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403EDB45499E3C4A9CABBFB5D3A49FC1" ma:contentTypeVersion="" ma:contentTypeDescription="Create a new document." ma:contentTypeScope="" ma:versionID="5c5f75ac7c3d579760b9791698263576">
  <xsd:schema xmlns:xsd="http://www.w3.org/2001/XMLSchema" xmlns:xs="http://www.w3.org/2001/XMLSchema" xmlns:p="http://schemas.microsoft.com/office/2006/metadata/properties" xmlns:ns2="1b74abb2-0bc9-42e8-aab0-5e5156035123" targetNamespace="http://schemas.microsoft.com/office/2006/metadata/properties" ma:root="true" ma:fieldsID="b9ac8e7a53c5cc55c3a307b0fefe977b" ns2:_="">
    <xsd:import namespace="1b74abb2-0bc9-42e8-aab0-5e5156035123"/>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DateTaken"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b74abb2-0bc9-42e8-aab0-5e515603512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599233F-6DD6-45B7-A1ED-89E4EC2914AB}"/>
</file>

<file path=customXml/itemProps2.xml><?xml version="1.0" encoding="utf-8"?>
<ds:datastoreItem xmlns:ds="http://schemas.openxmlformats.org/officeDocument/2006/customXml" ds:itemID="{D5C4A18E-4850-4812-878F-E1C5B64F9C58}"/>
</file>

<file path=customXml/itemProps3.xml><?xml version="1.0" encoding="utf-8"?>
<ds:datastoreItem xmlns:ds="http://schemas.openxmlformats.org/officeDocument/2006/customXml" ds:itemID="{8267666A-A432-4575-A3F1-AA0813669A3F}"/>
</file>

<file path=docProps/app.xml><?xml version="1.0" encoding="utf-8"?>
<Properties xmlns="http://schemas.openxmlformats.org/officeDocument/2006/extended-properties" xmlns:vt="http://schemas.openxmlformats.org/officeDocument/2006/docPropsVTypes">
  <Template>Self Evaluation for Self Improvement</Template>
  <TotalTime>2435</TotalTime>
  <Words>1443</Words>
  <Application>Microsoft Office PowerPoint</Application>
  <PresentationFormat>Widescreen</PresentationFormat>
  <Paragraphs>156</Paragraphs>
  <Slides>18</Slides>
  <Notes>15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Arial</vt:lpstr>
      <vt:lpstr>Calibri</vt:lpstr>
      <vt:lpstr>Constantia</vt:lpstr>
      <vt:lpstr>Questrial</vt:lpstr>
      <vt:lpstr>Wingdings</vt:lpstr>
      <vt:lpstr>Wingdings 2</vt:lpstr>
      <vt:lpstr>Paper</vt:lpstr>
      <vt:lpstr>PowerPoint Presentation</vt:lpstr>
      <vt:lpstr>Froebel</vt:lpstr>
      <vt:lpstr>PowerPoint Presentation</vt:lpstr>
      <vt:lpstr>PowerPoint Presentation</vt:lpstr>
      <vt:lpstr>PowerPoint Presentation</vt:lpstr>
      <vt:lpstr>Stages of Block Play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Schematic Play </vt:lpstr>
      <vt:lpstr>PowerPoint Presentation</vt:lpstr>
      <vt:lpstr>Challenge Questions</vt:lpstr>
      <vt:lpstr>References</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Block Play - Block Building in the Early Years</dc:title>
  <dc:creator>Education Scotland</dc:creator>
  <cp:lastModifiedBy>Jeremy Stevenson</cp:lastModifiedBy>
  <cp:revision>119</cp:revision>
  <cp:lastPrinted>2016-08-11T09:03:55Z</cp:lastPrinted>
  <dcterms:created xsi:type="dcterms:W3CDTF">2016-03-23T12:40:22Z</dcterms:created>
  <dcterms:modified xsi:type="dcterms:W3CDTF">2016-09-12T11:16:21Z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0x010100403EDB45499E3C4A9CABBFB5D3A49FC1</vt:lpwstr>
  </property>
</Properties>
</file>