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351" r:id="rId5"/>
    <p:sldId id="359" r:id="rId6"/>
    <p:sldId id="289" r:id="rId7"/>
    <p:sldId id="358" r:id="rId8"/>
    <p:sldId id="361" r:id="rId9"/>
    <p:sldId id="363" r:id="rId10"/>
    <p:sldId id="360" r:id="rId11"/>
    <p:sldId id="330" r:id="rId12"/>
    <p:sldId id="365" r:id="rId13"/>
    <p:sldId id="367" r:id="rId14"/>
    <p:sldId id="366" r:id="rId15"/>
    <p:sldId id="334" r:id="rId16"/>
    <p:sldId id="335" r:id="rId17"/>
    <p:sldId id="368" r:id="rId18"/>
    <p:sldId id="369" r:id="rId19"/>
    <p:sldId id="371" r:id="rId20"/>
    <p:sldId id="340" r:id="rId21"/>
    <p:sldId id="372" r:id="rId22"/>
    <p:sldId id="352" r:id="rId23"/>
    <p:sldId id="342" r:id="rId24"/>
    <p:sldId id="344" r:id="rId25"/>
    <p:sldId id="346" r:id="rId26"/>
    <p:sldId id="347" r:id="rId27"/>
  </p:sldIdLst>
  <p:sldSz cx="12188825" cy="6858000"/>
  <p:notesSz cx="6858000" cy="9144000"/>
  <p:defaultTextStyle>
    <a:defPPr>
      <a:defRPr lang="en-US"/>
    </a:defPPr>
    <a:lvl1pPr marL="0" algn="l" defTabSz="544132" rtl="0" eaLnBrk="1" latinLnBrk="0" hangingPunct="1">
      <a:defRPr sz="2100" kern="1200">
        <a:solidFill>
          <a:schemeClr val="tx1"/>
        </a:solidFill>
        <a:latin typeface="+mn-lt"/>
        <a:ea typeface="+mn-ea"/>
        <a:cs typeface="+mn-cs"/>
      </a:defRPr>
    </a:lvl1pPr>
    <a:lvl2pPr marL="544132" algn="l" defTabSz="544132" rtl="0" eaLnBrk="1" latinLnBrk="0" hangingPunct="1">
      <a:defRPr sz="2100" kern="1200">
        <a:solidFill>
          <a:schemeClr val="tx1"/>
        </a:solidFill>
        <a:latin typeface="+mn-lt"/>
        <a:ea typeface="+mn-ea"/>
        <a:cs typeface="+mn-cs"/>
      </a:defRPr>
    </a:lvl2pPr>
    <a:lvl3pPr marL="1088264" algn="l" defTabSz="544132" rtl="0" eaLnBrk="1" latinLnBrk="0" hangingPunct="1">
      <a:defRPr sz="2100" kern="1200">
        <a:solidFill>
          <a:schemeClr val="tx1"/>
        </a:solidFill>
        <a:latin typeface="+mn-lt"/>
        <a:ea typeface="+mn-ea"/>
        <a:cs typeface="+mn-cs"/>
      </a:defRPr>
    </a:lvl3pPr>
    <a:lvl4pPr marL="1632396" algn="l" defTabSz="544132" rtl="0" eaLnBrk="1" latinLnBrk="0" hangingPunct="1">
      <a:defRPr sz="2100" kern="1200">
        <a:solidFill>
          <a:schemeClr val="tx1"/>
        </a:solidFill>
        <a:latin typeface="+mn-lt"/>
        <a:ea typeface="+mn-ea"/>
        <a:cs typeface="+mn-cs"/>
      </a:defRPr>
    </a:lvl4pPr>
    <a:lvl5pPr marL="2176528" algn="l" defTabSz="544132" rtl="0" eaLnBrk="1" latinLnBrk="0" hangingPunct="1">
      <a:defRPr sz="2100" kern="1200">
        <a:solidFill>
          <a:schemeClr val="tx1"/>
        </a:solidFill>
        <a:latin typeface="+mn-lt"/>
        <a:ea typeface="+mn-ea"/>
        <a:cs typeface="+mn-cs"/>
      </a:defRPr>
    </a:lvl5pPr>
    <a:lvl6pPr marL="2720660" algn="l" defTabSz="544132" rtl="0" eaLnBrk="1" latinLnBrk="0" hangingPunct="1">
      <a:defRPr sz="2100" kern="1200">
        <a:solidFill>
          <a:schemeClr val="tx1"/>
        </a:solidFill>
        <a:latin typeface="+mn-lt"/>
        <a:ea typeface="+mn-ea"/>
        <a:cs typeface="+mn-cs"/>
      </a:defRPr>
    </a:lvl6pPr>
    <a:lvl7pPr marL="3264792" algn="l" defTabSz="544132" rtl="0" eaLnBrk="1" latinLnBrk="0" hangingPunct="1">
      <a:defRPr sz="2100" kern="1200">
        <a:solidFill>
          <a:schemeClr val="tx1"/>
        </a:solidFill>
        <a:latin typeface="+mn-lt"/>
        <a:ea typeface="+mn-ea"/>
        <a:cs typeface="+mn-cs"/>
      </a:defRPr>
    </a:lvl7pPr>
    <a:lvl8pPr marL="3808924" algn="l" defTabSz="544132" rtl="0" eaLnBrk="1" latinLnBrk="0" hangingPunct="1">
      <a:defRPr sz="2100" kern="1200">
        <a:solidFill>
          <a:schemeClr val="tx1"/>
        </a:solidFill>
        <a:latin typeface="+mn-lt"/>
        <a:ea typeface="+mn-ea"/>
        <a:cs typeface="+mn-cs"/>
      </a:defRPr>
    </a:lvl8pPr>
    <a:lvl9pPr marL="4353056" algn="l" defTabSz="54413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7CE"/>
    <a:srgbClr val="2E90AB"/>
    <a:srgbClr val="FFC202"/>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4" autoAdjust="0"/>
    <p:restoredTop sz="86203" autoAdjust="0"/>
  </p:normalViewPr>
  <p:slideViewPr>
    <p:cSldViewPr snapToGrid="0" snapToObjects="1">
      <p:cViewPr varScale="1">
        <p:scale>
          <a:sx n="83" d="100"/>
          <a:sy n="83" d="100"/>
        </p:scale>
        <p:origin x="108" y="32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B2E7C-E779-BA40-9297-A1739B938B8A}" type="datetimeFigureOut">
              <a:rPr lang="en-US" smtClean="0"/>
              <a:pPr/>
              <a:t>8/25/2016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9BFE8-F3EA-6D43-AFAB-0E748932F0C4}" type="slidenum">
              <a:rPr lang="en-US" smtClean="0"/>
              <a:pPr/>
              <a:t>‹#›</a:t>
            </a:fld>
            <a:endParaRPr lang="en-US"/>
          </a:p>
        </p:txBody>
      </p:sp>
    </p:spTree>
    <p:extLst>
      <p:ext uri="{BB962C8B-B14F-4D97-AF65-F5344CB8AC3E}">
        <p14:creationId xmlns:p14="http://schemas.microsoft.com/office/powerpoint/2010/main" val="3266949794"/>
      </p:ext>
    </p:extLst>
  </p:cSld>
  <p:clrMap bg1="lt1" tx1="dk1" bg2="lt2" tx2="dk2" accent1="accent1" accent2="accent2" accent3="accent3" accent4="accent4" accent5="accent5" accent6="accent6" hlink="hlink" folHlink="folHlink"/>
  <p:notesStyle>
    <a:lvl1pPr marL="0" algn="l" defTabSz="388666" rtl="0" eaLnBrk="1" latinLnBrk="0" hangingPunct="1">
      <a:defRPr sz="1000" kern="1200">
        <a:solidFill>
          <a:schemeClr val="tx1"/>
        </a:solidFill>
        <a:latin typeface="+mn-lt"/>
        <a:ea typeface="+mn-ea"/>
        <a:cs typeface="+mn-cs"/>
      </a:defRPr>
    </a:lvl1pPr>
    <a:lvl2pPr marL="388666" algn="l" defTabSz="388666" rtl="0" eaLnBrk="1" latinLnBrk="0" hangingPunct="1">
      <a:defRPr sz="1000" kern="1200">
        <a:solidFill>
          <a:schemeClr val="tx1"/>
        </a:solidFill>
        <a:latin typeface="+mn-lt"/>
        <a:ea typeface="+mn-ea"/>
        <a:cs typeface="+mn-cs"/>
      </a:defRPr>
    </a:lvl2pPr>
    <a:lvl3pPr marL="777331" algn="l" defTabSz="388666" rtl="0" eaLnBrk="1" latinLnBrk="0" hangingPunct="1">
      <a:defRPr sz="1000" kern="1200">
        <a:solidFill>
          <a:schemeClr val="tx1"/>
        </a:solidFill>
        <a:latin typeface="+mn-lt"/>
        <a:ea typeface="+mn-ea"/>
        <a:cs typeface="+mn-cs"/>
      </a:defRPr>
    </a:lvl3pPr>
    <a:lvl4pPr marL="1165997" algn="l" defTabSz="388666" rtl="0" eaLnBrk="1" latinLnBrk="0" hangingPunct="1">
      <a:defRPr sz="1000" kern="1200">
        <a:solidFill>
          <a:schemeClr val="tx1"/>
        </a:solidFill>
        <a:latin typeface="+mn-lt"/>
        <a:ea typeface="+mn-ea"/>
        <a:cs typeface="+mn-cs"/>
      </a:defRPr>
    </a:lvl4pPr>
    <a:lvl5pPr marL="1554663" algn="l" defTabSz="388666" rtl="0" eaLnBrk="1" latinLnBrk="0" hangingPunct="1">
      <a:defRPr sz="1000" kern="1200">
        <a:solidFill>
          <a:schemeClr val="tx1"/>
        </a:solidFill>
        <a:latin typeface="+mn-lt"/>
        <a:ea typeface="+mn-ea"/>
        <a:cs typeface="+mn-cs"/>
      </a:defRPr>
    </a:lvl5pPr>
    <a:lvl6pPr marL="1943329" algn="l" defTabSz="388666" rtl="0" eaLnBrk="1" latinLnBrk="0" hangingPunct="1">
      <a:defRPr sz="1000" kern="1200">
        <a:solidFill>
          <a:schemeClr val="tx1"/>
        </a:solidFill>
        <a:latin typeface="+mn-lt"/>
        <a:ea typeface="+mn-ea"/>
        <a:cs typeface="+mn-cs"/>
      </a:defRPr>
    </a:lvl6pPr>
    <a:lvl7pPr marL="2331994" algn="l" defTabSz="388666" rtl="0" eaLnBrk="1" latinLnBrk="0" hangingPunct="1">
      <a:defRPr sz="1000" kern="1200">
        <a:solidFill>
          <a:schemeClr val="tx1"/>
        </a:solidFill>
        <a:latin typeface="+mn-lt"/>
        <a:ea typeface="+mn-ea"/>
        <a:cs typeface="+mn-cs"/>
      </a:defRPr>
    </a:lvl7pPr>
    <a:lvl8pPr marL="2720660" algn="l" defTabSz="388666" rtl="0" eaLnBrk="1" latinLnBrk="0" hangingPunct="1">
      <a:defRPr sz="1000" kern="1200">
        <a:solidFill>
          <a:schemeClr val="tx1"/>
        </a:solidFill>
        <a:latin typeface="+mn-lt"/>
        <a:ea typeface="+mn-ea"/>
        <a:cs typeface="+mn-cs"/>
      </a:defRPr>
    </a:lvl8pPr>
    <a:lvl9pPr marL="3109326" algn="l" defTabSz="38866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a:t>
            </a:fld>
            <a:endParaRPr lang="en-US"/>
          </a:p>
        </p:txBody>
      </p:sp>
    </p:spTree>
    <p:extLst>
      <p:ext uri="{BB962C8B-B14F-4D97-AF65-F5344CB8AC3E}">
        <p14:creationId xmlns:p14="http://schemas.microsoft.com/office/powerpoint/2010/main" val="224731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388666" rtl="0" eaLnBrk="1" fontAlgn="auto" latinLnBrk="0" hangingPunct="1">
              <a:lnSpc>
                <a:spcPct val="100000"/>
              </a:lnSpc>
              <a:spcBef>
                <a:spcPts val="0"/>
              </a:spcBef>
              <a:spcAft>
                <a:spcPts val="0"/>
              </a:spcAft>
              <a:buClrTx/>
              <a:buSzTx/>
              <a:buFontTx/>
              <a:buNone/>
              <a:tabLst/>
              <a:defRPr/>
            </a:pPr>
            <a:r>
              <a:rPr lang="en-US" b="1" dirty="0" smtClean="0"/>
              <a:t>Use this slide for an environment with four actions  being completed</a:t>
            </a:r>
          </a:p>
          <a:p>
            <a:endParaRPr lang="en-US" dirty="0" smtClean="0"/>
          </a:p>
        </p:txBody>
      </p:sp>
      <p:sp>
        <p:nvSpPr>
          <p:cNvPr id="4" name="Slide Number Placeholder 3"/>
          <p:cNvSpPr>
            <a:spLocks noGrp="1"/>
          </p:cNvSpPr>
          <p:nvPr>
            <p:ph type="sldNum" sz="quarter" idx="10"/>
          </p:nvPr>
        </p:nvSpPr>
        <p:spPr/>
        <p:txBody>
          <a:bodyPr/>
          <a:lstStyle/>
          <a:p>
            <a:fld id="{A049BFE8-F3EA-6D43-AFAB-0E748932F0C4}" type="slidenum">
              <a:rPr lang="en-US" smtClean="0"/>
              <a:pPr/>
              <a:t>10</a:t>
            </a:fld>
            <a:endParaRPr lang="en-US"/>
          </a:p>
        </p:txBody>
      </p:sp>
    </p:spTree>
    <p:extLst>
      <p:ext uri="{BB962C8B-B14F-4D97-AF65-F5344CB8AC3E}">
        <p14:creationId xmlns:p14="http://schemas.microsoft.com/office/powerpoint/2010/main" val="1497545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388666" rtl="0" eaLnBrk="1" fontAlgn="auto" latinLnBrk="0" hangingPunct="1">
              <a:lnSpc>
                <a:spcPct val="100000"/>
              </a:lnSpc>
              <a:spcBef>
                <a:spcPts val="0"/>
              </a:spcBef>
              <a:spcAft>
                <a:spcPts val="0"/>
              </a:spcAft>
              <a:buClrTx/>
              <a:buSzTx/>
              <a:buFontTx/>
              <a:buNone/>
              <a:tabLst/>
              <a:defRPr/>
            </a:pPr>
            <a:r>
              <a:rPr lang="en-US" b="1" dirty="0" smtClean="0"/>
              <a:t>Use this slide for a</a:t>
            </a:r>
            <a:r>
              <a:rPr lang="en-US" b="1" baseline="0" dirty="0" smtClean="0"/>
              <a:t> large learning</a:t>
            </a:r>
            <a:r>
              <a:rPr lang="en-US" b="1" dirty="0" smtClean="0"/>
              <a:t> environment with eight actions being completed</a:t>
            </a:r>
          </a:p>
          <a:p>
            <a:endParaRPr lang="en-US" dirty="0" smtClean="0"/>
          </a:p>
        </p:txBody>
      </p:sp>
      <p:sp>
        <p:nvSpPr>
          <p:cNvPr id="4" name="Slide Number Placeholder 3"/>
          <p:cNvSpPr>
            <a:spLocks noGrp="1"/>
          </p:cNvSpPr>
          <p:nvPr>
            <p:ph type="sldNum" sz="quarter" idx="10"/>
          </p:nvPr>
        </p:nvSpPr>
        <p:spPr/>
        <p:txBody>
          <a:bodyPr/>
          <a:lstStyle/>
          <a:p>
            <a:fld id="{A049BFE8-F3EA-6D43-AFAB-0E748932F0C4}" type="slidenum">
              <a:rPr lang="en-US" smtClean="0"/>
              <a:pPr/>
              <a:t>11</a:t>
            </a:fld>
            <a:endParaRPr lang="en-US"/>
          </a:p>
        </p:txBody>
      </p:sp>
    </p:spTree>
    <p:extLst>
      <p:ext uri="{BB962C8B-B14F-4D97-AF65-F5344CB8AC3E}">
        <p14:creationId xmlns:p14="http://schemas.microsoft.com/office/powerpoint/2010/main" val="149754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GB" b="1" dirty="0" smtClean="0"/>
              <a:t>Now define your initial thinking on what actions you will take forward</a:t>
            </a:r>
            <a:endParaRPr lang="en-GB"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12</a:t>
            </a:fld>
            <a:endParaRPr lang="en-US"/>
          </a:p>
        </p:txBody>
      </p:sp>
    </p:spTree>
    <p:extLst>
      <p:ext uri="{BB962C8B-B14F-4D97-AF65-F5344CB8AC3E}">
        <p14:creationId xmlns:p14="http://schemas.microsoft.com/office/powerpoint/2010/main" val="366077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1" i="0" u="none" baseline="0" dirty="0" smtClean="0">
              <a:solidFill>
                <a:srgbClr val="FF0000"/>
              </a:solidFill>
            </a:endParaRPr>
          </a:p>
          <a:p>
            <a:r>
              <a:rPr lang="en-GB" sz="1200" b="1" kern="1200" dirty="0" smtClean="0">
                <a:solidFill>
                  <a:schemeClr val="tx1"/>
                </a:solidFill>
                <a:effectLst/>
                <a:latin typeface="+mn-lt"/>
                <a:ea typeface="+mn-ea"/>
                <a:cs typeface="+mn-cs"/>
              </a:rPr>
              <a:t>Step</a:t>
            </a:r>
            <a:r>
              <a:rPr lang="en-GB" sz="1200" b="1" kern="1200" baseline="0" dirty="0" smtClean="0">
                <a:solidFill>
                  <a:schemeClr val="tx1"/>
                </a:solidFill>
                <a:effectLst/>
                <a:latin typeface="+mn-lt"/>
                <a:ea typeface="+mn-ea"/>
                <a:cs typeface="+mn-cs"/>
              </a:rPr>
              <a:t> 4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Having identified priorities to take forwards, this exercise allows you to interrogate your chosen action, and ensure that the steps you envisage are fit for purpose.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b="1" i="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A049BFE8-F3EA-6D43-AFAB-0E748932F0C4}" type="slidenum">
              <a:rPr lang="en-US" smtClean="0"/>
              <a:pPr/>
              <a:t>13</a:t>
            </a:fld>
            <a:endParaRPr lang="en-US"/>
          </a:p>
        </p:txBody>
      </p:sp>
    </p:spTree>
    <p:extLst>
      <p:ext uri="{BB962C8B-B14F-4D97-AF65-F5344CB8AC3E}">
        <p14:creationId xmlns:p14="http://schemas.microsoft.com/office/powerpoint/2010/main" val="355573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14</a:t>
            </a:fld>
            <a:endParaRPr lang="en-US"/>
          </a:p>
        </p:txBody>
      </p:sp>
    </p:spTree>
    <p:extLst>
      <p:ext uri="{BB962C8B-B14F-4D97-AF65-F5344CB8AC3E}">
        <p14:creationId xmlns:p14="http://schemas.microsoft.com/office/powerpoint/2010/main" val="378124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15</a:t>
            </a:fld>
            <a:endParaRPr lang="en-US"/>
          </a:p>
        </p:txBody>
      </p:sp>
    </p:spTree>
    <p:extLst>
      <p:ext uri="{BB962C8B-B14F-4D97-AF65-F5344CB8AC3E}">
        <p14:creationId xmlns:p14="http://schemas.microsoft.com/office/powerpoint/2010/main" val="378124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16</a:t>
            </a:fld>
            <a:endParaRPr lang="en-US"/>
          </a:p>
        </p:txBody>
      </p:sp>
    </p:spTree>
    <p:extLst>
      <p:ext uri="{BB962C8B-B14F-4D97-AF65-F5344CB8AC3E}">
        <p14:creationId xmlns:p14="http://schemas.microsoft.com/office/powerpoint/2010/main" val="378124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17</a:t>
            </a:fld>
            <a:endParaRPr lang="en-US"/>
          </a:p>
        </p:txBody>
      </p:sp>
    </p:spTree>
    <p:extLst>
      <p:ext uri="{BB962C8B-B14F-4D97-AF65-F5344CB8AC3E}">
        <p14:creationId xmlns:p14="http://schemas.microsoft.com/office/powerpoint/2010/main" val="75121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18</a:t>
            </a:fld>
            <a:endParaRPr lang="en-US"/>
          </a:p>
        </p:txBody>
      </p:sp>
    </p:spTree>
    <p:extLst>
      <p:ext uri="{BB962C8B-B14F-4D97-AF65-F5344CB8AC3E}">
        <p14:creationId xmlns:p14="http://schemas.microsoft.com/office/powerpoint/2010/main" val="378124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19</a:t>
            </a:fld>
            <a:endParaRPr lang="en-US"/>
          </a:p>
        </p:txBody>
      </p:sp>
    </p:spTree>
    <p:extLst>
      <p:ext uri="{BB962C8B-B14F-4D97-AF65-F5344CB8AC3E}">
        <p14:creationId xmlns:p14="http://schemas.microsoft.com/office/powerpoint/2010/main" val="403974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2</a:t>
            </a:fld>
            <a:endParaRPr lang="en-US"/>
          </a:p>
        </p:txBody>
      </p:sp>
    </p:spTree>
    <p:extLst>
      <p:ext uri="{BB962C8B-B14F-4D97-AF65-F5344CB8AC3E}">
        <p14:creationId xmlns:p14="http://schemas.microsoft.com/office/powerpoint/2010/main" val="138253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Step 5: </a:t>
            </a:r>
            <a:r>
              <a:rPr lang="en-GB" sz="1200" kern="1200" dirty="0" smtClean="0">
                <a:solidFill>
                  <a:schemeClr val="tx1"/>
                </a:solidFill>
                <a:effectLst/>
                <a:latin typeface="+mn-lt"/>
                <a:ea typeface="+mn-ea"/>
                <a:cs typeface="+mn-cs"/>
              </a:rPr>
              <a:t>Short term actions will benefit from revision, evaluation and consideration of how the priorities will develop.  The one year planning sheet will help you to think longer term about the priorities you have identified.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49BFE8-F3EA-6D43-AFAB-0E748932F0C4}" type="slidenum">
              <a:rPr lang="en-US" smtClean="0"/>
              <a:pPr/>
              <a:t>20</a:t>
            </a:fld>
            <a:endParaRPr lang="en-US"/>
          </a:p>
        </p:txBody>
      </p:sp>
    </p:spTree>
    <p:extLst>
      <p:ext uri="{BB962C8B-B14F-4D97-AF65-F5344CB8AC3E}">
        <p14:creationId xmlns:p14="http://schemas.microsoft.com/office/powerpoint/2010/main" val="60289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Step 6: </a:t>
            </a:r>
            <a:r>
              <a:rPr lang="en-GB" sz="1200" kern="1200" dirty="0" smtClean="0">
                <a:solidFill>
                  <a:schemeClr val="tx1"/>
                </a:solidFill>
                <a:effectLst/>
                <a:latin typeface="+mn-lt"/>
                <a:ea typeface="+mn-ea"/>
                <a:cs typeface="+mn-cs"/>
              </a:rPr>
              <a:t>This exercise helps staff to reflect upon the possible risks surrounding a chosen action, suggest solutions and identify which risks are manageable and which should be avoided.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49BFE8-F3EA-6D43-AFAB-0E748932F0C4}" type="slidenum">
              <a:rPr lang="en-US" smtClean="0"/>
              <a:pPr/>
              <a:t>21</a:t>
            </a:fld>
            <a:endParaRPr lang="en-US"/>
          </a:p>
        </p:txBody>
      </p:sp>
    </p:spTree>
    <p:extLst>
      <p:ext uri="{BB962C8B-B14F-4D97-AF65-F5344CB8AC3E}">
        <p14:creationId xmlns:p14="http://schemas.microsoft.com/office/powerpoint/2010/main" val="162194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Step 7: </a:t>
            </a:r>
            <a:r>
              <a:rPr lang="en-GB" sz="1200" kern="1200" dirty="0" smtClean="0">
                <a:solidFill>
                  <a:schemeClr val="tx1"/>
                </a:solidFill>
                <a:effectLst/>
                <a:latin typeface="+mn-lt"/>
                <a:ea typeface="+mn-ea"/>
                <a:cs typeface="+mn-cs"/>
              </a:rPr>
              <a:t>This part of the transformational change approach enables staff to plan and document how to gather evidence that will allow  value judgements to be formed on the transformational work planned and the impact it has on learners. </a:t>
            </a:r>
          </a:p>
          <a:p>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22</a:t>
            </a:fld>
            <a:endParaRPr lang="en-US"/>
          </a:p>
        </p:txBody>
      </p:sp>
    </p:spTree>
    <p:extLst>
      <p:ext uri="{BB962C8B-B14F-4D97-AF65-F5344CB8AC3E}">
        <p14:creationId xmlns:p14="http://schemas.microsoft.com/office/powerpoint/2010/main" val="643407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Step 8: </a:t>
            </a:r>
            <a:r>
              <a:rPr lang="en-GB" sz="1200" kern="1200" dirty="0" smtClean="0">
                <a:solidFill>
                  <a:schemeClr val="tx1"/>
                </a:solidFill>
                <a:effectLst/>
                <a:latin typeface="+mn-lt"/>
                <a:ea typeface="+mn-ea"/>
                <a:cs typeface="+mn-cs"/>
              </a:rPr>
              <a:t>This single page document  can be shared with colleagues and the wider community, offering a succinct overview of the transformational changes completed and the impact achieved. The best examples will be shared nationally with all practitioners to support ongoing transformational change.</a:t>
            </a:r>
          </a:p>
          <a:p>
            <a:endParaRPr lang="en-GB"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23</a:t>
            </a:fld>
            <a:endParaRPr lang="en-US"/>
          </a:p>
        </p:txBody>
      </p:sp>
    </p:spTree>
    <p:extLst>
      <p:ext uri="{BB962C8B-B14F-4D97-AF65-F5344CB8AC3E}">
        <p14:creationId xmlns:p14="http://schemas.microsoft.com/office/powerpoint/2010/main" val="362513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smtClean="0"/>
              <a:t> A straightforward three</a:t>
            </a:r>
            <a:r>
              <a:rPr lang="en-US" b="1" baseline="0" dirty="0" smtClean="0"/>
              <a:t> change wheel process</a:t>
            </a:r>
            <a:endParaRPr lang="en-US"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3</a:t>
            </a:fld>
            <a:endParaRPr lang="en-US"/>
          </a:p>
        </p:txBody>
      </p:sp>
    </p:spTree>
    <p:extLst>
      <p:ext uri="{BB962C8B-B14F-4D97-AF65-F5344CB8AC3E}">
        <p14:creationId xmlns:p14="http://schemas.microsoft.com/office/powerpoint/2010/main" val="138253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smtClean="0"/>
              <a:t>Taking account of the “virtuous cycle”</a:t>
            </a:r>
            <a:endParaRPr lang="en-US"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4</a:t>
            </a:fld>
            <a:endParaRPr lang="en-US"/>
          </a:p>
        </p:txBody>
      </p:sp>
    </p:spTree>
    <p:extLst>
      <p:ext uri="{BB962C8B-B14F-4D97-AF65-F5344CB8AC3E}">
        <p14:creationId xmlns:p14="http://schemas.microsoft.com/office/powerpoint/2010/main" val="138253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smtClean="0"/>
              <a:t>Always looking inwards outwards and forwards</a:t>
            </a:r>
            <a:endParaRPr lang="en-US"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5</a:t>
            </a:fld>
            <a:endParaRPr lang="en-US"/>
          </a:p>
        </p:txBody>
      </p:sp>
    </p:spTree>
    <p:extLst>
      <p:ext uri="{BB962C8B-B14F-4D97-AF65-F5344CB8AC3E}">
        <p14:creationId xmlns:p14="http://schemas.microsoft.com/office/powerpoint/2010/main" val="138253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6</a:t>
            </a:fld>
            <a:endParaRPr lang="en-US"/>
          </a:p>
        </p:txBody>
      </p:sp>
    </p:spTree>
    <p:extLst>
      <p:ext uri="{BB962C8B-B14F-4D97-AF65-F5344CB8AC3E}">
        <p14:creationId xmlns:p14="http://schemas.microsoft.com/office/powerpoint/2010/main" val="138253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smtClean="0"/>
              <a:t>Complete this scoping and scanning session to understand what need to stop doing and what we need to consider to improve learning and teaching across all learning environments</a:t>
            </a:r>
            <a:endParaRPr lang="en-US" b="1" dirty="0"/>
          </a:p>
        </p:txBody>
      </p:sp>
      <p:sp>
        <p:nvSpPr>
          <p:cNvPr id="4" name="Slide Number Placeholder 3"/>
          <p:cNvSpPr>
            <a:spLocks noGrp="1"/>
          </p:cNvSpPr>
          <p:nvPr>
            <p:ph type="sldNum" sz="quarter" idx="10"/>
          </p:nvPr>
        </p:nvSpPr>
        <p:spPr/>
        <p:txBody>
          <a:bodyPr/>
          <a:lstStyle/>
          <a:p>
            <a:fld id="{A049BFE8-F3EA-6D43-AFAB-0E748932F0C4}" type="slidenum">
              <a:rPr lang="en-US" smtClean="0"/>
              <a:pPr/>
              <a:t>7</a:t>
            </a:fld>
            <a:endParaRPr lang="en-US"/>
          </a:p>
        </p:txBody>
      </p:sp>
    </p:spTree>
    <p:extLst>
      <p:ext uri="{BB962C8B-B14F-4D97-AF65-F5344CB8AC3E}">
        <p14:creationId xmlns:p14="http://schemas.microsoft.com/office/powerpoint/2010/main" val="138253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smtClean="0"/>
              <a:t>Now</a:t>
            </a:r>
            <a:r>
              <a:rPr lang="en-US" b="1" baseline="0" dirty="0" smtClean="0"/>
              <a:t> choose an action to improve. For larger learning environments there may be more than one action being completed </a:t>
            </a:r>
            <a:endParaRPr lang="en-US" b="1" dirty="0" smtClean="0"/>
          </a:p>
        </p:txBody>
      </p:sp>
      <p:sp>
        <p:nvSpPr>
          <p:cNvPr id="4" name="Slide Number Placeholder 3"/>
          <p:cNvSpPr>
            <a:spLocks noGrp="1"/>
          </p:cNvSpPr>
          <p:nvPr>
            <p:ph type="sldNum" sz="quarter" idx="10"/>
          </p:nvPr>
        </p:nvSpPr>
        <p:spPr/>
        <p:txBody>
          <a:bodyPr/>
          <a:lstStyle/>
          <a:p>
            <a:fld id="{A049BFE8-F3EA-6D43-AFAB-0E748932F0C4}" type="slidenum">
              <a:rPr lang="en-US" smtClean="0"/>
              <a:pPr/>
              <a:t>8</a:t>
            </a:fld>
            <a:endParaRPr lang="en-US"/>
          </a:p>
        </p:txBody>
      </p:sp>
    </p:spTree>
    <p:extLst>
      <p:ext uri="{BB962C8B-B14F-4D97-AF65-F5344CB8AC3E}">
        <p14:creationId xmlns:p14="http://schemas.microsoft.com/office/powerpoint/2010/main" val="149754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smtClean="0"/>
              <a:t>Use this slide for an environment with two actions  being completed</a:t>
            </a:r>
          </a:p>
        </p:txBody>
      </p:sp>
      <p:sp>
        <p:nvSpPr>
          <p:cNvPr id="4" name="Slide Number Placeholder 3"/>
          <p:cNvSpPr>
            <a:spLocks noGrp="1"/>
          </p:cNvSpPr>
          <p:nvPr>
            <p:ph type="sldNum" sz="quarter" idx="10"/>
          </p:nvPr>
        </p:nvSpPr>
        <p:spPr/>
        <p:txBody>
          <a:bodyPr/>
          <a:lstStyle/>
          <a:p>
            <a:fld id="{A049BFE8-F3EA-6D43-AFAB-0E748932F0C4}" type="slidenum">
              <a:rPr lang="en-US" smtClean="0"/>
              <a:pPr/>
              <a:t>9</a:t>
            </a:fld>
            <a:endParaRPr lang="en-US"/>
          </a:p>
        </p:txBody>
      </p:sp>
    </p:spTree>
    <p:extLst>
      <p:ext uri="{BB962C8B-B14F-4D97-AF65-F5344CB8AC3E}">
        <p14:creationId xmlns:p14="http://schemas.microsoft.com/office/powerpoint/2010/main" val="14975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44132" indent="0" algn="ctr">
              <a:buNone/>
              <a:defRPr>
                <a:solidFill>
                  <a:schemeClr val="tx1">
                    <a:tint val="75000"/>
                  </a:schemeClr>
                </a:solidFill>
              </a:defRPr>
            </a:lvl2pPr>
            <a:lvl3pPr marL="1088264" indent="0" algn="ctr">
              <a:buNone/>
              <a:defRPr>
                <a:solidFill>
                  <a:schemeClr val="tx1">
                    <a:tint val="75000"/>
                  </a:schemeClr>
                </a:solidFill>
              </a:defRPr>
            </a:lvl3pPr>
            <a:lvl4pPr marL="1632396" indent="0" algn="ctr">
              <a:buNone/>
              <a:defRPr>
                <a:solidFill>
                  <a:schemeClr val="tx1">
                    <a:tint val="75000"/>
                  </a:schemeClr>
                </a:solidFill>
              </a:defRPr>
            </a:lvl4pPr>
            <a:lvl5pPr marL="2176528" indent="0" algn="ctr">
              <a:buNone/>
              <a:defRPr>
                <a:solidFill>
                  <a:schemeClr val="tx1">
                    <a:tint val="75000"/>
                  </a:schemeClr>
                </a:solidFill>
              </a:defRPr>
            </a:lvl5pPr>
            <a:lvl6pPr marL="2720660" indent="0" algn="ctr">
              <a:buNone/>
              <a:defRPr>
                <a:solidFill>
                  <a:schemeClr val="tx1">
                    <a:tint val="75000"/>
                  </a:schemeClr>
                </a:solidFill>
              </a:defRPr>
            </a:lvl6pPr>
            <a:lvl7pPr marL="3264792" indent="0" algn="ctr">
              <a:buNone/>
              <a:defRPr>
                <a:solidFill>
                  <a:schemeClr val="tx1">
                    <a:tint val="75000"/>
                  </a:schemeClr>
                </a:solidFill>
              </a:defRPr>
            </a:lvl7pPr>
            <a:lvl8pPr marL="3808924" indent="0" algn="ctr">
              <a:buNone/>
              <a:defRPr>
                <a:solidFill>
                  <a:schemeClr val="tx1">
                    <a:tint val="75000"/>
                  </a:schemeClr>
                </a:solidFill>
              </a:defRPr>
            </a:lvl8pPr>
            <a:lvl9pPr marL="4353056"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316C793-0476-FC4D-9862-B54D21A4F95C}"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2991959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16C793-0476-FC4D-9862-B54D21A4F95C}"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8521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16C793-0476-FC4D-9862-B54D21A4F95C}"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418612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16C793-0476-FC4D-9862-B54D21A4F95C}"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362158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800" b="1" cap="all"/>
            </a:lvl1pPr>
          </a:lstStyle>
          <a:p>
            <a:r>
              <a:rPr lang="en-GB" smtClean="0"/>
              <a:t>Click to edit Master title style</a:t>
            </a:r>
            <a:endParaRPr lang="en-US"/>
          </a:p>
        </p:txBody>
      </p:sp>
      <p:sp>
        <p:nvSpPr>
          <p:cNvPr id="3" name="Text Placeholder 2"/>
          <p:cNvSpPr>
            <a:spLocks noGrp="1"/>
          </p:cNvSpPr>
          <p:nvPr>
            <p:ph type="body" idx="1"/>
          </p:nvPr>
        </p:nvSpPr>
        <p:spPr>
          <a:xfrm>
            <a:off x="962833" y="2906714"/>
            <a:ext cx="10360501" cy="1500187"/>
          </a:xfrm>
        </p:spPr>
        <p:txBody>
          <a:bodyPr anchor="b"/>
          <a:lstStyle>
            <a:lvl1pPr marL="0" indent="0">
              <a:buNone/>
              <a:defRPr sz="2400">
                <a:solidFill>
                  <a:schemeClr val="tx1">
                    <a:tint val="75000"/>
                  </a:schemeClr>
                </a:solidFill>
              </a:defRPr>
            </a:lvl1pPr>
            <a:lvl2pPr marL="544132" indent="0">
              <a:buNone/>
              <a:defRPr sz="2100">
                <a:solidFill>
                  <a:schemeClr val="tx1">
                    <a:tint val="75000"/>
                  </a:schemeClr>
                </a:solidFill>
              </a:defRPr>
            </a:lvl2pPr>
            <a:lvl3pPr marL="1088264" indent="0">
              <a:buNone/>
              <a:defRPr sz="1900">
                <a:solidFill>
                  <a:schemeClr val="tx1">
                    <a:tint val="75000"/>
                  </a:schemeClr>
                </a:solidFill>
              </a:defRPr>
            </a:lvl3pPr>
            <a:lvl4pPr marL="1632396" indent="0">
              <a:buNone/>
              <a:defRPr sz="1700">
                <a:solidFill>
                  <a:schemeClr val="tx1">
                    <a:tint val="75000"/>
                  </a:schemeClr>
                </a:solidFill>
              </a:defRPr>
            </a:lvl4pPr>
            <a:lvl5pPr marL="2176528" indent="0">
              <a:buNone/>
              <a:defRPr sz="1700">
                <a:solidFill>
                  <a:schemeClr val="tx1">
                    <a:tint val="75000"/>
                  </a:schemeClr>
                </a:solidFill>
              </a:defRPr>
            </a:lvl5pPr>
            <a:lvl6pPr marL="2720660" indent="0">
              <a:buNone/>
              <a:defRPr sz="1700">
                <a:solidFill>
                  <a:schemeClr val="tx1">
                    <a:tint val="75000"/>
                  </a:schemeClr>
                </a:solidFill>
              </a:defRPr>
            </a:lvl6pPr>
            <a:lvl7pPr marL="3264792" indent="0">
              <a:buNone/>
              <a:defRPr sz="1700">
                <a:solidFill>
                  <a:schemeClr val="tx1">
                    <a:tint val="75000"/>
                  </a:schemeClr>
                </a:solidFill>
              </a:defRPr>
            </a:lvl7pPr>
            <a:lvl8pPr marL="3808924" indent="0">
              <a:buNone/>
              <a:defRPr sz="1700">
                <a:solidFill>
                  <a:schemeClr val="tx1">
                    <a:tint val="75000"/>
                  </a:schemeClr>
                </a:solidFill>
              </a:defRPr>
            </a:lvl8pPr>
            <a:lvl9pPr marL="4353056" indent="0">
              <a:buNone/>
              <a:defRPr sz="17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316C793-0476-FC4D-9862-B54D21A4F95C}" type="datetimeFigureOut">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266028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316C793-0476-FC4D-9862-B54D21A4F95C}" type="datetimeFigureOut">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115828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442" y="1535113"/>
            <a:ext cx="5385514" cy="639762"/>
          </a:xfrm>
        </p:spPr>
        <p:txBody>
          <a:bodyPr anchor="b"/>
          <a:lstStyle>
            <a:lvl1pPr marL="0" indent="0">
              <a:buNone/>
              <a:defRPr sz="2900" b="1"/>
            </a:lvl1pPr>
            <a:lvl2pPr marL="544132" indent="0">
              <a:buNone/>
              <a:defRPr sz="2400" b="1"/>
            </a:lvl2pPr>
            <a:lvl3pPr marL="1088264" indent="0">
              <a:buNone/>
              <a:defRPr sz="2100" b="1"/>
            </a:lvl3pPr>
            <a:lvl4pPr marL="1632396" indent="0">
              <a:buNone/>
              <a:defRPr sz="1900" b="1"/>
            </a:lvl4pPr>
            <a:lvl5pPr marL="2176528" indent="0">
              <a:buNone/>
              <a:defRPr sz="1900" b="1"/>
            </a:lvl5pPr>
            <a:lvl6pPr marL="2720660" indent="0">
              <a:buNone/>
              <a:defRPr sz="1900" b="1"/>
            </a:lvl6pPr>
            <a:lvl7pPr marL="3264792" indent="0">
              <a:buNone/>
              <a:defRPr sz="1900" b="1"/>
            </a:lvl7pPr>
            <a:lvl8pPr marL="3808924" indent="0">
              <a:buNone/>
              <a:defRPr sz="1900" b="1"/>
            </a:lvl8pPr>
            <a:lvl9pPr marL="4353056"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900" b="1"/>
            </a:lvl1pPr>
            <a:lvl2pPr marL="544132" indent="0">
              <a:buNone/>
              <a:defRPr sz="2400" b="1"/>
            </a:lvl2pPr>
            <a:lvl3pPr marL="1088264" indent="0">
              <a:buNone/>
              <a:defRPr sz="2100" b="1"/>
            </a:lvl3pPr>
            <a:lvl4pPr marL="1632396" indent="0">
              <a:buNone/>
              <a:defRPr sz="1900" b="1"/>
            </a:lvl4pPr>
            <a:lvl5pPr marL="2176528" indent="0">
              <a:buNone/>
              <a:defRPr sz="1900" b="1"/>
            </a:lvl5pPr>
            <a:lvl6pPr marL="2720660" indent="0">
              <a:buNone/>
              <a:defRPr sz="1900" b="1"/>
            </a:lvl6pPr>
            <a:lvl7pPr marL="3264792" indent="0">
              <a:buNone/>
              <a:defRPr sz="1900" b="1"/>
            </a:lvl7pPr>
            <a:lvl8pPr marL="3808924" indent="0">
              <a:buNone/>
              <a:defRPr sz="1900" b="1"/>
            </a:lvl8pPr>
            <a:lvl9pPr marL="4353056"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316C793-0476-FC4D-9862-B54D21A4F95C}" type="datetimeFigureOut">
              <a:rPr lang="en-US" smtClean="0"/>
              <a:pPr/>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86103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316C793-0476-FC4D-9862-B54D21A4F95C}" type="datetimeFigureOut">
              <a:rPr lang="en-US" smtClean="0"/>
              <a:pPr/>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46035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6C793-0476-FC4D-9862-B54D21A4F95C}" type="datetimeFigureOut">
              <a:rPr lang="en-US" smtClean="0"/>
              <a:pPr/>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95693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400" b="1"/>
            </a:lvl1pPr>
          </a:lstStyle>
          <a:p>
            <a:r>
              <a:rPr lang="en-GB"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700"/>
            </a:lvl1pPr>
            <a:lvl2pPr marL="544132" indent="0">
              <a:buNone/>
              <a:defRPr sz="1400"/>
            </a:lvl2pPr>
            <a:lvl3pPr marL="1088264" indent="0">
              <a:buNone/>
              <a:defRPr sz="1200"/>
            </a:lvl3pPr>
            <a:lvl4pPr marL="1632396" indent="0">
              <a:buNone/>
              <a:defRPr sz="1100"/>
            </a:lvl4pPr>
            <a:lvl5pPr marL="2176528" indent="0">
              <a:buNone/>
              <a:defRPr sz="1100"/>
            </a:lvl5pPr>
            <a:lvl6pPr marL="2720660" indent="0">
              <a:buNone/>
              <a:defRPr sz="1100"/>
            </a:lvl6pPr>
            <a:lvl7pPr marL="3264792" indent="0">
              <a:buNone/>
              <a:defRPr sz="1100"/>
            </a:lvl7pPr>
            <a:lvl8pPr marL="3808924" indent="0">
              <a:buNone/>
              <a:defRPr sz="1100"/>
            </a:lvl8pPr>
            <a:lvl9pPr marL="4353056" indent="0">
              <a:buNone/>
              <a:defRPr sz="1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16C793-0476-FC4D-9862-B54D21A4F95C}" type="datetimeFigureOut">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143950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400" b="1"/>
            </a:lvl1pPr>
          </a:lstStyle>
          <a:p>
            <a:r>
              <a:rPr lang="en-GB"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800"/>
            </a:lvl1pPr>
            <a:lvl2pPr marL="544132" indent="0">
              <a:buNone/>
              <a:defRPr sz="3300"/>
            </a:lvl2pPr>
            <a:lvl3pPr marL="1088264" indent="0">
              <a:buNone/>
              <a:defRPr sz="2900"/>
            </a:lvl3pPr>
            <a:lvl4pPr marL="1632396" indent="0">
              <a:buNone/>
              <a:defRPr sz="2400"/>
            </a:lvl4pPr>
            <a:lvl5pPr marL="2176528" indent="0">
              <a:buNone/>
              <a:defRPr sz="2400"/>
            </a:lvl5pPr>
            <a:lvl6pPr marL="2720660" indent="0">
              <a:buNone/>
              <a:defRPr sz="2400"/>
            </a:lvl6pPr>
            <a:lvl7pPr marL="3264792" indent="0">
              <a:buNone/>
              <a:defRPr sz="2400"/>
            </a:lvl7pPr>
            <a:lvl8pPr marL="3808924" indent="0">
              <a:buNone/>
              <a:defRPr sz="2400"/>
            </a:lvl8pPr>
            <a:lvl9pPr marL="4353056" indent="0">
              <a:buNone/>
              <a:defRPr sz="24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700"/>
            </a:lvl1pPr>
            <a:lvl2pPr marL="544132" indent="0">
              <a:buNone/>
              <a:defRPr sz="1400"/>
            </a:lvl2pPr>
            <a:lvl3pPr marL="1088264" indent="0">
              <a:buNone/>
              <a:defRPr sz="1200"/>
            </a:lvl3pPr>
            <a:lvl4pPr marL="1632396" indent="0">
              <a:buNone/>
              <a:defRPr sz="1100"/>
            </a:lvl4pPr>
            <a:lvl5pPr marL="2176528" indent="0">
              <a:buNone/>
              <a:defRPr sz="1100"/>
            </a:lvl5pPr>
            <a:lvl6pPr marL="2720660" indent="0">
              <a:buNone/>
              <a:defRPr sz="1100"/>
            </a:lvl6pPr>
            <a:lvl7pPr marL="3264792" indent="0">
              <a:buNone/>
              <a:defRPr sz="1100"/>
            </a:lvl7pPr>
            <a:lvl8pPr marL="3808924" indent="0">
              <a:buNone/>
              <a:defRPr sz="1100"/>
            </a:lvl8pPr>
            <a:lvl9pPr marL="4353056" indent="0">
              <a:buNone/>
              <a:defRPr sz="1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16C793-0476-FC4D-9862-B54D21A4F95C}" type="datetimeFigureOut">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0489-FCC9-5A4E-AF12-DFECA9C55EB5}" type="slidenum">
              <a:rPr lang="en-US" smtClean="0"/>
              <a:pPr/>
              <a:t>‹#›</a:t>
            </a:fld>
            <a:endParaRPr lang="en-US"/>
          </a:p>
        </p:txBody>
      </p:sp>
    </p:spTree>
    <p:extLst>
      <p:ext uri="{BB962C8B-B14F-4D97-AF65-F5344CB8AC3E}">
        <p14:creationId xmlns:p14="http://schemas.microsoft.com/office/powerpoint/2010/main" val="411531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108826" tIns="54413" rIns="108826" bIns="54413"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08826" tIns="54413" rIns="108826" bIns="54413"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08826" tIns="54413" rIns="108826" bIns="54413" rtlCol="0" anchor="ctr"/>
          <a:lstStyle>
            <a:lvl1pPr algn="l">
              <a:defRPr sz="1400">
                <a:solidFill>
                  <a:schemeClr val="tx1">
                    <a:tint val="75000"/>
                  </a:schemeClr>
                </a:solidFill>
              </a:defRPr>
            </a:lvl1pPr>
          </a:lstStyle>
          <a:p>
            <a:fld id="{A316C793-0476-FC4D-9862-B54D21A4F95C}" type="datetimeFigureOut">
              <a:rPr lang="en-US" smtClean="0"/>
              <a:pPr/>
              <a:t>8/25/2016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08826" tIns="54413" rIns="108826" bIns="54413"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08826" tIns="54413" rIns="108826" bIns="54413" rtlCol="0" anchor="ctr"/>
          <a:lstStyle>
            <a:lvl1pPr algn="r">
              <a:defRPr sz="1400">
                <a:solidFill>
                  <a:schemeClr val="tx1">
                    <a:tint val="75000"/>
                  </a:schemeClr>
                </a:solidFill>
              </a:defRPr>
            </a:lvl1pPr>
          </a:lstStyle>
          <a:p>
            <a:fld id="{80640489-FCC9-5A4E-AF12-DFECA9C55EB5}" type="slidenum">
              <a:rPr lang="en-US" smtClean="0"/>
              <a:pPr/>
              <a:t>‹#›</a:t>
            </a:fld>
            <a:endParaRPr lang="en-US"/>
          </a:p>
        </p:txBody>
      </p:sp>
    </p:spTree>
    <p:extLst>
      <p:ext uri="{BB962C8B-B14F-4D97-AF65-F5344CB8AC3E}">
        <p14:creationId xmlns:p14="http://schemas.microsoft.com/office/powerpoint/2010/main" val="544275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4132" rtl="0" eaLnBrk="1" latinLnBrk="0" hangingPunct="1">
        <a:spcBef>
          <a:spcPct val="0"/>
        </a:spcBef>
        <a:buNone/>
        <a:defRPr sz="5300" kern="1200">
          <a:solidFill>
            <a:schemeClr val="tx1"/>
          </a:solidFill>
          <a:latin typeface="+mj-lt"/>
          <a:ea typeface="+mj-ea"/>
          <a:cs typeface="+mj-cs"/>
        </a:defRPr>
      </a:lvl1pPr>
    </p:titleStyle>
    <p:bodyStyle>
      <a:lvl1pPr marL="408099" indent="-408099" algn="l" defTabSz="544132" rtl="0" eaLnBrk="1" latinLnBrk="0" hangingPunct="1">
        <a:spcBef>
          <a:spcPct val="20000"/>
        </a:spcBef>
        <a:buFont typeface="Arial"/>
        <a:buChar char="•"/>
        <a:defRPr sz="3800" kern="1200">
          <a:solidFill>
            <a:schemeClr val="tx1"/>
          </a:solidFill>
          <a:latin typeface="+mn-lt"/>
          <a:ea typeface="+mn-ea"/>
          <a:cs typeface="+mn-cs"/>
        </a:defRPr>
      </a:lvl1pPr>
      <a:lvl2pPr marL="884215" indent="-340083" algn="l" defTabSz="544132" rtl="0" eaLnBrk="1" latinLnBrk="0" hangingPunct="1">
        <a:spcBef>
          <a:spcPct val="20000"/>
        </a:spcBef>
        <a:buFont typeface="Arial"/>
        <a:buChar char="–"/>
        <a:defRPr sz="3300" kern="1200">
          <a:solidFill>
            <a:schemeClr val="tx1"/>
          </a:solidFill>
          <a:latin typeface="+mn-lt"/>
          <a:ea typeface="+mn-ea"/>
          <a:cs typeface="+mn-cs"/>
        </a:defRPr>
      </a:lvl2pPr>
      <a:lvl3pPr marL="1360330" indent="-272066" algn="l" defTabSz="544132" rtl="0" eaLnBrk="1" latinLnBrk="0" hangingPunct="1">
        <a:spcBef>
          <a:spcPct val="20000"/>
        </a:spcBef>
        <a:buFont typeface="Arial"/>
        <a:buChar char="•"/>
        <a:defRPr sz="2900" kern="1200">
          <a:solidFill>
            <a:schemeClr val="tx1"/>
          </a:solidFill>
          <a:latin typeface="+mn-lt"/>
          <a:ea typeface="+mn-ea"/>
          <a:cs typeface="+mn-cs"/>
        </a:defRPr>
      </a:lvl3pPr>
      <a:lvl4pPr marL="1904462" indent="-272066" algn="l" defTabSz="544132" rtl="0" eaLnBrk="1" latinLnBrk="0" hangingPunct="1">
        <a:spcBef>
          <a:spcPct val="20000"/>
        </a:spcBef>
        <a:buFont typeface="Arial"/>
        <a:buChar char="–"/>
        <a:defRPr sz="2400" kern="1200">
          <a:solidFill>
            <a:schemeClr val="tx1"/>
          </a:solidFill>
          <a:latin typeface="+mn-lt"/>
          <a:ea typeface="+mn-ea"/>
          <a:cs typeface="+mn-cs"/>
        </a:defRPr>
      </a:lvl4pPr>
      <a:lvl5pPr marL="2448594" indent="-272066" algn="l" defTabSz="544132" rtl="0" eaLnBrk="1" latinLnBrk="0" hangingPunct="1">
        <a:spcBef>
          <a:spcPct val="20000"/>
        </a:spcBef>
        <a:buFont typeface="Arial"/>
        <a:buChar char="»"/>
        <a:defRPr sz="2400" kern="1200">
          <a:solidFill>
            <a:schemeClr val="tx1"/>
          </a:solidFill>
          <a:latin typeface="+mn-lt"/>
          <a:ea typeface="+mn-ea"/>
          <a:cs typeface="+mn-cs"/>
        </a:defRPr>
      </a:lvl5pPr>
      <a:lvl6pPr marL="2992726" indent="-272066" algn="l" defTabSz="544132" rtl="0" eaLnBrk="1" latinLnBrk="0" hangingPunct="1">
        <a:spcBef>
          <a:spcPct val="20000"/>
        </a:spcBef>
        <a:buFont typeface="Arial"/>
        <a:buChar char="•"/>
        <a:defRPr sz="2400" kern="1200">
          <a:solidFill>
            <a:schemeClr val="tx1"/>
          </a:solidFill>
          <a:latin typeface="+mn-lt"/>
          <a:ea typeface="+mn-ea"/>
          <a:cs typeface="+mn-cs"/>
        </a:defRPr>
      </a:lvl6pPr>
      <a:lvl7pPr marL="3536858" indent="-272066" algn="l" defTabSz="544132" rtl="0" eaLnBrk="1" latinLnBrk="0" hangingPunct="1">
        <a:spcBef>
          <a:spcPct val="20000"/>
        </a:spcBef>
        <a:buFont typeface="Arial"/>
        <a:buChar char="•"/>
        <a:defRPr sz="2400" kern="1200">
          <a:solidFill>
            <a:schemeClr val="tx1"/>
          </a:solidFill>
          <a:latin typeface="+mn-lt"/>
          <a:ea typeface="+mn-ea"/>
          <a:cs typeface="+mn-cs"/>
        </a:defRPr>
      </a:lvl7pPr>
      <a:lvl8pPr marL="4080990" indent="-272066" algn="l" defTabSz="544132" rtl="0" eaLnBrk="1" latinLnBrk="0" hangingPunct="1">
        <a:spcBef>
          <a:spcPct val="20000"/>
        </a:spcBef>
        <a:buFont typeface="Arial"/>
        <a:buChar char="•"/>
        <a:defRPr sz="2400" kern="1200">
          <a:solidFill>
            <a:schemeClr val="tx1"/>
          </a:solidFill>
          <a:latin typeface="+mn-lt"/>
          <a:ea typeface="+mn-ea"/>
          <a:cs typeface="+mn-cs"/>
        </a:defRPr>
      </a:lvl8pPr>
      <a:lvl9pPr marL="4625122" indent="-272066" algn="l" defTabSz="54413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132" rtl="0" eaLnBrk="1" latinLnBrk="0" hangingPunct="1">
        <a:defRPr sz="2100" kern="1200">
          <a:solidFill>
            <a:schemeClr val="tx1"/>
          </a:solidFill>
          <a:latin typeface="+mn-lt"/>
          <a:ea typeface="+mn-ea"/>
          <a:cs typeface="+mn-cs"/>
        </a:defRPr>
      </a:lvl1pPr>
      <a:lvl2pPr marL="544132" algn="l" defTabSz="544132" rtl="0" eaLnBrk="1" latinLnBrk="0" hangingPunct="1">
        <a:defRPr sz="2100" kern="1200">
          <a:solidFill>
            <a:schemeClr val="tx1"/>
          </a:solidFill>
          <a:latin typeface="+mn-lt"/>
          <a:ea typeface="+mn-ea"/>
          <a:cs typeface="+mn-cs"/>
        </a:defRPr>
      </a:lvl2pPr>
      <a:lvl3pPr marL="1088264" algn="l" defTabSz="544132" rtl="0" eaLnBrk="1" latinLnBrk="0" hangingPunct="1">
        <a:defRPr sz="2100" kern="1200">
          <a:solidFill>
            <a:schemeClr val="tx1"/>
          </a:solidFill>
          <a:latin typeface="+mn-lt"/>
          <a:ea typeface="+mn-ea"/>
          <a:cs typeface="+mn-cs"/>
        </a:defRPr>
      </a:lvl3pPr>
      <a:lvl4pPr marL="1632396" algn="l" defTabSz="544132" rtl="0" eaLnBrk="1" latinLnBrk="0" hangingPunct="1">
        <a:defRPr sz="2100" kern="1200">
          <a:solidFill>
            <a:schemeClr val="tx1"/>
          </a:solidFill>
          <a:latin typeface="+mn-lt"/>
          <a:ea typeface="+mn-ea"/>
          <a:cs typeface="+mn-cs"/>
        </a:defRPr>
      </a:lvl4pPr>
      <a:lvl5pPr marL="2176528" algn="l" defTabSz="544132" rtl="0" eaLnBrk="1" latinLnBrk="0" hangingPunct="1">
        <a:defRPr sz="2100" kern="1200">
          <a:solidFill>
            <a:schemeClr val="tx1"/>
          </a:solidFill>
          <a:latin typeface="+mn-lt"/>
          <a:ea typeface="+mn-ea"/>
          <a:cs typeface="+mn-cs"/>
        </a:defRPr>
      </a:lvl5pPr>
      <a:lvl6pPr marL="2720660" algn="l" defTabSz="544132" rtl="0" eaLnBrk="1" latinLnBrk="0" hangingPunct="1">
        <a:defRPr sz="2100" kern="1200">
          <a:solidFill>
            <a:schemeClr val="tx1"/>
          </a:solidFill>
          <a:latin typeface="+mn-lt"/>
          <a:ea typeface="+mn-ea"/>
          <a:cs typeface="+mn-cs"/>
        </a:defRPr>
      </a:lvl6pPr>
      <a:lvl7pPr marL="3264792" algn="l" defTabSz="544132" rtl="0" eaLnBrk="1" latinLnBrk="0" hangingPunct="1">
        <a:defRPr sz="2100" kern="1200">
          <a:solidFill>
            <a:schemeClr val="tx1"/>
          </a:solidFill>
          <a:latin typeface="+mn-lt"/>
          <a:ea typeface="+mn-ea"/>
          <a:cs typeface="+mn-cs"/>
        </a:defRPr>
      </a:lvl7pPr>
      <a:lvl8pPr marL="3808924" algn="l" defTabSz="544132" rtl="0" eaLnBrk="1" latinLnBrk="0" hangingPunct="1">
        <a:defRPr sz="2100" kern="1200">
          <a:solidFill>
            <a:schemeClr val="tx1"/>
          </a:solidFill>
          <a:latin typeface="+mn-lt"/>
          <a:ea typeface="+mn-ea"/>
          <a:cs typeface="+mn-cs"/>
        </a:defRPr>
      </a:lvl8pPr>
      <a:lvl9pPr marL="4353056" algn="l" defTabSz="54413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588734" y="650240"/>
            <a:ext cx="10969943" cy="3215524"/>
          </a:xfrm>
        </p:spPr>
        <p:txBody>
          <a:bodyPr>
            <a:noAutofit/>
          </a:bodyPr>
          <a:lstStyle/>
          <a:p>
            <a:pPr algn="l"/>
            <a:r>
              <a:rPr lang="en-GB" sz="2800" dirty="0" smtClean="0">
                <a:solidFill>
                  <a:schemeClr val="bg1"/>
                </a:solidFill>
                <a:latin typeface="Arial"/>
                <a:cs typeface="Arial"/>
              </a:rPr>
              <a:t>Transforming</a:t>
            </a:r>
            <a:r>
              <a:rPr lang="en-US" sz="2800" dirty="0">
                <a:solidFill>
                  <a:schemeClr val="bg1"/>
                </a:solidFill>
                <a:latin typeface="Arial"/>
                <a:cs typeface="Arial"/>
              </a:rPr>
              <a:t> </a:t>
            </a:r>
            <a:r>
              <a:rPr lang="en-US" sz="2800" dirty="0" smtClean="0">
                <a:solidFill>
                  <a:schemeClr val="bg1"/>
                </a:solidFill>
                <a:latin typeface="Arial"/>
                <a:cs typeface="Arial"/>
              </a:rPr>
              <a:t>Learning</a:t>
            </a:r>
            <a:br>
              <a:rPr lang="en-US" sz="2800" dirty="0" smtClean="0">
                <a:solidFill>
                  <a:schemeClr val="bg1"/>
                </a:solidFill>
                <a:latin typeface="Arial"/>
                <a:cs typeface="Arial"/>
              </a:rPr>
            </a:br>
            <a:r>
              <a:rPr lang="en-US" sz="7200" dirty="0" smtClean="0">
                <a:solidFill>
                  <a:schemeClr val="bg1"/>
                </a:solidFill>
                <a:latin typeface="Arial"/>
                <a:cs typeface="Arial"/>
              </a:rPr>
              <a:t>The approach</a:t>
            </a:r>
            <a:endParaRPr lang="en-GB" sz="7200" dirty="0">
              <a:solidFill>
                <a:schemeClr val="bg1"/>
              </a:solidFill>
              <a:latin typeface="Arial"/>
              <a:cs typeface="Arial"/>
            </a:endParaRPr>
          </a:p>
        </p:txBody>
      </p:sp>
      <p:grpSp>
        <p:nvGrpSpPr>
          <p:cNvPr id="24" name="Group 23"/>
          <p:cNvGrpSpPr/>
          <p:nvPr/>
        </p:nvGrpSpPr>
        <p:grpSpPr>
          <a:xfrm>
            <a:off x="700487" y="3696778"/>
            <a:ext cx="10770708" cy="1972502"/>
            <a:chOff x="682354" y="6644353"/>
            <a:chExt cx="11192146" cy="1732885"/>
          </a:xfrm>
        </p:grpSpPr>
        <p:pic>
          <p:nvPicPr>
            <p:cNvPr id="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253" y="6652685"/>
              <a:ext cx="1367247" cy="172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54" y="6652683"/>
              <a:ext cx="2137045" cy="172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8872" r="8615"/>
            <a:stretch/>
          </p:blipFill>
          <p:spPr bwMode="auto">
            <a:xfrm>
              <a:off x="2921001" y="6657053"/>
              <a:ext cx="2311400" cy="171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 b="49"/>
            <a:stretch/>
          </p:blipFill>
          <p:spPr bwMode="auto">
            <a:xfrm>
              <a:off x="5321301" y="6652685"/>
              <a:ext cx="3916362" cy="17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3863" y="6644353"/>
              <a:ext cx="1112837" cy="172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598897" y="5874306"/>
            <a:ext cx="8329290" cy="430887"/>
          </a:xfrm>
          <a:prstGeom prst="rect">
            <a:avLst/>
          </a:prstGeom>
          <a:noFill/>
        </p:spPr>
        <p:txBody>
          <a:bodyPr wrap="none" rtlCol="0">
            <a:spAutoFit/>
          </a:bodyPr>
          <a:lstStyle/>
          <a:p>
            <a:r>
              <a:rPr lang="en-US" sz="2200" i="1" dirty="0">
                <a:solidFill>
                  <a:srgbClr val="FFFFFF"/>
                </a:solidFill>
                <a:latin typeface="Arial"/>
                <a:cs typeface="Arial"/>
              </a:rPr>
              <a:t>Empowering transformational change and leadership at all </a:t>
            </a:r>
            <a:r>
              <a:rPr lang="en-US" sz="2200" i="1" dirty="0" smtClean="0">
                <a:solidFill>
                  <a:srgbClr val="FFFFFF"/>
                </a:solidFill>
                <a:latin typeface="Arial"/>
                <a:cs typeface="Arial"/>
              </a:rPr>
              <a:t>levels.</a:t>
            </a:r>
            <a:endParaRPr lang="en-US" sz="2200" i="1" dirty="0">
              <a:solidFill>
                <a:srgbClr val="FFFFFF"/>
              </a:solidFill>
              <a:latin typeface="Arial"/>
              <a:cs typeface="Arial"/>
            </a:endParaRPr>
          </a:p>
        </p:txBody>
      </p:sp>
      <p:pic>
        <p:nvPicPr>
          <p:cNvPr id="34" name="Picture 33" descr="ES_alllogos_white-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684" y="448426"/>
            <a:ext cx="3346640" cy="1024774"/>
          </a:xfrm>
          <a:prstGeom prst="rect">
            <a:avLst/>
          </a:prstGeom>
        </p:spPr>
      </p:pic>
    </p:spTree>
    <p:extLst>
      <p:ext uri="{BB962C8B-B14F-4D97-AF65-F5344CB8AC3E}">
        <p14:creationId xmlns:p14="http://schemas.microsoft.com/office/powerpoint/2010/main" val="3046786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wards_outwards_forwards_diagrams-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03" y="1610934"/>
            <a:ext cx="6318433" cy="4500000"/>
          </a:xfrm>
          <a:prstGeom prst="rect">
            <a:avLst/>
          </a:prstGeom>
        </p:spPr>
      </p:pic>
      <p:sp>
        <p:nvSpPr>
          <p:cNvPr id="2" name="TextBox 1"/>
          <p:cNvSpPr txBox="1"/>
          <p:nvPr/>
        </p:nvSpPr>
        <p:spPr>
          <a:xfrm>
            <a:off x="697313" y="1806057"/>
            <a:ext cx="3427432" cy="4699748"/>
          </a:xfrm>
          <a:prstGeom prst="rect">
            <a:avLst/>
          </a:prstGeom>
          <a:noFill/>
        </p:spPr>
        <p:txBody>
          <a:bodyPr wrap="square" rtlCol="0">
            <a:spAutoFit/>
          </a:bodyPr>
          <a:lstStyle/>
          <a:p>
            <a:r>
              <a:rPr lang="en-US" sz="1800" b="1" dirty="0" smtClean="0">
                <a:solidFill>
                  <a:srgbClr val="2E90AB"/>
                </a:solidFill>
                <a:latin typeface="Arial"/>
                <a:cs typeface="Arial"/>
              </a:rPr>
              <a:t>Transformational Actions</a:t>
            </a:r>
          </a:p>
          <a:p>
            <a:r>
              <a:rPr lang="en-US" sz="1400" b="1" dirty="0" smtClean="0">
                <a:solidFill>
                  <a:schemeClr val="tx1">
                    <a:lumMod val="75000"/>
                    <a:lumOff val="25000"/>
                  </a:schemeClr>
                </a:solidFill>
                <a:latin typeface="Arial"/>
                <a:cs typeface="Arial"/>
              </a:rPr>
              <a:t>Choose </a:t>
            </a:r>
            <a:r>
              <a:rPr lang="en-US" sz="1400" b="1" dirty="0">
                <a:solidFill>
                  <a:schemeClr val="tx1">
                    <a:lumMod val="75000"/>
                    <a:lumOff val="25000"/>
                  </a:schemeClr>
                </a:solidFill>
                <a:latin typeface="Arial"/>
                <a:cs typeface="Arial"/>
              </a:rPr>
              <a:t>and list transformational actions </a:t>
            </a:r>
            <a:r>
              <a:rPr lang="en-US" sz="1400" b="1" dirty="0" smtClean="0">
                <a:solidFill>
                  <a:schemeClr val="tx1">
                    <a:lumMod val="75000"/>
                    <a:lumOff val="25000"/>
                  </a:schemeClr>
                </a:solidFill>
                <a:latin typeface="Arial"/>
                <a:cs typeface="Arial"/>
              </a:rPr>
              <a:t>for </a:t>
            </a:r>
            <a:r>
              <a:rPr lang="en-US" sz="1400" b="1" dirty="0">
                <a:solidFill>
                  <a:schemeClr val="tx1">
                    <a:lumMod val="75000"/>
                    <a:lumOff val="25000"/>
                  </a:schemeClr>
                </a:solidFill>
                <a:latin typeface="Arial"/>
                <a:cs typeface="Arial"/>
              </a:rPr>
              <a:t>your learning </a:t>
            </a:r>
            <a:r>
              <a:rPr lang="en-US" sz="1400" b="1" dirty="0" smtClean="0">
                <a:solidFill>
                  <a:schemeClr val="tx1">
                    <a:lumMod val="75000"/>
                    <a:lumOff val="25000"/>
                  </a:schemeClr>
                </a:solidFill>
                <a:latin typeface="Arial"/>
                <a:cs typeface="Arial"/>
              </a:rPr>
              <a:t>establishment. </a:t>
            </a:r>
            <a:r>
              <a:rPr lang="en-US" sz="1400" dirty="0" smtClean="0">
                <a:solidFill>
                  <a:schemeClr val="tx1">
                    <a:lumMod val="75000"/>
                    <a:lumOff val="25000"/>
                  </a:schemeClr>
                </a:solidFill>
                <a:latin typeface="Arial"/>
                <a:cs typeface="Arial"/>
              </a:rPr>
              <a:t>You </a:t>
            </a:r>
            <a:r>
              <a:rPr lang="en-US" sz="1400" dirty="0">
                <a:solidFill>
                  <a:schemeClr val="tx1">
                    <a:lumMod val="75000"/>
                    <a:lumOff val="25000"/>
                  </a:schemeClr>
                </a:solidFill>
                <a:latin typeface="Arial"/>
                <a:cs typeface="Arial"/>
              </a:rPr>
              <a:t>may wish to pick from the list below or add others from your own list</a:t>
            </a:r>
            <a:r>
              <a:rPr lang="en-US" sz="1400" dirty="0" smtClean="0">
                <a:solidFill>
                  <a:schemeClr val="tx1">
                    <a:lumMod val="75000"/>
                    <a:lumOff val="25000"/>
                  </a:schemeClr>
                </a:solidFill>
                <a:latin typeface="Arial"/>
                <a:cs typeface="Arial"/>
              </a:rPr>
              <a:t>.</a:t>
            </a:r>
          </a:p>
          <a:p>
            <a:endParaRPr lang="en-US" sz="1400" dirty="0">
              <a:solidFill>
                <a:schemeClr val="tx1">
                  <a:lumMod val="75000"/>
                  <a:lumOff val="25000"/>
                </a:schemeClr>
              </a:solidFill>
              <a:latin typeface="Arial"/>
              <a:cs typeface="Arial"/>
            </a:endParaRPr>
          </a:p>
          <a:p>
            <a:r>
              <a:rPr lang="en-US" sz="1400" b="1" dirty="0">
                <a:solidFill>
                  <a:schemeClr val="tx1">
                    <a:lumMod val="75000"/>
                    <a:lumOff val="25000"/>
                  </a:schemeClr>
                </a:solidFill>
                <a:latin typeface="Arial"/>
                <a:cs typeface="Arial"/>
              </a:rPr>
              <a:t>Choose the number of actions to suit the size of your establishment.</a:t>
            </a:r>
          </a:p>
          <a:p>
            <a:pPr marL="242916" indent="-242916">
              <a:lnSpc>
                <a:spcPct val="110000"/>
              </a:lnSpc>
              <a:buFont typeface="Arial"/>
              <a:buChar char="•"/>
            </a:pPr>
            <a:r>
              <a:rPr lang="en-US" sz="1400" dirty="0">
                <a:latin typeface="Arial"/>
                <a:cs typeface="Arial"/>
              </a:rPr>
              <a:t>Attainment-Improving data literacy or using data to identify areas to improve</a:t>
            </a:r>
          </a:p>
          <a:p>
            <a:pPr marL="242916" indent="-242916">
              <a:lnSpc>
                <a:spcPct val="110000"/>
              </a:lnSpc>
              <a:buFont typeface="Arial"/>
              <a:buChar char="•"/>
            </a:pPr>
            <a:r>
              <a:rPr lang="en-US" sz="1400" dirty="0">
                <a:latin typeface="Arial"/>
                <a:cs typeface="Arial"/>
              </a:rPr>
              <a:t>Reducing the effects of poverty</a:t>
            </a:r>
          </a:p>
          <a:p>
            <a:pPr marL="242916" indent="-242916">
              <a:lnSpc>
                <a:spcPct val="110000"/>
              </a:lnSpc>
              <a:buFont typeface="Arial"/>
              <a:buChar char="•"/>
            </a:pPr>
            <a:r>
              <a:rPr lang="en-US" sz="1400" dirty="0">
                <a:latin typeface="Arial"/>
                <a:cs typeface="Arial"/>
              </a:rPr>
              <a:t>Partnership working with parents and your local community</a:t>
            </a:r>
          </a:p>
          <a:p>
            <a:pPr marL="242916" indent="-242916">
              <a:lnSpc>
                <a:spcPct val="110000"/>
              </a:lnSpc>
              <a:buFont typeface="Arial"/>
              <a:buChar char="•"/>
            </a:pPr>
            <a:r>
              <a:rPr lang="en-US" sz="1400" dirty="0">
                <a:latin typeface="Arial"/>
                <a:cs typeface="Arial"/>
              </a:rPr>
              <a:t>Embedding  ICT for all learners</a:t>
            </a:r>
          </a:p>
          <a:p>
            <a:pPr marL="242916" indent="-242916">
              <a:lnSpc>
                <a:spcPct val="110000"/>
              </a:lnSpc>
              <a:buFont typeface="Arial"/>
              <a:buChar char="•"/>
            </a:pPr>
            <a:r>
              <a:rPr lang="en-US" sz="1400" dirty="0">
                <a:latin typeface="Arial"/>
                <a:cs typeface="Arial"/>
              </a:rPr>
              <a:t>Using International Education as a stimulus for learning</a:t>
            </a:r>
          </a:p>
          <a:p>
            <a:pPr marL="242916" indent="-242916">
              <a:lnSpc>
                <a:spcPct val="110000"/>
              </a:lnSpc>
              <a:buFont typeface="Arial"/>
              <a:buChar char="•"/>
            </a:pPr>
            <a:r>
              <a:rPr lang="en-US" sz="1400" dirty="0">
                <a:latin typeface="Arial"/>
                <a:cs typeface="Arial"/>
              </a:rPr>
              <a:t>24 /7 learning</a:t>
            </a:r>
          </a:p>
          <a:p>
            <a:pPr marL="242916" indent="-242916">
              <a:lnSpc>
                <a:spcPct val="110000"/>
              </a:lnSpc>
              <a:buFont typeface="Arial"/>
              <a:buChar char="•"/>
            </a:pPr>
            <a:r>
              <a:rPr lang="en-US" sz="1400" dirty="0">
                <a:latin typeface="Arial"/>
                <a:cs typeface="Arial"/>
              </a:rPr>
              <a:t>HWB</a:t>
            </a:r>
          </a:p>
          <a:p>
            <a:pPr marL="242916" indent="-242916">
              <a:lnSpc>
                <a:spcPct val="110000"/>
              </a:lnSpc>
              <a:buFont typeface="Arial"/>
              <a:buChar char="•"/>
            </a:pPr>
            <a:r>
              <a:rPr lang="en-US" sz="1400" dirty="0">
                <a:latin typeface="Arial"/>
                <a:cs typeface="Arial"/>
              </a:rPr>
              <a:t>Preparing learners for the workplace</a:t>
            </a:r>
          </a:p>
        </p:txBody>
      </p:sp>
      <p:sp>
        <p:nvSpPr>
          <p:cNvPr id="32"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Empowering transformational change and leadership at all levels</a:t>
            </a:r>
            <a:endParaRPr lang="en-GB" sz="3200" b="1" dirty="0">
              <a:solidFill>
                <a:srgbClr val="2E90AB"/>
              </a:solidFill>
              <a:latin typeface="Arial"/>
              <a:cs typeface="Arial"/>
            </a:endParaRPr>
          </a:p>
        </p:txBody>
      </p:sp>
      <p:pic>
        <p:nvPicPr>
          <p:cNvPr id="34" name="Picture 33" descr="inwards_outwards_forwards_diagrams-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216" y="4917439"/>
            <a:ext cx="1595121" cy="1595121"/>
          </a:xfrm>
          <a:prstGeom prst="rect">
            <a:avLst/>
          </a:prstGeom>
        </p:spPr>
      </p:pic>
      <p:pic>
        <p:nvPicPr>
          <p:cNvPr id="6" name="Picture 5" descr="virtuous cycle with typo fixed and transparency.png"/>
          <p:cNvPicPr>
            <a:picLocks noChangeAspect="1"/>
          </p:cNvPicPr>
          <p:nvPr/>
        </p:nvPicPr>
        <p:blipFill>
          <a:blip r:embed="rId5"/>
          <a:stretch>
            <a:fillRect/>
          </a:stretch>
        </p:blipFill>
        <p:spPr>
          <a:xfrm>
            <a:off x="7105134" y="3111511"/>
            <a:ext cx="1493353" cy="1655233"/>
          </a:xfrm>
          <a:prstGeom prst="rect">
            <a:avLst/>
          </a:prstGeom>
        </p:spPr>
      </p:pic>
    </p:spTree>
    <p:extLst>
      <p:ext uri="{BB962C8B-B14F-4D97-AF65-F5344CB8AC3E}">
        <p14:creationId xmlns:p14="http://schemas.microsoft.com/office/powerpoint/2010/main" val="622412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wards_outwards_forwards_diagrams-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945" y="1611330"/>
            <a:ext cx="6318433" cy="4500000"/>
          </a:xfrm>
          <a:prstGeom prst="rect">
            <a:avLst/>
          </a:prstGeom>
        </p:spPr>
      </p:pic>
      <p:sp>
        <p:nvSpPr>
          <p:cNvPr id="2" name="TextBox 1"/>
          <p:cNvSpPr txBox="1"/>
          <p:nvPr/>
        </p:nvSpPr>
        <p:spPr>
          <a:xfrm>
            <a:off x="697313" y="1806057"/>
            <a:ext cx="3427432" cy="4699748"/>
          </a:xfrm>
          <a:prstGeom prst="rect">
            <a:avLst/>
          </a:prstGeom>
          <a:noFill/>
        </p:spPr>
        <p:txBody>
          <a:bodyPr wrap="square" rtlCol="0">
            <a:spAutoFit/>
          </a:bodyPr>
          <a:lstStyle/>
          <a:p>
            <a:r>
              <a:rPr lang="en-US" sz="1800" b="1" dirty="0" smtClean="0">
                <a:solidFill>
                  <a:srgbClr val="2E90AB"/>
                </a:solidFill>
                <a:latin typeface="Arial"/>
                <a:cs typeface="Arial"/>
              </a:rPr>
              <a:t>Transformational Actions</a:t>
            </a:r>
          </a:p>
          <a:p>
            <a:r>
              <a:rPr lang="en-US" sz="1400" b="1" dirty="0" smtClean="0">
                <a:solidFill>
                  <a:schemeClr val="tx1">
                    <a:lumMod val="75000"/>
                    <a:lumOff val="25000"/>
                  </a:schemeClr>
                </a:solidFill>
                <a:latin typeface="Arial"/>
                <a:cs typeface="Arial"/>
              </a:rPr>
              <a:t>Choose </a:t>
            </a:r>
            <a:r>
              <a:rPr lang="en-US" sz="1400" b="1" dirty="0">
                <a:solidFill>
                  <a:schemeClr val="tx1">
                    <a:lumMod val="75000"/>
                    <a:lumOff val="25000"/>
                  </a:schemeClr>
                </a:solidFill>
                <a:latin typeface="Arial"/>
                <a:cs typeface="Arial"/>
              </a:rPr>
              <a:t>and list transformational actions </a:t>
            </a:r>
            <a:r>
              <a:rPr lang="en-US" sz="1400" b="1" dirty="0" smtClean="0">
                <a:solidFill>
                  <a:schemeClr val="tx1">
                    <a:lumMod val="75000"/>
                    <a:lumOff val="25000"/>
                  </a:schemeClr>
                </a:solidFill>
                <a:latin typeface="Arial"/>
                <a:cs typeface="Arial"/>
              </a:rPr>
              <a:t>for </a:t>
            </a:r>
            <a:r>
              <a:rPr lang="en-US" sz="1400" b="1" dirty="0">
                <a:solidFill>
                  <a:schemeClr val="tx1">
                    <a:lumMod val="75000"/>
                    <a:lumOff val="25000"/>
                  </a:schemeClr>
                </a:solidFill>
                <a:latin typeface="Arial"/>
                <a:cs typeface="Arial"/>
              </a:rPr>
              <a:t>your learning </a:t>
            </a:r>
            <a:r>
              <a:rPr lang="en-US" sz="1400" b="1" dirty="0" smtClean="0">
                <a:solidFill>
                  <a:schemeClr val="tx1">
                    <a:lumMod val="75000"/>
                    <a:lumOff val="25000"/>
                  </a:schemeClr>
                </a:solidFill>
                <a:latin typeface="Arial"/>
                <a:cs typeface="Arial"/>
              </a:rPr>
              <a:t>establishment. </a:t>
            </a:r>
            <a:r>
              <a:rPr lang="en-US" sz="1400" dirty="0" smtClean="0">
                <a:solidFill>
                  <a:schemeClr val="tx1">
                    <a:lumMod val="75000"/>
                    <a:lumOff val="25000"/>
                  </a:schemeClr>
                </a:solidFill>
                <a:latin typeface="Arial"/>
                <a:cs typeface="Arial"/>
              </a:rPr>
              <a:t>You </a:t>
            </a:r>
            <a:r>
              <a:rPr lang="en-US" sz="1400" dirty="0">
                <a:solidFill>
                  <a:schemeClr val="tx1">
                    <a:lumMod val="75000"/>
                    <a:lumOff val="25000"/>
                  </a:schemeClr>
                </a:solidFill>
                <a:latin typeface="Arial"/>
                <a:cs typeface="Arial"/>
              </a:rPr>
              <a:t>may wish to pick from the list below or add others from your own list</a:t>
            </a:r>
            <a:r>
              <a:rPr lang="en-US" sz="1400" dirty="0" smtClean="0">
                <a:solidFill>
                  <a:schemeClr val="tx1">
                    <a:lumMod val="75000"/>
                    <a:lumOff val="25000"/>
                  </a:schemeClr>
                </a:solidFill>
                <a:latin typeface="Arial"/>
                <a:cs typeface="Arial"/>
              </a:rPr>
              <a:t>.</a:t>
            </a:r>
          </a:p>
          <a:p>
            <a:endParaRPr lang="en-US" sz="1400" dirty="0">
              <a:solidFill>
                <a:schemeClr val="tx1">
                  <a:lumMod val="75000"/>
                  <a:lumOff val="25000"/>
                </a:schemeClr>
              </a:solidFill>
              <a:latin typeface="Arial"/>
              <a:cs typeface="Arial"/>
            </a:endParaRPr>
          </a:p>
          <a:p>
            <a:r>
              <a:rPr lang="en-US" sz="1400" b="1" dirty="0">
                <a:solidFill>
                  <a:schemeClr val="tx1">
                    <a:lumMod val="75000"/>
                    <a:lumOff val="25000"/>
                  </a:schemeClr>
                </a:solidFill>
                <a:latin typeface="Arial"/>
                <a:cs typeface="Arial"/>
              </a:rPr>
              <a:t>Choose the number of actions to suit the size of your establishment.</a:t>
            </a:r>
          </a:p>
          <a:p>
            <a:pPr marL="242916" indent="-242916">
              <a:lnSpc>
                <a:spcPct val="110000"/>
              </a:lnSpc>
              <a:buFont typeface="Arial"/>
              <a:buChar char="•"/>
            </a:pPr>
            <a:r>
              <a:rPr lang="en-US" sz="1400" dirty="0">
                <a:latin typeface="Arial"/>
                <a:cs typeface="Arial"/>
              </a:rPr>
              <a:t>Attainment-Improving data literacy or using data to identify areas to improve</a:t>
            </a:r>
          </a:p>
          <a:p>
            <a:pPr marL="242916" indent="-242916">
              <a:lnSpc>
                <a:spcPct val="110000"/>
              </a:lnSpc>
              <a:buFont typeface="Arial"/>
              <a:buChar char="•"/>
            </a:pPr>
            <a:r>
              <a:rPr lang="en-US" sz="1400" dirty="0">
                <a:latin typeface="Arial"/>
                <a:cs typeface="Arial"/>
              </a:rPr>
              <a:t>Reducing the effects of poverty</a:t>
            </a:r>
          </a:p>
          <a:p>
            <a:pPr marL="242916" indent="-242916">
              <a:lnSpc>
                <a:spcPct val="110000"/>
              </a:lnSpc>
              <a:buFont typeface="Arial"/>
              <a:buChar char="•"/>
            </a:pPr>
            <a:r>
              <a:rPr lang="en-US" sz="1400" dirty="0">
                <a:latin typeface="Arial"/>
                <a:cs typeface="Arial"/>
              </a:rPr>
              <a:t>Partnership working with parents and your local community</a:t>
            </a:r>
          </a:p>
          <a:p>
            <a:pPr marL="242916" indent="-242916">
              <a:lnSpc>
                <a:spcPct val="110000"/>
              </a:lnSpc>
              <a:buFont typeface="Arial"/>
              <a:buChar char="•"/>
            </a:pPr>
            <a:r>
              <a:rPr lang="en-US" sz="1400" dirty="0">
                <a:latin typeface="Arial"/>
                <a:cs typeface="Arial"/>
              </a:rPr>
              <a:t>Embedding  ICT for all learners</a:t>
            </a:r>
          </a:p>
          <a:p>
            <a:pPr marL="242916" indent="-242916">
              <a:lnSpc>
                <a:spcPct val="110000"/>
              </a:lnSpc>
              <a:buFont typeface="Arial"/>
              <a:buChar char="•"/>
            </a:pPr>
            <a:r>
              <a:rPr lang="en-US" sz="1400" dirty="0">
                <a:latin typeface="Arial"/>
                <a:cs typeface="Arial"/>
              </a:rPr>
              <a:t>Using International Education as a stimulus for learning</a:t>
            </a:r>
          </a:p>
          <a:p>
            <a:pPr marL="242916" indent="-242916">
              <a:lnSpc>
                <a:spcPct val="110000"/>
              </a:lnSpc>
              <a:buFont typeface="Arial"/>
              <a:buChar char="•"/>
            </a:pPr>
            <a:r>
              <a:rPr lang="en-US" sz="1400" dirty="0">
                <a:latin typeface="Arial"/>
                <a:cs typeface="Arial"/>
              </a:rPr>
              <a:t>24 /7 learning</a:t>
            </a:r>
          </a:p>
          <a:p>
            <a:pPr marL="242916" indent="-242916">
              <a:lnSpc>
                <a:spcPct val="110000"/>
              </a:lnSpc>
              <a:buFont typeface="Arial"/>
              <a:buChar char="•"/>
            </a:pPr>
            <a:r>
              <a:rPr lang="en-US" sz="1400" dirty="0">
                <a:latin typeface="Arial"/>
                <a:cs typeface="Arial"/>
              </a:rPr>
              <a:t>HWB</a:t>
            </a:r>
          </a:p>
          <a:p>
            <a:pPr marL="242916" indent="-242916">
              <a:lnSpc>
                <a:spcPct val="110000"/>
              </a:lnSpc>
              <a:buFont typeface="Arial"/>
              <a:buChar char="•"/>
            </a:pPr>
            <a:r>
              <a:rPr lang="en-US" sz="1400" dirty="0">
                <a:latin typeface="Arial"/>
                <a:cs typeface="Arial"/>
              </a:rPr>
              <a:t>Preparing learners for the workplace</a:t>
            </a:r>
          </a:p>
        </p:txBody>
      </p:sp>
      <p:sp>
        <p:nvSpPr>
          <p:cNvPr id="32"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Empowering transformational change and leadership at all levels</a:t>
            </a:r>
            <a:endParaRPr lang="en-GB" sz="3200" b="1" dirty="0">
              <a:solidFill>
                <a:srgbClr val="2E90AB"/>
              </a:solidFill>
              <a:latin typeface="Arial"/>
              <a:cs typeface="Arial"/>
            </a:endParaRPr>
          </a:p>
        </p:txBody>
      </p:sp>
      <p:pic>
        <p:nvPicPr>
          <p:cNvPr id="34" name="Picture 33" descr="inwards_outwards_forwards_diagrams-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216" y="4917439"/>
            <a:ext cx="1595121" cy="1595121"/>
          </a:xfrm>
          <a:prstGeom prst="rect">
            <a:avLst/>
          </a:prstGeom>
        </p:spPr>
      </p:pic>
      <p:pic>
        <p:nvPicPr>
          <p:cNvPr id="6" name="Picture 5" descr="virtuous cycle with typo fixed and transparency.png"/>
          <p:cNvPicPr>
            <a:picLocks noChangeAspect="1"/>
          </p:cNvPicPr>
          <p:nvPr/>
        </p:nvPicPr>
        <p:blipFill>
          <a:blip r:embed="rId5"/>
          <a:stretch>
            <a:fillRect/>
          </a:stretch>
        </p:blipFill>
        <p:spPr>
          <a:xfrm>
            <a:off x="7105134" y="3111511"/>
            <a:ext cx="1493353" cy="1655233"/>
          </a:xfrm>
          <a:prstGeom prst="rect">
            <a:avLst/>
          </a:prstGeom>
        </p:spPr>
      </p:pic>
    </p:spTree>
    <p:extLst>
      <p:ext uri="{BB962C8B-B14F-4D97-AF65-F5344CB8AC3E}">
        <p14:creationId xmlns:p14="http://schemas.microsoft.com/office/powerpoint/2010/main" val="740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2523" y="2314321"/>
            <a:ext cx="5336412" cy="2858719"/>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ln>
                <a:solidFill>
                  <a:srgbClr val="7F7F7F"/>
                </a:solidFill>
              </a:ln>
            </a:endParaRPr>
          </a:p>
        </p:txBody>
      </p:sp>
      <p:sp>
        <p:nvSpPr>
          <p:cNvPr id="26" name="Rounded Rectangle 25"/>
          <p:cNvSpPr/>
          <p:nvPr/>
        </p:nvSpPr>
        <p:spPr>
          <a:xfrm>
            <a:off x="6038730" y="2301288"/>
            <a:ext cx="5336412" cy="2858719"/>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ln>
                <a:solidFill>
                  <a:srgbClr val="7F7F7F"/>
                </a:solidFill>
              </a:ln>
            </a:endParaRPr>
          </a:p>
        </p:txBody>
      </p:sp>
      <p:sp>
        <p:nvSpPr>
          <p:cNvPr id="3" name="Content Placeholder 2"/>
          <p:cNvSpPr>
            <a:spLocks noGrp="1"/>
          </p:cNvSpPr>
          <p:nvPr>
            <p:ph idx="1"/>
          </p:nvPr>
        </p:nvSpPr>
        <p:spPr>
          <a:xfrm>
            <a:off x="893008" y="2930546"/>
            <a:ext cx="4979166" cy="2698094"/>
          </a:xfrm>
        </p:spPr>
        <p:txBody>
          <a:bodyPr>
            <a:normAutofit/>
          </a:bodyPr>
          <a:lstStyle/>
          <a:p>
            <a:pPr marL="0" indent="0">
              <a:buNone/>
            </a:pPr>
            <a:r>
              <a:rPr lang="en-GB" sz="1700" b="1" dirty="0">
                <a:solidFill>
                  <a:schemeClr val="tx1">
                    <a:lumMod val="75000"/>
                    <a:lumOff val="25000"/>
                  </a:schemeClr>
                </a:solidFill>
                <a:latin typeface="Arial"/>
                <a:cs typeface="Arial"/>
              </a:rPr>
              <a:t>What are we going to achieve?</a:t>
            </a:r>
          </a:p>
        </p:txBody>
      </p:sp>
      <p:sp>
        <p:nvSpPr>
          <p:cNvPr id="10" name="TextBox 9"/>
          <p:cNvSpPr txBox="1"/>
          <p:nvPr/>
        </p:nvSpPr>
        <p:spPr>
          <a:xfrm>
            <a:off x="6162728" y="1616640"/>
            <a:ext cx="4257543" cy="340103"/>
          </a:xfrm>
          <a:prstGeom prst="rect">
            <a:avLst/>
          </a:prstGeom>
          <a:noFill/>
        </p:spPr>
        <p:txBody>
          <a:bodyPr wrap="square" lIns="77733" tIns="38867" rIns="77733" bIns="38867" rtlCol="0">
            <a:spAutoFit/>
          </a:bodyPr>
          <a:lstStyle/>
          <a:p>
            <a:r>
              <a:rPr lang="en-US" sz="1700" b="1" u="sng" dirty="0">
                <a:solidFill>
                  <a:srgbClr val="37A7CE"/>
                </a:solidFill>
                <a:latin typeface="Arial"/>
                <a:cs typeface="Arial"/>
              </a:rPr>
              <a:t>Link to improvement plan:</a:t>
            </a:r>
          </a:p>
        </p:txBody>
      </p:sp>
      <p:sp>
        <p:nvSpPr>
          <p:cNvPr id="17" name="TextBox 16"/>
          <p:cNvSpPr txBox="1"/>
          <p:nvPr/>
        </p:nvSpPr>
        <p:spPr>
          <a:xfrm>
            <a:off x="750658" y="1616640"/>
            <a:ext cx="2300071" cy="340103"/>
          </a:xfrm>
          <a:prstGeom prst="rect">
            <a:avLst/>
          </a:prstGeom>
          <a:noFill/>
        </p:spPr>
        <p:txBody>
          <a:bodyPr wrap="none" lIns="77733" tIns="38867" rIns="77733" bIns="38867" rtlCol="0">
            <a:spAutoFit/>
          </a:bodyPr>
          <a:lstStyle/>
          <a:p>
            <a:r>
              <a:rPr lang="en-US" sz="1700" b="1" u="sng" dirty="0" smtClean="0">
                <a:solidFill>
                  <a:srgbClr val="37A7CE"/>
                </a:solidFill>
                <a:latin typeface="Arial"/>
                <a:cs typeface="Arial"/>
              </a:rPr>
              <a:t>Your </a:t>
            </a:r>
            <a:r>
              <a:rPr lang="en-US" sz="1700" b="1" u="sng" dirty="0">
                <a:solidFill>
                  <a:srgbClr val="37A7CE"/>
                </a:solidFill>
                <a:latin typeface="Arial"/>
                <a:cs typeface="Arial"/>
              </a:rPr>
              <a:t>c</a:t>
            </a:r>
            <a:r>
              <a:rPr lang="en-US" sz="1700" b="1" u="sng" dirty="0" smtClean="0">
                <a:solidFill>
                  <a:srgbClr val="37A7CE"/>
                </a:solidFill>
                <a:latin typeface="Arial"/>
                <a:cs typeface="Arial"/>
              </a:rPr>
              <a:t>hosen action :</a:t>
            </a:r>
            <a:endParaRPr lang="en-US" sz="1700" b="1" u="sng" dirty="0">
              <a:solidFill>
                <a:srgbClr val="37A7CE"/>
              </a:solidFill>
              <a:latin typeface="Arial"/>
              <a:cs typeface="Arial"/>
            </a:endParaRPr>
          </a:p>
        </p:txBody>
      </p:sp>
      <p:sp>
        <p:nvSpPr>
          <p:cNvPr id="18" name="TextBox 17"/>
          <p:cNvSpPr txBox="1"/>
          <p:nvPr/>
        </p:nvSpPr>
        <p:spPr>
          <a:xfrm>
            <a:off x="6292344" y="3001666"/>
            <a:ext cx="5015147" cy="2171374"/>
          </a:xfrm>
          <a:prstGeom prst="rect">
            <a:avLst/>
          </a:prstGeom>
          <a:noFill/>
        </p:spPr>
        <p:txBody>
          <a:bodyPr wrap="square" lIns="77733" tIns="38867" rIns="77733" bIns="38867" rtlCol="0">
            <a:spAutoFit/>
          </a:bodyPr>
          <a:lstStyle/>
          <a:p>
            <a:r>
              <a:rPr lang="en-US" sz="1700" b="1" dirty="0" smtClean="0">
                <a:solidFill>
                  <a:schemeClr val="tx1">
                    <a:lumMod val="75000"/>
                    <a:lumOff val="25000"/>
                  </a:schemeClr>
                </a:solidFill>
                <a:latin typeface="Arial"/>
                <a:cs typeface="Arial"/>
              </a:rPr>
              <a:t>High </a:t>
            </a:r>
            <a:r>
              <a:rPr lang="en-US" sz="1700" b="1" dirty="0">
                <a:solidFill>
                  <a:schemeClr val="tx1">
                    <a:lumMod val="75000"/>
                    <a:lumOff val="25000"/>
                  </a:schemeClr>
                </a:solidFill>
                <a:latin typeface="Arial"/>
                <a:cs typeface="Arial"/>
              </a:rPr>
              <a:t>l</a:t>
            </a:r>
            <a:r>
              <a:rPr lang="en-US" sz="1700" b="1" dirty="0" smtClean="0">
                <a:solidFill>
                  <a:schemeClr val="tx1">
                    <a:lumMod val="75000"/>
                    <a:lumOff val="25000"/>
                  </a:schemeClr>
                </a:solidFill>
                <a:latin typeface="Arial"/>
                <a:cs typeface="Arial"/>
              </a:rPr>
              <a:t>evel outcomes from our actions:</a:t>
            </a:r>
          </a:p>
          <a:p>
            <a:endParaRPr lang="en-US" sz="1700" b="1" dirty="0">
              <a:solidFill>
                <a:schemeClr val="tx1">
                  <a:lumMod val="75000"/>
                  <a:lumOff val="25000"/>
                </a:schemeClr>
              </a:solidFill>
              <a:latin typeface="Arial"/>
              <a:cs typeface="Arial"/>
            </a:endParaRPr>
          </a:p>
          <a:p>
            <a:pPr marL="291499" indent="-291499">
              <a:buFont typeface="Arial"/>
              <a:buChar char="•"/>
            </a:pPr>
            <a:r>
              <a:rPr lang="en-US" sz="1700" b="1" dirty="0" smtClean="0">
                <a:solidFill>
                  <a:schemeClr val="tx1">
                    <a:lumMod val="75000"/>
                    <a:lumOff val="25000"/>
                  </a:schemeClr>
                </a:solidFill>
                <a:latin typeface="Arial"/>
                <a:cs typeface="Arial"/>
              </a:rPr>
              <a:t> </a:t>
            </a:r>
          </a:p>
          <a:p>
            <a:pPr marL="291499" indent="-291499">
              <a:buFont typeface="Arial"/>
              <a:buChar char="•"/>
            </a:pPr>
            <a:r>
              <a:rPr lang="en-US" sz="1700" b="1" dirty="0">
                <a:solidFill>
                  <a:schemeClr val="tx1">
                    <a:lumMod val="75000"/>
                    <a:lumOff val="25000"/>
                  </a:schemeClr>
                </a:solidFill>
                <a:latin typeface="Arial"/>
                <a:cs typeface="Arial"/>
              </a:rPr>
              <a:t> </a:t>
            </a:r>
            <a:endParaRPr lang="en-US" sz="1700" b="1" dirty="0" smtClean="0">
              <a:solidFill>
                <a:schemeClr val="tx1">
                  <a:lumMod val="75000"/>
                  <a:lumOff val="25000"/>
                </a:schemeClr>
              </a:solidFill>
              <a:latin typeface="Arial"/>
              <a:cs typeface="Arial"/>
            </a:endParaRPr>
          </a:p>
          <a:p>
            <a:pPr marL="291499" indent="-291499">
              <a:buFont typeface="Arial"/>
              <a:buChar char="•"/>
            </a:pPr>
            <a:r>
              <a:rPr lang="en-US" sz="1700" b="1" dirty="0">
                <a:solidFill>
                  <a:schemeClr val="tx1">
                    <a:lumMod val="75000"/>
                    <a:lumOff val="25000"/>
                  </a:schemeClr>
                </a:solidFill>
                <a:latin typeface="Arial"/>
                <a:cs typeface="Arial"/>
              </a:rPr>
              <a:t> </a:t>
            </a:r>
            <a:endParaRPr lang="en-US" sz="1700" b="1" dirty="0" smtClean="0">
              <a:solidFill>
                <a:schemeClr val="tx1">
                  <a:lumMod val="75000"/>
                  <a:lumOff val="25000"/>
                </a:schemeClr>
              </a:solidFill>
              <a:latin typeface="Arial"/>
              <a:cs typeface="Arial"/>
            </a:endParaRPr>
          </a:p>
          <a:p>
            <a:pPr marL="291499" indent="-291499">
              <a:buFont typeface="Arial"/>
              <a:buChar char="•"/>
            </a:pPr>
            <a:r>
              <a:rPr lang="en-US" sz="1700" b="1" dirty="0">
                <a:solidFill>
                  <a:schemeClr val="tx1">
                    <a:lumMod val="75000"/>
                    <a:lumOff val="25000"/>
                  </a:schemeClr>
                </a:solidFill>
                <a:latin typeface="Arial"/>
                <a:cs typeface="Arial"/>
              </a:rPr>
              <a:t> </a:t>
            </a:r>
            <a:endParaRPr lang="en-US" sz="1700" b="1" dirty="0" smtClean="0">
              <a:solidFill>
                <a:schemeClr val="tx1">
                  <a:lumMod val="75000"/>
                  <a:lumOff val="25000"/>
                </a:schemeClr>
              </a:solidFill>
              <a:latin typeface="Arial"/>
              <a:cs typeface="Arial"/>
            </a:endParaRPr>
          </a:p>
          <a:p>
            <a:pPr marL="291499" indent="-291499">
              <a:buFont typeface="Arial"/>
              <a:buChar char="•"/>
            </a:pPr>
            <a:r>
              <a:rPr lang="en-US" sz="1700" b="1" dirty="0">
                <a:solidFill>
                  <a:schemeClr val="tx1">
                    <a:lumMod val="75000"/>
                    <a:lumOff val="25000"/>
                  </a:schemeClr>
                </a:solidFill>
                <a:latin typeface="Arial"/>
                <a:cs typeface="Arial"/>
              </a:rPr>
              <a:t> </a:t>
            </a:r>
            <a:endParaRPr lang="en-US" sz="1700" b="1" dirty="0" smtClean="0">
              <a:solidFill>
                <a:schemeClr val="tx1">
                  <a:lumMod val="75000"/>
                  <a:lumOff val="25000"/>
                </a:schemeClr>
              </a:solidFill>
              <a:latin typeface="Arial"/>
              <a:cs typeface="Arial"/>
            </a:endParaRPr>
          </a:p>
          <a:p>
            <a:pPr marL="291499" indent="-291499">
              <a:buFont typeface="Arial"/>
              <a:buChar char="•"/>
            </a:pPr>
            <a:endParaRPr lang="en-US" sz="1700" b="1" dirty="0">
              <a:solidFill>
                <a:schemeClr val="tx1">
                  <a:lumMod val="75000"/>
                  <a:lumOff val="25000"/>
                </a:schemeClr>
              </a:solidFill>
              <a:latin typeface="Arial"/>
              <a:cs typeface="Arial"/>
            </a:endParaRPr>
          </a:p>
        </p:txBody>
      </p:sp>
      <p:sp>
        <p:nvSpPr>
          <p:cNvPr id="19" name="Rectangle 18"/>
          <p:cNvSpPr/>
          <p:nvPr/>
        </p:nvSpPr>
        <p:spPr>
          <a:xfrm>
            <a:off x="688156" y="5755822"/>
            <a:ext cx="11042335" cy="863323"/>
          </a:xfrm>
          <a:prstGeom prst="rect">
            <a:avLst/>
          </a:prstGeom>
        </p:spPr>
        <p:txBody>
          <a:bodyPr wrap="square" lIns="77733" tIns="38867" rIns="77733" bIns="38867">
            <a:spAutoFit/>
          </a:bodyPr>
          <a:lstStyle/>
          <a:p>
            <a:r>
              <a:rPr lang="en-GB" sz="1700" b="1" dirty="0">
                <a:solidFill>
                  <a:schemeClr val="tx1">
                    <a:lumMod val="75000"/>
                    <a:lumOff val="25000"/>
                  </a:schemeClr>
                </a:solidFill>
                <a:latin typeface="Arial"/>
                <a:cs typeface="Arial"/>
              </a:rPr>
              <a:t>Consideration of </a:t>
            </a:r>
            <a:r>
              <a:rPr lang="en-GB" sz="1700" b="1" dirty="0" smtClean="0">
                <a:solidFill>
                  <a:schemeClr val="tx1">
                    <a:lumMod val="75000"/>
                    <a:lumOff val="25000"/>
                  </a:schemeClr>
                </a:solidFill>
                <a:latin typeface="Arial"/>
                <a:cs typeface="Arial"/>
              </a:rPr>
              <a:t>impact:</a:t>
            </a:r>
          </a:p>
          <a:p>
            <a:r>
              <a:rPr lang="en-GB" sz="1700" i="1" dirty="0">
                <a:solidFill>
                  <a:schemeClr val="tx1">
                    <a:lumMod val="75000"/>
                    <a:lumOff val="25000"/>
                  </a:schemeClr>
                </a:solidFill>
                <a:latin typeface="Arial"/>
                <a:cs typeface="Arial"/>
              </a:rPr>
              <a:t>Analyse all available </a:t>
            </a:r>
            <a:r>
              <a:rPr lang="en-GB" sz="1700" i="1" dirty="0" smtClean="0">
                <a:solidFill>
                  <a:schemeClr val="tx1">
                    <a:lumMod val="75000"/>
                    <a:lumOff val="25000"/>
                  </a:schemeClr>
                </a:solidFill>
                <a:latin typeface="Arial"/>
                <a:cs typeface="Arial"/>
              </a:rPr>
              <a:t>data </a:t>
            </a:r>
            <a:r>
              <a:rPr lang="en-GB" sz="1700" i="1" dirty="0">
                <a:solidFill>
                  <a:schemeClr val="tx1">
                    <a:lumMod val="75000"/>
                    <a:lumOff val="25000"/>
                  </a:schemeClr>
                </a:solidFill>
                <a:latin typeface="Arial"/>
                <a:cs typeface="Arial"/>
              </a:rPr>
              <a:t>when considering what the high level outcomes </a:t>
            </a:r>
            <a:r>
              <a:rPr lang="en-GB" sz="1700" i="1" dirty="0" smtClean="0">
                <a:solidFill>
                  <a:schemeClr val="tx1">
                    <a:lumMod val="75000"/>
                    <a:lumOff val="25000"/>
                  </a:schemeClr>
                </a:solidFill>
                <a:latin typeface="Arial"/>
                <a:cs typeface="Arial"/>
              </a:rPr>
              <a:t>are.  </a:t>
            </a:r>
          </a:p>
          <a:p>
            <a:r>
              <a:rPr lang="en-GB" sz="1700" i="1" dirty="0" smtClean="0">
                <a:solidFill>
                  <a:schemeClr val="tx1">
                    <a:lumMod val="75000"/>
                    <a:lumOff val="25000"/>
                  </a:schemeClr>
                </a:solidFill>
                <a:latin typeface="Arial"/>
                <a:cs typeface="Arial"/>
              </a:rPr>
              <a:t>How </a:t>
            </a:r>
            <a:r>
              <a:rPr lang="en-GB" sz="1700" i="1" dirty="0">
                <a:solidFill>
                  <a:schemeClr val="tx1">
                    <a:lumMod val="75000"/>
                    <a:lumOff val="25000"/>
                  </a:schemeClr>
                </a:solidFill>
                <a:latin typeface="Arial"/>
                <a:cs typeface="Arial"/>
              </a:rPr>
              <a:t>will we know there has </a:t>
            </a:r>
            <a:r>
              <a:rPr lang="en-GB" sz="1700" i="1" dirty="0" smtClean="0">
                <a:solidFill>
                  <a:schemeClr val="tx1">
                    <a:lumMod val="75000"/>
                    <a:lumOff val="25000"/>
                  </a:schemeClr>
                </a:solidFill>
                <a:latin typeface="Arial"/>
                <a:cs typeface="Arial"/>
              </a:rPr>
              <a:t>been </a:t>
            </a:r>
            <a:r>
              <a:rPr lang="en-GB" sz="1700" i="1" dirty="0">
                <a:solidFill>
                  <a:schemeClr val="tx1">
                    <a:lumMod val="75000"/>
                    <a:lumOff val="25000"/>
                  </a:schemeClr>
                </a:solidFill>
                <a:latin typeface="Arial"/>
                <a:cs typeface="Arial"/>
              </a:rPr>
              <a:t>impact on outcomes for </a:t>
            </a:r>
            <a:r>
              <a:rPr lang="en-GB" sz="1700" i="1" dirty="0" smtClean="0">
                <a:solidFill>
                  <a:schemeClr val="tx1">
                    <a:lumMod val="75000"/>
                    <a:lumOff val="25000"/>
                  </a:schemeClr>
                </a:solidFill>
                <a:latin typeface="Arial"/>
                <a:cs typeface="Arial"/>
              </a:rPr>
              <a:t>learners </a:t>
            </a:r>
            <a:r>
              <a:rPr lang="en-GB" sz="1700" i="1" dirty="0">
                <a:solidFill>
                  <a:schemeClr val="tx1">
                    <a:lumMod val="75000"/>
                    <a:lumOff val="25000"/>
                  </a:schemeClr>
                </a:solidFill>
                <a:latin typeface="Arial"/>
                <a:cs typeface="Arial"/>
              </a:rPr>
              <a:t>from this work? </a:t>
            </a:r>
            <a:endParaRPr lang="en-US" sz="1700" i="1" dirty="0">
              <a:solidFill>
                <a:schemeClr val="tx1">
                  <a:lumMod val="75000"/>
                  <a:lumOff val="25000"/>
                </a:schemeClr>
              </a:solidFill>
              <a:latin typeface="Arial"/>
              <a:cs typeface="Arial"/>
            </a:endParaRPr>
          </a:p>
        </p:txBody>
      </p:sp>
      <p:sp>
        <p:nvSpPr>
          <p:cNvPr id="24"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Define your actions and link them to your improvement plan</a:t>
            </a:r>
            <a:endParaRPr lang="en-GB" sz="3200" b="1" dirty="0">
              <a:solidFill>
                <a:srgbClr val="2E90AB"/>
              </a:solidFill>
              <a:latin typeface="Arial"/>
              <a:cs typeface="Arial"/>
            </a:endParaRPr>
          </a:p>
        </p:txBody>
      </p:sp>
    </p:spTree>
    <p:extLst>
      <p:ext uri="{BB962C8B-B14F-4D97-AF65-F5344CB8AC3E}">
        <p14:creationId xmlns:p14="http://schemas.microsoft.com/office/powerpoint/2010/main" val="371995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hlinkClick r:id="" action="ppaction://noaction"/>
            <a:hlinkHover r:id="" action="ppaction://noaction" highlightClick="1"/>
          </p:cNvPr>
          <p:cNvSpPr/>
          <p:nvPr/>
        </p:nvSpPr>
        <p:spPr>
          <a:xfrm>
            <a:off x="6561051" y="2010410"/>
            <a:ext cx="1899535" cy="77241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lIns="77590" tIns="38795" rIns="77590" bIns="38795" rtlCol="0" anchor="ctr"/>
          <a:lstStyle/>
          <a:p>
            <a:pPr algn="ctr"/>
            <a:endParaRPr lang="en-US" dirty="0"/>
          </a:p>
        </p:txBody>
      </p:sp>
      <p:sp>
        <p:nvSpPr>
          <p:cNvPr id="35" name="Oval 34">
            <a:hlinkClick r:id="rId3" action="ppaction://hlinksldjump"/>
            <a:hlinkHover r:id="" action="ppaction://noaction" highlightClick="1"/>
          </p:cNvPr>
          <p:cNvSpPr/>
          <p:nvPr/>
        </p:nvSpPr>
        <p:spPr>
          <a:xfrm rot="5400000">
            <a:off x="8210157" y="2902147"/>
            <a:ext cx="1425022" cy="102961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lIns="77590" tIns="38795" rIns="77590" bIns="38795" rtlCol="0" anchor="ctr"/>
          <a:lstStyle/>
          <a:p>
            <a:pPr algn="ctr"/>
            <a:endParaRPr lang="en-US"/>
          </a:p>
        </p:txBody>
      </p:sp>
      <p:sp>
        <p:nvSpPr>
          <p:cNvPr id="55"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Summary and planning to support chosen actions:</a:t>
            </a:r>
            <a:endParaRPr lang="en-GB" sz="3200" b="1" dirty="0">
              <a:solidFill>
                <a:srgbClr val="2E90AB"/>
              </a:solidFill>
              <a:latin typeface="Arial"/>
              <a:cs typeface="Arial"/>
            </a:endParaRPr>
          </a:p>
        </p:txBody>
      </p:sp>
      <p:sp>
        <p:nvSpPr>
          <p:cNvPr id="57" name="Rectangle 56"/>
          <p:cNvSpPr/>
          <p:nvPr/>
        </p:nvSpPr>
        <p:spPr>
          <a:xfrm>
            <a:off x="9183489" y="3126317"/>
            <a:ext cx="1725088" cy="1637371"/>
          </a:xfrm>
          <a:prstGeom prst="rect">
            <a:avLst/>
          </a:prstGeom>
        </p:spPr>
        <p:txBody>
          <a:bodyPr wrap="square" lIns="128016" tIns="64008" rIns="128016" bIns="64008">
            <a:spAutoFit/>
          </a:bodyPr>
          <a:lstStyle/>
          <a:p>
            <a:r>
              <a:rPr lang="en-US" sz="1400" dirty="0">
                <a:solidFill>
                  <a:srgbClr val="404040"/>
                </a:solidFill>
                <a:latin typeface="Arial"/>
                <a:cs typeface="Arial"/>
              </a:rPr>
              <a:t>Use the cultural cycle of improvement to ensure you are looking inwards, outwards and </a:t>
            </a:r>
            <a:r>
              <a:rPr lang="en-US" sz="1400" dirty="0" smtClean="0">
                <a:solidFill>
                  <a:srgbClr val="404040"/>
                </a:solidFill>
                <a:latin typeface="Arial"/>
                <a:cs typeface="Arial"/>
              </a:rPr>
              <a:t>forwards</a:t>
            </a:r>
            <a:r>
              <a:rPr lang="en-US" sz="1400" dirty="0">
                <a:solidFill>
                  <a:srgbClr val="404040"/>
                </a:solidFill>
                <a:latin typeface="Arial"/>
                <a:cs typeface="Arial"/>
              </a:rPr>
              <a:t>.</a:t>
            </a:r>
          </a:p>
        </p:txBody>
      </p:sp>
      <p:pic>
        <p:nvPicPr>
          <p:cNvPr id="2" name="Picture 1" descr="inwards_outwards_forwards_diagrams-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676" y="1198880"/>
            <a:ext cx="5245594" cy="5232400"/>
          </a:xfrm>
          <a:prstGeom prst="rect">
            <a:avLst/>
          </a:prstGeom>
        </p:spPr>
      </p:pic>
      <p:pic>
        <p:nvPicPr>
          <p:cNvPr id="56" name="Picture 55" descr="inwards_outwards_forwards_diagrams-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689" y="1284477"/>
            <a:ext cx="2224026" cy="2224026"/>
          </a:xfrm>
          <a:prstGeom prst="rect">
            <a:avLst/>
          </a:prstGeom>
        </p:spPr>
      </p:pic>
      <p:pic>
        <p:nvPicPr>
          <p:cNvPr id="9" name="Picture 8" descr="iof fixed typo.png"/>
          <p:cNvPicPr>
            <a:picLocks noChangeAspect="1"/>
          </p:cNvPicPr>
          <p:nvPr/>
        </p:nvPicPr>
        <p:blipFill>
          <a:blip r:embed="rId6"/>
          <a:stretch>
            <a:fillRect/>
          </a:stretch>
        </p:blipFill>
        <p:spPr>
          <a:xfrm>
            <a:off x="7041689" y="1251531"/>
            <a:ext cx="2256971" cy="2256971"/>
          </a:xfrm>
          <a:prstGeom prst="rect">
            <a:avLst/>
          </a:prstGeom>
        </p:spPr>
      </p:pic>
    </p:spTree>
    <p:extLst>
      <p:ext uri="{BB962C8B-B14F-4D97-AF65-F5344CB8AC3E}">
        <p14:creationId xmlns:p14="http://schemas.microsoft.com/office/powerpoint/2010/main" val="55297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97313" y="2808356"/>
            <a:ext cx="3254722" cy="3391698"/>
          </a:xfrm>
          <a:prstGeom prst="rect">
            <a:avLst/>
          </a:prstGeom>
        </p:spPr>
        <p:txBody>
          <a:bodyPr wrap="square" lIns="128016" tIns="64008" rIns="128016" bIns="64008">
            <a:spAutoFit/>
          </a:bodyPr>
          <a:lstStyle/>
          <a:p>
            <a:r>
              <a:rPr lang="en-US" sz="1800" b="1" dirty="0">
                <a:solidFill>
                  <a:schemeClr val="tx1">
                    <a:lumMod val="75000"/>
                    <a:lumOff val="25000"/>
                  </a:schemeClr>
                </a:solidFill>
                <a:latin typeface="Arial"/>
                <a:cs typeface="Arial"/>
              </a:rPr>
              <a:t>The </a:t>
            </a:r>
            <a:r>
              <a:rPr lang="en-US" sz="1800" b="1" dirty="0" smtClean="0">
                <a:solidFill>
                  <a:schemeClr val="tx1">
                    <a:lumMod val="75000"/>
                    <a:lumOff val="25000"/>
                  </a:schemeClr>
                </a:solidFill>
                <a:latin typeface="Arial"/>
                <a:cs typeface="Arial"/>
              </a:rPr>
              <a:t>big </a:t>
            </a:r>
            <a:r>
              <a:rPr lang="en-US" sz="1800" b="1" dirty="0">
                <a:solidFill>
                  <a:schemeClr val="tx1">
                    <a:lumMod val="75000"/>
                    <a:lumOff val="25000"/>
                  </a:schemeClr>
                </a:solidFill>
                <a:latin typeface="Arial"/>
                <a:cs typeface="Arial"/>
              </a:rPr>
              <a:t>questions:</a:t>
            </a:r>
          </a:p>
          <a:p>
            <a:pPr marL="145750" indent="-145750">
              <a:buFont typeface="Arial"/>
              <a:buChar char="•"/>
            </a:pPr>
            <a:r>
              <a:rPr lang="en-US" sz="1400" dirty="0" smtClean="0">
                <a:solidFill>
                  <a:schemeClr val="tx1">
                    <a:lumMod val="75000"/>
                    <a:lumOff val="25000"/>
                  </a:schemeClr>
                </a:solidFill>
                <a:latin typeface="Arial"/>
                <a:cs typeface="Arial"/>
              </a:rPr>
              <a:t>Why </a:t>
            </a:r>
            <a:r>
              <a:rPr lang="en-US" sz="1400" dirty="0">
                <a:solidFill>
                  <a:schemeClr val="tx1">
                    <a:lumMod val="75000"/>
                    <a:lumOff val="25000"/>
                  </a:schemeClr>
                </a:solidFill>
                <a:latin typeface="Arial"/>
                <a:cs typeface="Arial"/>
              </a:rPr>
              <a:t>do we need to change? </a:t>
            </a:r>
          </a:p>
          <a:p>
            <a:pPr marL="145750" indent="-145750">
              <a:buFont typeface="Arial"/>
              <a:buChar char="•"/>
            </a:pPr>
            <a:r>
              <a:rPr lang="en-US" sz="1400" dirty="0" smtClean="0">
                <a:solidFill>
                  <a:schemeClr val="tx1">
                    <a:lumMod val="75000"/>
                    <a:lumOff val="25000"/>
                  </a:schemeClr>
                </a:solidFill>
                <a:latin typeface="Arial"/>
                <a:cs typeface="Arial"/>
              </a:rPr>
              <a:t>Why </a:t>
            </a:r>
            <a:r>
              <a:rPr lang="en-US" sz="1400" dirty="0">
                <a:solidFill>
                  <a:schemeClr val="tx1">
                    <a:lumMod val="75000"/>
                    <a:lumOff val="25000"/>
                  </a:schemeClr>
                </a:solidFill>
                <a:latin typeface="Arial"/>
                <a:cs typeface="Arial"/>
              </a:rPr>
              <a:t>are we doing this? </a:t>
            </a:r>
            <a:r>
              <a:rPr lang="en-US" sz="1400" dirty="0" smtClean="0">
                <a:solidFill>
                  <a:schemeClr val="tx1">
                    <a:lumMod val="75000"/>
                    <a:lumOff val="25000"/>
                  </a:schemeClr>
                </a:solidFill>
                <a:latin typeface="Arial"/>
                <a:cs typeface="Arial"/>
              </a:rPr>
              <a:t>– </a:t>
            </a:r>
            <a:r>
              <a:rPr lang="en-US" sz="1400" dirty="0">
                <a:solidFill>
                  <a:schemeClr val="tx1">
                    <a:lumMod val="75000"/>
                    <a:lumOff val="25000"/>
                  </a:schemeClr>
                </a:solidFill>
                <a:latin typeface="Arial"/>
                <a:cs typeface="Arial"/>
              </a:rPr>
              <a:t>personal</a:t>
            </a:r>
          </a:p>
          <a:p>
            <a:pPr marL="145750" indent="-145750">
              <a:buFont typeface="Arial"/>
              <a:buChar char="•"/>
            </a:pPr>
            <a:r>
              <a:rPr lang="en-US" sz="1400" dirty="0" smtClean="0">
                <a:solidFill>
                  <a:schemeClr val="tx1">
                    <a:lumMod val="75000"/>
                    <a:lumOff val="25000"/>
                  </a:schemeClr>
                </a:solidFill>
                <a:latin typeface="Arial"/>
                <a:cs typeface="Arial"/>
              </a:rPr>
              <a:t>Why </a:t>
            </a:r>
            <a:r>
              <a:rPr lang="en-US" sz="1400" dirty="0">
                <a:latin typeface="Arial"/>
                <a:cs typeface="Arial"/>
              </a:rPr>
              <a:t>are we doing this – establishment</a:t>
            </a:r>
            <a:r>
              <a:rPr lang="en-US" sz="1400" dirty="0" smtClean="0">
                <a:latin typeface="Arial"/>
                <a:cs typeface="Arial"/>
              </a:rPr>
              <a:t>?</a:t>
            </a:r>
            <a:endParaRPr lang="en-US" sz="1400" dirty="0">
              <a:latin typeface="Arial"/>
              <a:cs typeface="Arial"/>
            </a:endParaRPr>
          </a:p>
          <a:p>
            <a:pPr marL="145750" indent="-145750">
              <a:buFont typeface="Arial"/>
              <a:buChar char="•"/>
            </a:pPr>
            <a:r>
              <a:rPr lang="en-US" sz="1400" dirty="0">
                <a:latin typeface="Arial"/>
                <a:cs typeface="Arial"/>
              </a:rPr>
              <a:t>What is </a:t>
            </a:r>
            <a:r>
              <a:rPr lang="en-US" sz="1400" dirty="0" smtClean="0">
                <a:latin typeface="Arial"/>
                <a:cs typeface="Arial"/>
              </a:rPr>
              <a:t>available </a:t>
            </a:r>
            <a:r>
              <a:rPr lang="en-US" sz="1400" dirty="0">
                <a:latin typeface="Arial"/>
                <a:cs typeface="Arial"/>
              </a:rPr>
              <a:t>data telling us ? </a:t>
            </a:r>
          </a:p>
          <a:p>
            <a:pPr marL="145750" indent="-145750">
              <a:buFont typeface="Arial"/>
              <a:buChar char="•"/>
            </a:pPr>
            <a:r>
              <a:rPr lang="en-US" sz="1400" dirty="0" smtClean="0">
                <a:latin typeface="Arial"/>
                <a:cs typeface="Arial"/>
              </a:rPr>
              <a:t>Why </a:t>
            </a:r>
            <a:r>
              <a:rPr lang="en-US" sz="1400" dirty="0">
                <a:latin typeface="Arial"/>
                <a:cs typeface="Arial"/>
              </a:rPr>
              <a:t>are we doing this – learners?</a:t>
            </a:r>
          </a:p>
          <a:p>
            <a:pPr marL="145750" indent="-145750">
              <a:buFont typeface="Arial"/>
              <a:buChar char="•"/>
            </a:pPr>
            <a:r>
              <a:rPr lang="en-US" sz="1400" dirty="0" smtClean="0">
                <a:latin typeface="Arial"/>
                <a:cs typeface="Arial"/>
              </a:rPr>
              <a:t>Is </a:t>
            </a:r>
            <a:r>
              <a:rPr lang="en-US" sz="1400" dirty="0">
                <a:latin typeface="Arial"/>
                <a:cs typeface="Arial"/>
              </a:rPr>
              <a:t>there evidence of the need?</a:t>
            </a:r>
          </a:p>
          <a:p>
            <a:pPr marL="145750" indent="-145750">
              <a:buFont typeface="Arial"/>
              <a:buChar char="•"/>
            </a:pPr>
            <a:r>
              <a:rPr lang="en-US" sz="1400" dirty="0" smtClean="0">
                <a:solidFill>
                  <a:schemeClr val="tx1">
                    <a:lumMod val="75000"/>
                    <a:lumOff val="25000"/>
                  </a:schemeClr>
                </a:solidFill>
                <a:latin typeface="Arial"/>
                <a:cs typeface="Arial"/>
              </a:rPr>
              <a:t>Is </a:t>
            </a:r>
            <a:r>
              <a:rPr lang="en-US" sz="1400" dirty="0">
                <a:solidFill>
                  <a:schemeClr val="tx1">
                    <a:lumMod val="75000"/>
                    <a:lumOff val="25000"/>
                  </a:schemeClr>
                </a:solidFill>
                <a:latin typeface="Arial"/>
                <a:cs typeface="Arial"/>
              </a:rPr>
              <a:t>there research on this?</a:t>
            </a:r>
          </a:p>
          <a:p>
            <a:pPr marL="145750" indent="-145750">
              <a:buFont typeface="Arial"/>
              <a:buChar char="•"/>
            </a:pPr>
            <a:r>
              <a:rPr lang="en-US" sz="1400" dirty="0">
                <a:solidFill>
                  <a:schemeClr val="tx1">
                    <a:lumMod val="75000"/>
                    <a:lumOff val="25000"/>
                  </a:schemeClr>
                </a:solidFill>
                <a:latin typeface="Arial"/>
                <a:cs typeface="Arial"/>
              </a:rPr>
              <a:t>Is someone else already doing this?</a:t>
            </a:r>
          </a:p>
          <a:p>
            <a:pPr marL="145750" indent="-145750">
              <a:buFont typeface="Arial"/>
              <a:buChar char="•"/>
            </a:pPr>
            <a:r>
              <a:rPr lang="en-US" sz="1400" dirty="0">
                <a:solidFill>
                  <a:schemeClr val="tx1">
                    <a:lumMod val="75000"/>
                    <a:lumOff val="25000"/>
                  </a:schemeClr>
                </a:solidFill>
                <a:latin typeface="Arial"/>
                <a:cs typeface="Arial"/>
              </a:rPr>
              <a:t>Consider future changes needed, national priorities and local issues</a:t>
            </a:r>
          </a:p>
          <a:p>
            <a:pPr marL="145750" indent="-145750">
              <a:buFont typeface="Arial"/>
              <a:buChar char="•"/>
            </a:pPr>
            <a:r>
              <a:rPr lang="en-US" sz="1400" dirty="0">
                <a:solidFill>
                  <a:schemeClr val="tx1">
                    <a:lumMod val="75000"/>
                    <a:lumOff val="25000"/>
                  </a:schemeClr>
                </a:solidFill>
                <a:latin typeface="Arial"/>
                <a:cs typeface="Arial"/>
              </a:rPr>
              <a:t>What disruptive change may be nearly here or coming shortly?</a:t>
            </a:r>
          </a:p>
          <a:p>
            <a:endParaRPr lang="en-US" sz="1200" dirty="0">
              <a:solidFill>
                <a:schemeClr val="tx1">
                  <a:lumMod val="75000"/>
                  <a:lumOff val="25000"/>
                </a:schemeClr>
              </a:solidFill>
              <a:latin typeface="Arial"/>
              <a:cs typeface="Arial"/>
            </a:endParaRPr>
          </a:p>
        </p:txBody>
      </p:sp>
      <p:sp>
        <p:nvSpPr>
          <p:cNvPr id="34" name="Rounded Rectangle 33"/>
          <p:cNvSpPr/>
          <p:nvPr/>
        </p:nvSpPr>
        <p:spPr>
          <a:xfrm>
            <a:off x="700872" y="1092728"/>
            <a:ext cx="7386067" cy="1498071"/>
          </a:xfrm>
          <a:prstGeom prst="round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solidFill>
                <a:schemeClr val="tx1"/>
              </a:solidFill>
            </a:endParaRPr>
          </a:p>
        </p:txBody>
      </p:sp>
      <p:sp>
        <p:nvSpPr>
          <p:cNvPr id="40" name="TextBox 39"/>
          <p:cNvSpPr txBox="1"/>
          <p:nvPr/>
        </p:nvSpPr>
        <p:spPr>
          <a:xfrm>
            <a:off x="802462" y="1184169"/>
            <a:ext cx="2888699" cy="324714"/>
          </a:xfrm>
          <a:prstGeom prst="rect">
            <a:avLst/>
          </a:prstGeom>
          <a:noFill/>
        </p:spPr>
        <p:txBody>
          <a:bodyPr wrap="square" lIns="77733" tIns="38867" rIns="77733" bIns="38867" rtlCol="0">
            <a:spAutoFit/>
          </a:bodyPr>
          <a:lstStyle/>
          <a:p>
            <a:r>
              <a:rPr lang="en-US" sz="1600" b="1" dirty="0" smtClean="0">
                <a:solidFill>
                  <a:srgbClr val="2E90AB"/>
                </a:solidFill>
                <a:latin typeface="Arial"/>
                <a:cs typeface="Arial"/>
              </a:rPr>
              <a:t>Your chosen action:</a:t>
            </a:r>
            <a:endParaRPr lang="en-US" sz="1600" b="1" dirty="0">
              <a:solidFill>
                <a:srgbClr val="2E90AB"/>
              </a:solidFill>
              <a:latin typeface="Arial"/>
              <a:cs typeface="Arial"/>
            </a:endParaRPr>
          </a:p>
        </p:txBody>
      </p:sp>
      <p:pic>
        <p:nvPicPr>
          <p:cNvPr id="8" name="Picture 7" descr="inwards_outwards_forwards_diagrams-11.png"/>
          <p:cNvPicPr>
            <a:picLocks noChangeAspect="1"/>
          </p:cNvPicPr>
          <p:nvPr/>
        </p:nvPicPr>
        <p:blipFill rotWithShape="1">
          <a:blip r:embed="rId3">
            <a:extLst>
              <a:ext uri="{28A0092B-C50C-407E-A947-70E740481C1C}">
                <a14:useLocalDpi xmlns:a14="http://schemas.microsoft.com/office/drawing/2010/main" val="0"/>
              </a:ext>
            </a:extLst>
          </a:blip>
          <a:srcRect b="53542"/>
          <a:stretch/>
        </p:blipFill>
        <p:spPr>
          <a:xfrm>
            <a:off x="3763466" y="3278449"/>
            <a:ext cx="7753212" cy="3592945"/>
          </a:xfrm>
          <a:prstGeom prst="rect">
            <a:avLst/>
          </a:prstGeom>
        </p:spPr>
      </p:pic>
      <p:sp>
        <p:nvSpPr>
          <p:cNvPr id="46"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Why? </a:t>
            </a:r>
            <a:r>
              <a:rPr lang="en-GB" sz="2400" b="1" i="1" dirty="0" smtClean="0">
                <a:solidFill>
                  <a:srgbClr val="2E90AB"/>
                </a:solidFill>
                <a:latin typeface="Arial"/>
                <a:cs typeface="Arial"/>
              </a:rPr>
              <a:t>Why do we need this action?</a:t>
            </a:r>
            <a:endParaRPr lang="en-GB" sz="2400" b="1" i="1" dirty="0">
              <a:solidFill>
                <a:srgbClr val="2E90AB"/>
              </a:solidFill>
              <a:latin typeface="Arial"/>
              <a:cs typeface="Arial"/>
            </a:endParaRPr>
          </a:p>
        </p:txBody>
      </p:sp>
    </p:spTree>
    <p:extLst>
      <p:ext uri="{BB962C8B-B14F-4D97-AF65-F5344CB8AC3E}">
        <p14:creationId xmlns:p14="http://schemas.microsoft.com/office/powerpoint/2010/main" val="246162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8" y="936165"/>
            <a:ext cx="3047842" cy="6324556"/>
            <a:chOff x="4998458" y="556567"/>
            <a:chExt cx="3352626" cy="7652713"/>
          </a:xfrm>
        </p:grpSpPr>
        <p:pic>
          <p:nvPicPr>
            <p:cNvPr id="8" name="Picture 7" descr="inwards_outwards_forwards_diagrams-11.png"/>
            <p:cNvPicPr>
              <a:picLocks noChangeAspect="1"/>
            </p:cNvPicPr>
            <p:nvPr/>
          </p:nvPicPr>
          <p:blipFill rotWithShape="1">
            <a:blip r:embed="rId3">
              <a:extLst>
                <a:ext uri="{28A0092B-C50C-407E-A947-70E740481C1C}">
                  <a14:useLocalDpi xmlns:a14="http://schemas.microsoft.com/office/drawing/2010/main" val="0"/>
                </a:ext>
              </a:extLst>
            </a:blip>
            <a:srcRect l="56871" t="750" r="-113" b="298"/>
            <a:stretch/>
          </p:blipFill>
          <p:spPr>
            <a:xfrm>
              <a:off x="4998459" y="556567"/>
              <a:ext cx="3352625" cy="7652713"/>
            </a:xfrm>
            <a:prstGeom prst="rect">
              <a:avLst/>
            </a:prstGeom>
          </p:spPr>
        </p:pic>
        <p:sp>
          <p:nvSpPr>
            <p:cNvPr id="2" name="Rectangle 1"/>
            <p:cNvSpPr/>
            <p:nvPr/>
          </p:nvSpPr>
          <p:spPr>
            <a:xfrm>
              <a:off x="4998458" y="1432560"/>
              <a:ext cx="731481" cy="640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03537" y="6695440"/>
              <a:ext cx="543531" cy="640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p:cNvSpPr/>
          <p:nvPr/>
        </p:nvSpPr>
        <p:spPr>
          <a:xfrm>
            <a:off x="3386391" y="2209436"/>
            <a:ext cx="7878449" cy="4499693"/>
          </a:xfrm>
          <a:prstGeom prst="rect">
            <a:avLst/>
          </a:prstGeom>
        </p:spPr>
        <p:txBody>
          <a:bodyPr wrap="square" lIns="128016" tIns="64008" rIns="128016" bIns="64008">
            <a:spAutoFit/>
          </a:bodyPr>
          <a:lstStyle/>
          <a:p>
            <a:r>
              <a:rPr lang="en-US" sz="1800" b="1" dirty="0">
                <a:solidFill>
                  <a:schemeClr val="tx1">
                    <a:lumMod val="75000"/>
                    <a:lumOff val="25000"/>
                  </a:schemeClr>
                </a:solidFill>
                <a:latin typeface="Arial"/>
                <a:cs typeface="Arial"/>
              </a:rPr>
              <a:t>The </a:t>
            </a:r>
            <a:r>
              <a:rPr lang="en-US" sz="1800" b="1" dirty="0" smtClean="0">
                <a:solidFill>
                  <a:schemeClr val="tx1">
                    <a:lumMod val="75000"/>
                    <a:lumOff val="25000"/>
                  </a:schemeClr>
                </a:solidFill>
                <a:latin typeface="Arial"/>
                <a:cs typeface="Arial"/>
              </a:rPr>
              <a:t>big </a:t>
            </a:r>
            <a:r>
              <a:rPr lang="en-US" sz="1800" b="1" dirty="0">
                <a:solidFill>
                  <a:schemeClr val="tx1">
                    <a:lumMod val="75000"/>
                    <a:lumOff val="25000"/>
                  </a:schemeClr>
                </a:solidFill>
                <a:latin typeface="Arial"/>
                <a:cs typeface="Arial"/>
              </a:rPr>
              <a:t>questions:</a:t>
            </a:r>
          </a:p>
          <a:p>
            <a:pPr marL="145750" indent="-145750">
              <a:buFont typeface="Arial"/>
              <a:buChar char="•"/>
            </a:pPr>
            <a:endParaRPr lang="en-US" sz="1400" dirty="0" smtClean="0">
              <a:solidFill>
                <a:schemeClr val="tx1">
                  <a:lumMod val="75000"/>
                  <a:lumOff val="25000"/>
                </a:schemeClr>
              </a:solidFill>
              <a:latin typeface="Arial"/>
              <a:cs typeface="Arial"/>
            </a:endParaRPr>
          </a:p>
          <a:p>
            <a:pPr marL="145750" indent="-145750">
              <a:buFont typeface="Arial"/>
              <a:buChar char="•"/>
            </a:pPr>
            <a:r>
              <a:rPr lang="en-US" sz="1400" dirty="0">
                <a:solidFill>
                  <a:srgbClr val="404040"/>
                </a:solidFill>
                <a:latin typeface="Arial"/>
                <a:cs typeface="Arial"/>
              </a:rPr>
              <a:t>What are we going to do to achieve this change? </a:t>
            </a:r>
          </a:p>
          <a:p>
            <a:pPr marL="145750" indent="-145750">
              <a:buFont typeface="Arial"/>
              <a:buChar char="•"/>
            </a:pPr>
            <a:r>
              <a:rPr lang="en-US" sz="1400" dirty="0">
                <a:solidFill>
                  <a:srgbClr val="404040"/>
                </a:solidFill>
                <a:latin typeface="Arial"/>
                <a:cs typeface="Arial"/>
              </a:rPr>
              <a:t> What is working well</a:t>
            </a:r>
            <a:r>
              <a:rPr lang="en-US" sz="1400" dirty="0" smtClean="0">
                <a:solidFill>
                  <a:srgbClr val="404040"/>
                </a:solidFill>
                <a:latin typeface="Arial"/>
                <a:cs typeface="Arial"/>
              </a:rPr>
              <a:t>? </a:t>
            </a:r>
            <a:r>
              <a:rPr lang="en-US" sz="1400" dirty="0" smtClean="0">
                <a:latin typeface="Arial"/>
                <a:cs typeface="Arial"/>
              </a:rPr>
              <a:t>What is the data telling us?  </a:t>
            </a:r>
            <a:endParaRPr lang="en-US" sz="1400" dirty="0">
              <a:latin typeface="Arial"/>
              <a:cs typeface="Arial"/>
            </a:endParaRPr>
          </a:p>
          <a:p>
            <a:pPr marL="145750" indent="-145750">
              <a:buFont typeface="Arial"/>
              <a:buChar char="•"/>
            </a:pPr>
            <a:r>
              <a:rPr lang="en-US" sz="1400" dirty="0" smtClean="0">
                <a:solidFill>
                  <a:srgbClr val="404040"/>
                </a:solidFill>
                <a:latin typeface="Arial"/>
                <a:cs typeface="Arial"/>
              </a:rPr>
              <a:t>What </a:t>
            </a:r>
            <a:r>
              <a:rPr lang="en-US" sz="1400" dirty="0">
                <a:solidFill>
                  <a:srgbClr val="404040"/>
                </a:solidFill>
                <a:latin typeface="Arial"/>
                <a:cs typeface="Arial"/>
              </a:rPr>
              <a:t>does research say? What is happening internationally/globally</a:t>
            </a:r>
            <a:r>
              <a:rPr lang="en-US" sz="1400" dirty="0" smtClean="0">
                <a:solidFill>
                  <a:srgbClr val="404040"/>
                </a:solidFill>
                <a:latin typeface="Arial"/>
                <a:cs typeface="Arial"/>
              </a:rPr>
              <a:t>? </a:t>
            </a:r>
            <a:endParaRPr lang="en-US" sz="1400" dirty="0">
              <a:latin typeface="Arial"/>
              <a:cs typeface="Arial"/>
            </a:endParaRPr>
          </a:p>
          <a:p>
            <a:pPr marL="145750" indent="-145750">
              <a:buFont typeface="Arial"/>
              <a:buChar char="•"/>
            </a:pPr>
            <a:r>
              <a:rPr lang="en-US" sz="1400" dirty="0" smtClean="0">
                <a:solidFill>
                  <a:srgbClr val="404040"/>
                </a:solidFill>
                <a:latin typeface="Arial"/>
                <a:cs typeface="Arial"/>
              </a:rPr>
              <a:t>What </a:t>
            </a:r>
            <a:r>
              <a:rPr lang="en-US" sz="1400" dirty="0">
                <a:solidFill>
                  <a:srgbClr val="404040"/>
                </a:solidFill>
                <a:latin typeface="Arial"/>
                <a:cs typeface="Arial"/>
              </a:rPr>
              <a:t>does current best practice look like locally, nationally, internationally?</a:t>
            </a:r>
          </a:p>
          <a:p>
            <a:pPr marL="145750" indent="-145750">
              <a:buFont typeface="Arial"/>
              <a:buChar char="•"/>
            </a:pPr>
            <a:r>
              <a:rPr lang="en-US" sz="1400" dirty="0" smtClean="0">
                <a:solidFill>
                  <a:srgbClr val="404040"/>
                </a:solidFill>
                <a:latin typeface="Arial"/>
                <a:cs typeface="Arial"/>
              </a:rPr>
              <a:t>What </a:t>
            </a:r>
            <a:r>
              <a:rPr lang="en-US" sz="1400" dirty="0">
                <a:solidFill>
                  <a:srgbClr val="404040"/>
                </a:solidFill>
                <a:latin typeface="Arial"/>
                <a:cs typeface="Arial"/>
              </a:rPr>
              <a:t>have we got in place already?</a:t>
            </a:r>
          </a:p>
          <a:p>
            <a:pPr marL="145750" indent="-145750">
              <a:buFont typeface="Arial"/>
              <a:buChar char="•"/>
            </a:pPr>
            <a:r>
              <a:rPr lang="en-US" sz="1400" dirty="0" smtClean="0">
                <a:solidFill>
                  <a:srgbClr val="404040"/>
                </a:solidFill>
                <a:latin typeface="Arial"/>
                <a:cs typeface="Arial"/>
              </a:rPr>
              <a:t>What </a:t>
            </a:r>
            <a:r>
              <a:rPr lang="en-US" sz="1400" dirty="0">
                <a:solidFill>
                  <a:srgbClr val="404040"/>
                </a:solidFill>
                <a:latin typeface="Arial"/>
                <a:cs typeface="Arial"/>
              </a:rPr>
              <a:t>do we need (that we don’t have already)?</a:t>
            </a:r>
          </a:p>
          <a:p>
            <a:pPr marL="145750" indent="-145750">
              <a:buFont typeface="Arial"/>
              <a:buChar char="•"/>
            </a:pPr>
            <a:r>
              <a:rPr lang="en-US" sz="1400" dirty="0">
                <a:solidFill>
                  <a:srgbClr val="404040"/>
                </a:solidFill>
                <a:latin typeface="Arial"/>
                <a:cs typeface="Arial"/>
              </a:rPr>
              <a:t>Do we have the </a:t>
            </a:r>
            <a:r>
              <a:rPr lang="en-US" sz="1400" dirty="0" smtClean="0">
                <a:solidFill>
                  <a:srgbClr val="404040"/>
                </a:solidFill>
                <a:latin typeface="Arial"/>
                <a:cs typeface="Arial"/>
              </a:rPr>
              <a:t>skills?</a:t>
            </a:r>
            <a:endParaRPr lang="en-US" sz="1400" dirty="0">
              <a:solidFill>
                <a:srgbClr val="404040"/>
              </a:solidFill>
              <a:latin typeface="Arial"/>
              <a:cs typeface="Arial"/>
            </a:endParaRPr>
          </a:p>
          <a:p>
            <a:pPr marL="145750" indent="-145750">
              <a:buFont typeface="Arial"/>
              <a:buChar char="•"/>
            </a:pPr>
            <a:r>
              <a:rPr lang="en-US" sz="1400" dirty="0">
                <a:solidFill>
                  <a:srgbClr val="404040"/>
                </a:solidFill>
                <a:latin typeface="Arial"/>
                <a:cs typeface="Arial"/>
              </a:rPr>
              <a:t>Do we have the right partners?</a:t>
            </a:r>
          </a:p>
          <a:p>
            <a:pPr marL="145750" indent="-145750">
              <a:buFont typeface="Arial"/>
              <a:buChar char="•"/>
            </a:pPr>
            <a:r>
              <a:rPr lang="en-US" sz="1400" dirty="0">
                <a:solidFill>
                  <a:srgbClr val="404040"/>
                </a:solidFill>
                <a:latin typeface="Arial"/>
                <a:cs typeface="Arial"/>
              </a:rPr>
              <a:t>Do we have the permission to achieve this.</a:t>
            </a:r>
          </a:p>
          <a:p>
            <a:pPr marL="145750" indent="-145750">
              <a:buFont typeface="Arial"/>
              <a:buChar char="•"/>
            </a:pPr>
            <a:r>
              <a:rPr lang="en-US" sz="1400" dirty="0">
                <a:solidFill>
                  <a:srgbClr val="404040"/>
                </a:solidFill>
                <a:latin typeface="Arial"/>
                <a:cs typeface="Arial"/>
              </a:rPr>
              <a:t>ARE WE ABLE?</a:t>
            </a:r>
          </a:p>
          <a:p>
            <a:pPr marL="145750" indent="-145750">
              <a:buFont typeface="Arial"/>
              <a:buChar char="•"/>
            </a:pPr>
            <a:r>
              <a:rPr lang="en-US" sz="1400" dirty="0">
                <a:solidFill>
                  <a:srgbClr val="404040"/>
                </a:solidFill>
                <a:latin typeface="Arial"/>
                <a:cs typeface="Arial"/>
              </a:rPr>
              <a:t>Where can we access support opportunities?</a:t>
            </a:r>
          </a:p>
          <a:p>
            <a:pPr marL="145750" indent="-145750">
              <a:buFont typeface="Arial"/>
              <a:buChar char="•"/>
            </a:pPr>
            <a:r>
              <a:rPr lang="en-US" sz="1400" dirty="0">
                <a:solidFill>
                  <a:srgbClr val="404040"/>
                </a:solidFill>
                <a:latin typeface="Arial"/>
                <a:cs typeface="Arial"/>
              </a:rPr>
              <a:t>What future skills will we need?</a:t>
            </a:r>
          </a:p>
          <a:p>
            <a:pPr marL="145750" indent="-145750">
              <a:buFont typeface="Arial"/>
              <a:buChar char="•"/>
            </a:pPr>
            <a:r>
              <a:rPr lang="en-US" sz="1400" dirty="0">
                <a:solidFill>
                  <a:srgbClr val="404040"/>
                </a:solidFill>
                <a:latin typeface="Arial"/>
                <a:cs typeface="Arial"/>
              </a:rPr>
              <a:t>What are the barriers/challenges?</a:t>
            </a:r>
          </a:p>
          <a:p>
            <a:pPr marL="145750" indent="-145750">
              <a:buFont typeface="Arial"/>
              <a:buChar char="•"/>
            </a:pPr>
            <a:r>
              <a:rPr lang="en-US" sz="1400" dirty="0">
                <a:solidFill>
                  <a:srgbClr val="404040"/>
                </a:solidFill>
                <a:latin typeface="Arial"/>
                <a:cs typeface="Arial"/>
              </a:rPr>
              <a:t>What are the resources we need?</a:t>
            </a:r>
          </a:p>
          <a:p>
            <a:pPr marL="145750" indent="-145750">
              <a:buFont typeface="Arial"/>
              <a:buChar char="•"/>
            </a:pPr>
            <a:r>
              <a:rPr lang="en-US" sz="1400" dirty="0">
                <a:solidFill>
                  <a:srgbClr val="404040"/>
                </a:solidFill>
                <a:latin typeface="Arial"/>
                <a:cs typeface="Arial"/>
              </a:rPr>
              <a:t>What is the vision? The big picture?</a:t>
            </a:r>
          </a:p>
          <a:p>
            <a:pPr marL="145750" indent="-145750">
              <a:buFont typeface="Arial"/>
              <a:buChar char="•"/>
            </a:pPr>
            <a:r>
              <a:rPr lang="en-US" sz="1400" dirty="0">
                <a:solidFill>
                  <a:srgbClr val="404040"/>
                </a:solidFill>
                <a:latin typeface="Arial"/>
                <a:cs typeface="Arial"/>
              </a:rPr>
              <a:t>What difference will it make to learners?</a:t>
            </a:r>
          </a:p>
          <a:p>
            <a:pPr marL="145750" indent="-145750">
              <a:buFont typeface="Arial"/>
              <a:buChar char="•"/>
            </a:pPr>
            <a:r>
              <a:rPr lang="en-US" sz="1400" dirty="0">
                <a:solidFill>
                  <a:srgbClr val="404040"/>
                </a:solidFill>
                <a:latin typeface="Arial"/>
                <a:cs typeface="Arial"/>
              </a:rPr>
              <a:t>What is the legacy we will leave?</a:t>
            </a:r>
          </a:p>
          <a:p>
            <a:pPr marL="145750" indent="-145750">
              <a:buFont typeface="Arial"/>
              <a:buChar char="•"/>
            </a:pPr>
            <a:r>
              <a:rPr lang="en-US" sz="1400" dirty="0">
                <a:solidFill>
                  <a:srgbClr val="404040"/>
                </a:solidFill>
                <a:latin typeface="Arial"/>
                <a:cs typeface="Arial"/>
              </a:rPr>
              <a:t>What support do we need to maximise our potential for change</a:t>
            </a:r>
            <a:r>
              <a:rPr lang="en-US" sz="1400" dirty="0" smtClean="0">
                <a:solidFill>
                  <a:srgbClr val="404040"/>
                </a:solidFill>
                <a:latin typeface="Arial"/>
                <a:cs typeface="Arial"/>
              </a:rPr>
              <a:t>?</a:t>
            </a:r>
            <a:endParaRPr lang="en-US" sz="1400" dirty="0">
              <a:solidFill>
                <a:srgbClr val="404040"/>
              </a:solidFill>
              <a:latin typeface="Arial"/>
              <a:cs typeface="Arial"/>
            </a:endParaRPr>
          </a:p>
        </p:txBody>
      </p:sp>
      <p:sp>
        <p:nvSpPr>
          <p:cNvPr id="34" name="Rounded Rectangle 33"/>
          <p:cNvSpPr/>
          <p:nvPr/>
        </p:nvSpPr>
        <p:spPr>
          <a:xfrm>
            <a:off x="3386390" y="1092727"/>
            <a:ext cx="8101948" cy="1004949"/>
          </a:xfrm>
          <a:prstGeom prst="round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solidFill>
                <a:schemeClr val="tx1"/>
              </a:solidFill>
            </a:endParaRPr>
          </a:p>
        </p:txBody>
      </p:sp>
      <p:sp>
        <p:nvSpPr>
          <p:cNvPr id="40" name="TextBox 39"/>
          <p:cNvSpPr txBox="1"/>
          <p:nvPr/>
        </p:nvSpPr>
        <p:spPr>
          <a:xfrm>
            <a:off x="3586171" y="1205875"/>
            <a:ext cx="2888699" cy="324714"/>
          </a:xfrm>
          <a:prstGeom prst="rect">
            <a:avLst/>
          </a:prstGeom>
          <a:noFill/>
        </p:spPr>
        <p:txBody>
          <a:bodyPr wrap="square" lIns="77733" tIns="38867" rIns="77733" bIns="38867" rtlCol="0">
            <a:spAutoFit/>
          </a:bodyPr>
          <a:lstStyle/>
          <a:p>
            <a:r>
              <a:rPr lang="en-US" sz="1600" b="1" dirty="0" smtClean="0">
                <a:solidFill>
                  <a:srgbClr val="2E90AB"/>
                </a:solidFill>
                <a:latin typeface="Arial"/>
                <a:cs typeface="Arial"/>
              </a:rPr>
              <a:t>Your </a:t>
            </a:r>
            <a:r>
              <a:rPr lang="en-US" sz="1600" b="1" dirty="0">
                <a:solidFill>
                  <a:srgbClr val="2E90AB"/>
                </a:solidFill>
                <a:latin typeface="Arial"/>
                <a:cs typeface="Arial"/>
              </a:rPr>
              <a:t>c</a:t>
            </a:r>
            <a:r>
              <a:rPr lang="en-US" sz="1600" b="1" dirty="0" smtClean="0">
                <a:solidFill>
                  <a:srgbClr val="2E90AB"/>
                </a:solidFill>
                <a:latin typeface="Arial"/>
                <a:cs typeface="Arial"/>
              </a:rPr>
              <a:t>hosen action:</a:t>
            </a:r>
            <a:endParaRPr lang="en-US" sz="1600" b="1" dirty="0">
              <a:solidFill>
                <a:srgbClr val="2E90AB"/>
              </a:solidFill>
              <a:latin typeface="Arial"/>
              <a:cs typeface="Arial"/>
            </a:endParaRPr>
          </a:p>
        </p:txBody>
      </p:sp>
      <p:sp>
        <p:nvSpPr>
          <p:cNvPr id="46"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What? </a:t>
            </a:r>
            <a:r>
              <a:rPr lang="en-GB" sz="2400" b="1" i="1" dirty="0" smtClean="0">
                <a:solidFill>
                  <a:srgbClr val="2E90AB"/>
                </a:solidFill>
                <a:latin typeface="Arial"/>
                <a:cs typeface="Arial"/>
              </a:rPr>
              <a:t>What do we have? What do we need? What is already out there?</a:t>
            </a:r>
            <a:endParaRPr lang="en-GB" sz="2400" b="1" i="1" dirty="0">
              <a:solidFill>
                <a:srgbClr val="2E90AB"/>
              </a:solidFill>
              <a:latin typeface="Arial"/>
              <a:cs typeface="Arial"/>
            </a:endParaRPr>
          </a:p>
        </p:txBody>
      </p:sp>
    </p:spTree>
    <p:extLst>
      <p:ext uri="{BB962C8B-B14F-4D97-AF65-F5344CB8AC3E}">
        <p14:creationId xmlns:p14="http://schemas.microsoft.com/office/powerpoint/2010/main" val="1362872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072430" y="4135319"/>
            <a:ext cx="6671927" cy="2991588"/>
          </a:xfrm>
          <a:prstGeom prst="rect">
            <a:avLst/>
          </a:prstGeom>
        </p:spPr>
        <p:txBody>
          <a:bodyPr wrap="square" lIns="128016" tIns="64008" rIns="128016" bIns="64008">
            <a:spAutoFit/>
          </a:bodyPr>
          <a:lstStyle/>
          <a:p>
            <a:r>
              <a:rPr lang="en-US" sz="1800" b="1" dirty="0">
                <a:solidFill>
                  <a:schemeClr val="tx1">
                    <a:lumMod val="75000"/>
                    <a:lumOff val="25000"/>
                  </a:schemeClr>
                </a:solidFill>
                <a:latin typeface="Arial"/>
                <a:cs typeface="Arial"/>
              </a:rPr>
              <a:t>The </a:t>
            </a:r>
            <a:r>
              <a:rPr lang="en-US" sz="1800" b="1" dirty="0" smtClean="0">
                <a:solidFill>
                  <a:schemeClr val="tx1">
                    <a:lumMod val="75000"/>
                    <a:lumOff val="25000"/>
                  </a:schemeClr>
                </a:solidFill>
                <a:latin typeface="Arial"/>
                <a:cs typeface="Arial"/>
              </a:rPr>
              <a:t>big questions to consider if relevant:</a:t>
            </a:r>
            <a:endParaRPr lang="en-US" sz="1400" dirty="0" smtClean="0">
              <a:solidFill>
                <a:schemeClr val="tx1">
                  <a:lumMod val="75000"/>
                  <a:lumOff val="25000"/>
                </a:schemeClr>
              </a:solidFill>
              <a:latin typeface="Arial"/>
              <a:cs typeface="Arial"/>
            </a:endParaRPr>
          </a:p>
          <a:p>
            <a:pPr marL="145750" indent="-145750">
              <a:buFont typeface="Arial"/>
              <a:buChar char="•"/>
            </a:pPr>
            <a:r>
              <a:rPr lang="en-US" sz="1400" dirty="0" smtClean="0">
                <a:solidFill>
                  <a:srgbClr val="404040"/>
                </a:solidFill>
                <a:latin typeface="Arial"/>
                <a:cs typeface="Arial"/>
              </a:rPr>
              <a:t>Personnel? Timeframe?</a:t>
            </a:r>
            <a:endParaRPr lang="en-US" sz="1400" dirty="0">
              <a:solidFill>
                <a:srgbClr val="404040"/>
              </a:solidFill>
              <a:latin typeface="Arial"/>
              <a:cs typeface="Arial"/>
            </a:endParaRPr>
          </a:p>
          <a:p>
            <a:pPr marL="145750" indent="-145750">
              <a:buFont typeface="Arial"/>
              <a:buChar char="•"/>
            </a:pPr>
            <a:r>
              <a:rPr lang="en-US" sz="1400" dirty="0" smtClean="0">
                <a:solidFill>
                  <a:srgbClr val="404040"/>
                </a:solidFill>
                <a:latin typeface="Arial"/>
                <a:cs typeface="Arial"/>
              </a:rPr>
              <a:t>Finance </a:t>
            </a:r>
            <a:r>
              <a:rPr lang="en-US" sz="1400" dirty="0">
                <a:solidFill>
                  <a:srgbClr val="404040"/>
                </a:solidFill>
                <a:latin typeface="Arial"/>
                <a:cs typeface="Arial"/>
              </a:rPr>
              <a:t>and other resources ?</a:t>
            </a:r>
          </a:p>
          <a:p>
            <a:pPr marL="145750" indent="-145750">
              <a:buFont typeface="Arial"/>
              <a:buChar char="•"/>
            </a:pPr>
            <a:r>
              <a:rPr lang="en-US" sz="1400" dirty="0" smtClean="0">
                <a:solidFill>
                  <a:srgbClr val="404040"/>
                </a:solidFill>
                <a:latin typeface="Arial"/>
                <a:cs typeface="Arial"/>
              </a:rPr>
              <a:t>Monitoring</a:t>
            </a:r>
            <a:r>
              <a:rPr lang="en-US" sz="1400" dirty="0">
                <a:solidFill>
                  <a:srgbClr val="404040"/>
                </a:solidFill>
                <a:latin typeface="Arial"/>
                <a:cs typeface="Arial"/>
              </a:rPr>
              <a:t>?</a:t>
            </a:r>
          </a:p>
          <a:p>
            <a:pPr marL="145750" indent="-145750">
              <a:buFont typeface="Arial"/>
              <a:buChar char="•"/>
            </a:pPr>
            <a:r>
              <a:rPr lang="en-US" sz="1400" dirty="0" smtClean="0">
                <a:solidFill>
                  <a:srgbClr val="404040"/>
                </a:solidFill>
                <a:latin typeface="Arial"/>
                <a:cs typeface="Arial"/>
              </a:rPr>
              <a:t>Links </a:t>
            </a:r>
            <a:r>
              <a:rPr lang="en-US" sz="1400" dirty="0">
                <a:solidFill>
                  <a:srgbClr val="404040"/>
                </a:solidFill>
                <a:latin typeface="Arial"/>
                <a:cs typeface="Arial"/>
              </a:rPr>
              <a:t>to Professional Development</a:t>
            </a:r>
            <a:r>
              <a:rPr lang="en-US" sz="1400" dirty="0" smtClean="0">
                <a:solidFill>
                  <a:srgbClr val="404040"/>
                </a:solidFill>
                <a:latin typeface="Arial"/>
                <a:cs typeface="Arial"/>
              </a:rPr>
              <a:t>? </a:t>
            </a:r>
          </a:p>
          <a:p>
            <a:pPr marL="145750" indent="-145750">
              <a:buFont typeface="Arial"/>
              <a:buChar char="•"/>
            </a:pPr>
            <a:r>
              <a:rPr lang="en-US" sz="1400" dirty="0" smtClean="0">
                <a:solidFill>
                  <a:srgbClr val="404040"/>
                </a:solidFill>
                <a:latin typeface="Arial"/>
                <a:cs typeface="Arial"/>
              </a:rPr>
              <a:t>Links to the NIF drivers?</a:t>
            </a:r>
            <a:endParaRPr lang="en-US" sz="1400" dirty="0">
              <a:solidFill>
                <a:srgbClr val="404040"/>
              </a:solidFill>
              <a:latin typeface="Arial"/>
              <a:cs typeface="Arial"/>
            </a:endParaRPr>
          </a:p>
          <a:p>
            <a:pPr marL="145750" indent="-145750">
              <a:buFont typeface="Arial"/>
              <a:buChar char="•"/>
            </a:pPr>
            <a:r>
              <a:rPr lang="en-US" sz="1400" dirty="0">
                <a:solidFill>
                  <a:srgbClr val="404040"/>
                </a:solidFill>
                <a:latin typeface="Arial"/>
                <a:cs typeface="Arial"/>
              </a:rPr>
              <a:t>How will we know? Evidence- impact – measure</a:t>
            </a:r>
          </a:p>
          <a:p>
            <a:pPr marL="145750" indent="-145750">
              <a:buFont typeface="Arial"/>
              <a:buChar char="•"/>
            </a:pPr>
            <a:r>
              <a:rPr lang="en-US" sz="1400" dirty="0">
                <a:solidFill>
                  <a:srgbClr val="404040"/>
                </a:solidFill>
                <a:latin typeface="Arial"/>
                <a:cs typeface="Arial"/>
              </a:rPr>
              <a:t>Methodologies used? </a:t>
            </a:r>
            <a:r>
              <a:rPr lang="en-US" sz="1400" dirty="0" smtClean="0">
                <a:solidFill>
                  <a:srgbClr val="404040"/>
                </a:solidFill>
                <a:latin typeface="Arial"/>
                <a:cs typeface="Arial"/>
              </a:rPr>
              <a:t>e.g</a:t>
            </a:r>
            <a:r>
              <a:rPr lang="en-US" sz="1400" dirty="0">
                <a:solidFill>
                  <a:srgbClr val="404040"/>
                </a:solidFill>
                <a:latin typeface="Arial"/>
                <a:cs typeface="Arial"/>
              </a:rPr>
              <a:t>. consultative, participative, communities of practice</a:t>
            </a:r>
          </a:p>
          <a:p>
            <a:pPr marL="145750" indent="-145750">
              <a:buFont typeface="Arial"/>
              <a:buChar char="•"/>
            </a:pPr>
            <a:r>
              <a:rPr lang="en-US" sz="1400" dirty="0">
                <a:solidFill>
                  <a:srgbClr val="404040"/>
                </a:solidFill>
                <a:latin typeface="Arial"/>
                <a:cs typeface="Arial"/>
              </a:rPr>
              <a:t>How are we going to share the vision for this change to ensure there is widespread ownership?</a:t>
            </a:r>
          </a:p>
          <a:p>
            <a:pPr marL="145750" indent="-145750">
              <a:buFont typeface="Arial"/>
              <a:buChar char="•"/>
            </a:pPr>
            <a:r>
              <a:rPr lang="en-US" sz="1400" dirty="0">
                <a:solidFill>
                  <a:srgbClr val="404040"/>
                </a:solidFill>
                <a:latin typeface="Arial"/>
                <a:cs typeface="Arial"/>
              </a:rPr>
              <a:t>How do we take it forwards, share with the community, consider local contexts and ensure all learners benefit</a:t>
            </a:r>
            <a:r>
              <a:rPr lang="en-US" sz="1400" dirty="0" smtClean="0">
                <a:solidFill>
                  <a:srgbClr val="404040"/>
                </a:solidFill>
                <a:latin typeface="Arial"/>
                <a:cs typeface="Arial"/>
              </a:rPr>
              <a:t>?</a:t>
            </a:r>
          </a:p>
          <a:p>
            <a:pPr marL="145750" indent="-145750">
              <a:buFont typeface="Arial"/>
              <a:buChar char="•"/>
            </a:pPr>
            <a:endParaRPr lang="en-US" sz="1400" dirty="0">
              <a:solidFill>
                <a:srgbClr val="404040"/>
              </a:solidFill>
              <a:latin typeface="Arial"/>
              <a:cs typeface="Arial"/>
            </a:endParaRPr>
          </a:p>
        </p:txBody>
      </p:sp>
      <p:sp>
        <p:nvSpPr>
          <p:cNvPr id="34" name="Rounded Rectangle 33"/>
          <p:cNvSpPr/>
          <p:nvPr/>
        </p:nvSpPr>
        <p:spPr>
          <a:xfrm>
            <a:off x="697570" y="4135319"/>
            <a:ext cx="4270411" cy="2407721"/>
          </a:xfrm>
          <a:prstGeom prst="round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solidFill>
                <a:schemeClr val="tx1"/>
              </a:solidFill>
            </a:endParaRPr>
          </a:p>
        </p:txBody>
      </p:sp>
      <p:sp>
        <p:nvSpPr>
          <p:cNvPr id="40" name="TextBox 39"/>
          <p:cNvSpPr txBox="1"/>
          <p:nvPr/>
        </p:nvSpPr>
        <p:spPr>
          <a:xfrm>
            <a:off x="978623" y="4248467"/>
            <a:ext cx="2888699" cy="324714"/>
          </a:xfrm>
          <a:prstGeom prst="rect">
            <a:avLst/>
          </a:prstGeom>
          <a:noFill/>
        </p:spPr>
        <p:txBody>
          <a:bodyPr wrap="square" lIns="77733" tIns="38867" rIns="77733" bIns="38867" rtlCol="0">
            <a:spAutoFit/>
          </a:bodyPr>
          <a:lstStyle/>
          <a:p>
            <a:r>
              <a:rPr lang="en-US" sz="1600" b="1" dirty="0" smtClean="0">
                <a:solidFill>
                  <a:srgbClr val="2E90AB"/>
                </a:solidFill>
                <a:latin typeface="Arial"/>
                <a:cs typeface="Arial"/>
              </a:rPr>
              <a:t>Your chosen action:</a:t>
            </a:r>
            <a:endParaRPr lang="en-US" sz="1600" b="1" dirty="0">
              <a:solidFill>
                <a:srgbClr val="2E90AB"/>
              </a:solidFill>
              <a:latin typeface="Arial"/>
              <a:cs typeface="Arial"/>
            </a:endParaRPr>
          </a:p>
        </p:txBody>
      </p:sp>
      <p:pic>
        <p:nvPicPr>
          <p:cNvPr id="11" name="Picture 10" descr="inwards_outwards_forwards_diagrams-11.png"/>
          <p:cNvPicPr>
            <a:picLocks noChangeAspect="1"/>
          </p:cNvPicPr>
          <p:nvPr/>
        </p:nvPicPr>
        <p:blipFill rotWithShape="1">
          <a:blip r:embed="rId3">
            <a:extLst>
              <a:ext uri="{28A0092B-C50C-407E-A947-70E740481C1C}">
                <a14:useLocalDpi xmlns:a14="http://schemas.microsoft.com/office/drawing/2010/main" val="0"/>
              </a:ext>
            </a:extLst>
          </a:blip>
          <a:srcRect t="53509" b="-146"/>
          <a:stretch/>
        </p:blipFill>
        <p:spPr>
          <a:xfrm>
            <a:off x="2122626" y="-4235"/>
            <a:ext cx="7753212" cy="3606800"/>
          </a:xfrm>
          <a:prstGeom prst="rect">
            <a:avLst/>
          </a:prstGeom>
        </p:spPr>
      </p:pic>
      <p:sp>
        <p:nvSpPr>
          <p:cNvPr id="12" name="Title 1"/>
          <p:cNvSpPr txBox="1">
            <a:spLocks/>
          </p:cNvSpPr>
          <p:nvPr/>
        </p:nvSpPr>
        <p:spPr>
          <a:xfrm>
            <a:off x="568811" y="3490232"/>
            <a:ext cx="10899215" cy="576155"/>
          </a:xfrm>
          <a:prstGeom prst="rect">
            <a:avLst/>
          </a:prstGeom>
        </p:spPr>
        <p:txBody>
          <a:bodyPr vert="horz" lIns="108826" tIns="54413" rIns="108826" bIns="54413" rtlCol="0" anchor="t">
            <a:normAutofit lnSpcReduction="10000"/>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How? </a:t>
            </a:r>
            <a:r>
              <a:rPr lang="en-GB" sz="2400" b="1" i="1" dirty="0" smtClean="0">
                <a:solidFill>
                  <a:srgbClr val="2E90AB"/>
                </a:solidFill>
                <a:latin typeface="Arial"/>
                <a:cs typeface="Arial"/>
              </a:rPr>
              <a:t>How will we know that change is an improvement?</a:t>
            </a:r>
            <a:endParaRPr lang="en-GB" sz="2400" b="1" i="1" dirty="0">
              <a:solidFill>
                <a:srgbClr val="2E90AB"/>
              </a:solidFill>
              <a:latin typeface="Arial"/>
              <a:cs typeface="Arial"/>
            </a:endParaRPr>
          </a:p>
        </p:txBody>
      </p:sp>
    </p:spTree>
    <p:extLst>
      <p:ext uri="{BB962C8B-B14F-4D97-AF65-F5344CB8AC3E}">
        <p14:creationId xmlns:p14="http://schemas.microsoft.com/office/powerpoint/2010/main" val="2249484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6963682" y="3066891"/>
            <a:ext cx="4524656" cy="1317666"/>
          </a:xfrm>
          <a:prstGeom prst="rect">
            <a:avLst/>
          </a:prstGeom>
        </p:spPr>
        <p:txBody>
          <a:bodyPr vert="horz" lIns="108630" tIns="54324" rIns="108630" bIns="54324" rtlCol="0">
            <a:noAutofit/>
          </a:bodyPr>
          <a:lstStyle>
            <a:lvl1pPr marL="480060" indent="-480060" algn="l" defTabSz="640080" rtl="0" eaLnBrk="1" latinLnBrk="0" hangingPunct="1">
              <a:spcBef>
                <a:spcPct val="20000"/>
              </a:spcBef>
              <a:buFont typeface="Arial"/>
              <a:buChar char="•"/>
              <a:defRPr sz="4500" kern="1200">
                <a:solidFill>
                  <a:schemeClr val="tx1"/>
                </a:solidFill>
                <a:latin typeface="+mn-lt"/>
                <a:ea typeface="+mn-ea"/>
                <a:cs typeface="+mn-cs"/>
              </a:defRPr>
            </a:lvl1pPr>
            <a:lvl2pPr marL="1040130" indent="-400050" algn="l" defTabSz="640080" rtl="0" eaLnBrk="1" latinLnBrk="0" hangingPunct="1">
              <a:spcBef>
                <a:spcPct val="20000"/>
              </a:spcBef>
              <a:buFont typeface="Arial"/>
              <a:buChar char="–"/>
              <a:defRPr sz="3900" kern="1200">
                <a:solidFill>
                  <a:schemeClr val="tx1"/>
                </a:solidFill>
                <a:latin typeface="+mn-lt"/>
                <a:ea typeface="+mn-ea"/>
                <a:cs typeface="+mn-cs"/>
              </a:defRPr>
            </a:lvl2pPr>
            <a:lvl3pPr marL="1600200" indent="-320040" algn="l" defTabSz="640080" rtl="0" eaLnBrk="1" latinLnBrk="0" hangingPunct="1">
              <a:spcBef>
                <a:spcPct val="20000"/>
              </a:spcBef>
              <a:buFont typeface="Arial"/>
              <a:buChar char="•"/>
              <a:defRPr sz="3400" kern="1200">
                <a:solidFill>
                  <a:schemeClr val="tx1"/>
                </a:solidFill>
                <a:latin typeface="+mn-lt"/>
                <a:ea typeface="+mn-ea"/>
                <a:cs typeface="+mn-cs"/>
              </a:defRPr>
            </a:lvl3pPr>
            <a:lvl4pPr marL="2240280" indent="-320040" algn="l" defTabSz="640080" rtl="0" eaLnBrk="1" latinLnBrk="0" hangingPunct="1">
              <a:spcBef>
                <a:spcPct val="20000"/>
              </a:spcBef>
              <a:buFont typeface="Arial"/>
              <a:buChar char="–"/>
              <a:defRPr sz="2800" kern="1200">
                <a:solidFill>
                  <a:schemeClr val="tx1"/>
                </a:solidFill>
                <a:latin typeface="+mn-lt"/>
                <a:ea typeface="+mn-ea"/>
                <a:cs typeface="+mn-cs"/>
              </a:defRPr>
            </a:lvl4pPr>
            <a:lvl5pPr marL="2880360" indent="-320040" algn="l" defTabSz="640080" rtl="0" eaLnBrk="1" latinLnBrk="0" hangingPunct="1">
              <a:spcBef>
                <a:spcPct val="20000"/>
              </a:spcBef>
              <a:buFont typeface="Arial"/>
              <a:buChar char="»"/>
              <a:defRPr sz="2800" kern="1200">
                <a:solidFill>
                  <a:schemeClr val="tx1"/>
                </a:solidFill>
                <a:latin typeface="+mn-lt"/>
                <a:ea typeface="+mn-ea"/>
                <a:cs typeface="+mn-cs"/>
              </a:defRPr>
            </a:lvl5pPr>
            <a:lvl6pPr marL="3520440" indent="-320040" algn="l" defTabSz="640080" rtl="0" eaLnBrk="1" latinLnBrk="0" hangingPunct="1">
              <a:spcBef>
                <a:spcPct val="20000"/>
              </a:spcBef>
              <a:buFont typeface="Arial"/>
              <a:buChar char="•"/>
              <a:defRPr sz="2800" kern="1200">
                <a:solidFill>
                  <a:schemeClr val="tx1"/>
                </a:solidFill>
                <a:latin typeface="+mn-lt"/>
                <a:ea typeface="+mn-ea"/>
                <a:cs typeface="+mn-cs"/>
              </a:defRPr>
            </a:lvl6pPr>
            <a:lvl7pPr marL="4160520" indent="-320040" algn="l" defTabSz="640080" rtl="0" eaLnBrk="1" latinLnBrk="0" hangingPunct="1">
              <a:spcBef>
                <a:spcPct val="20000"/>
              </a:spcBef>
              <a:buFont typeface="Arial"/>
              <a:buChar char="•"/>
              <a:defRPr sz="2800" kern="1200">
                <a:solidFill>
                  <a:schemeClr val="tx1"/>
                </a:solidFill>
                <a:latin typeface="+mn-lt"/>
                <a:ea typeface="+mn-ea"/>
                <a:cs typeface="+mn-cs"/>
              </a:defRPr>
            </a:lvl7pPr>
            <a:lvl8pPr marL="4800600" indent="-320040" algn="l" defTabSz="640080" rtl="0" eaLnBrk="1" latinLnBrk="0" hangingPunct="1">
              <a:spcBef>
                <a:spcPct val="20000"/>
              </a:spcBef>
              <a:buFont typeface="Arial"/>
              <a:buChar char="•"/>
              <a:defRPr sz="2800" kern="1200">
                <a:solidFill>
                  <a:schemeClr val="tx1"/>
                </a:solidFill>
                <a:latin typeface="+mn-lt"/>
                <a:ea typeface="+mn-ea"/>
                <a:cs typeface="+mn-cs"/>
              </a:defRPr>
            </a:lvl8pPr>
            <a:lvl9pPr marL="5440680" indent="-320040" algn="l" defTabSz="640080" rtl="0" eaLnBrk="1" latinLnBrk="0" hangingPunct="1">
              <a:spcBef>
                <a:spcPct val="20000"/>
              </a:spcBef>
              <a:buFont typeface="Arial"/>
              <a:buChar char="•"/>
              <a:defRPr sz="2800" kern="1200">
                <a:solidFill>
                  <a:schemeClr val="tx1"/>
                </a:solidFill>
                <a:latin typeface="+mn-lt"/>
                <a:ea typeface="+mn-ea"/>
                <a:cs typeface="+mn-cs"/>
              </a:defRPr>
            </a:lvl9pPr>
          </a:lstStyle>
          <a:p>
            <a:pPr marL="0" indent="0">
              <a:buNone/>
            </a:pPr>
            <a:r>
              <a:rPr lang="en-US" sz="1800" dirty="0">
                <a:solidFill>
                  <a:srgbClr val="404040"/>
                </a:solidFill>
                <a:latin typeface="Arial"/>
                <a:cs typeface="Arial"/>
              </a:rPr>
              <a:t>The team go back round the Why? What? How? a second time to </a:t>
            </a:r>
            <a:r>
              <a:rPr lang="en-US" sz="1800" b="1" i="1" dirty="0">
                <a:solidFill>
                  <a:srgbClr val="404040"/>
                </a:solidFill>
                <a:latin typeface="Arial"/>
                <a:cs typeface="Arial"/>
              </a:rPr>
              <a:t>‘calibrate’ (check, adjust, adapt, explore further) </a:t>
            </a:r>
            <a:r>
              <a:rPr lang="en-US" sz="1800" dirty="0">
                <a:solidFill>
                  <a:srgbClr val="404040"/>
                </a:solidFill>
                <a:latin typeface="Arial"/>
                <a:cs typeface="Arial"/>
              </a:rPr>
              <a:t>their responses with the full cycle in place.</a:t>
            </a:r>
          </a:p>
        </p:txBody>
      </p:sp>
      <p:sp>
        <p:nvSpPr>
          <p:cNvPr id="22"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Enquiry skills development</a:t>
            </a:r>
            <a:endParaRPr lang="en-GB" sz="3600" b="1" i="1" dirty="0">
              <a:solidFill>
                <a:srgbClr val="2E90AB"/>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00" y="1618957"/>
            <a:ext cx="4287838" cy="3463254"/>
          </a:xfrm>
          <a:prstGeom prst="rect">
            <a:avLst/>
          </a:prstGeom>
          <a:effectLst>
            <a:outerShdw blurRad="254000" dist="254000" dir="3000000" algn="ctr" rotWithShape="0">
              <a:srgbClr val="000000">
                <a:alpha val="43137"/>
              </a:srgbClr>
            </a:outerShdw>
          </a:effectLst>
        </p:spPr>
      </p:pic>
    </p:spTree>
    <p:extLst>
      <p:ext uri="{BB962C8B-B14F-4D97-AF65-F5344CB8AC3E}">
        <p14:creationId xmlns:p14="http://schemas.microsoft.com/office/powerpoint/2010/main" val="3167380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wards_outwards_forwards_diagrams-11.png"/>
          <p:cNvPicPr>
            <a:picLocks noChangeAspect="1"/>
          </p:cNvPicPr>
          <p:nvPr/>
        </p:nvPicPr>
        <p:blipFill rotWithShape="1">
          <a:blip r:embed="rId3">
            <a:extLst>
              <a:ext uri="{28A0092B-C50C-407E-A947-70E740481C1C}">
                <a14:useLocalDpi xmlns:a14="http://schemas.microsoft.com/office/drawing/2010/main" val="0"/>
              </a:ext>
            </a:extLst>
          </a:blip>
          <a:srcRect l="-143" t="750" r="56613" b="298"/>
          <a:stretch/>
        </p:blipFill>
        <p:spPr>
          <a:xfrm>
            <a:off x="9133365" y="936165"/>
            <a:ext cx="3068159" cy="6324556"/>
          </a:xfrm>
          <a:prstGeom prst="rect">
            <a:avLst/>
          </a:prstGeom>
        </p:spPr>
      </p:pic>
      <p:sp>
        <p:nvSpPr>
          <p:cNvPr id="10" name="Rectangle 9"/>
          <p:cNvSpPr/>
          <p:nvPr/>
        </p:nvSpPr>
        <p:spPr>
          <a:xfrm>
            <a:off x="6034724" y="6009614"/>
            <a:ext cx="494119" cy="5289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89125" y="4109417"/>
            <a:ext cx="4937628" cy="1483483"/>
          </a:xfrm>
          <a:prstGeom prst="rect">
            <a:avLst/>
          </a:prstGeom>
        </p:spPr>
        <p:txBody>
          <a:bodyPr wrap="square" lIns="128016" tIns="64008" rIns="128016" bIns="64008">
            <a:spAutoFit/>
          </a:bodyPr>
          <a:lstStyle/>
          <a:p>
            <a:r>
              <a:rPr lang="en-US" sz="1800" b="1" dirty="0" smtClean="0">
                <a:solidFill>
                  <a:schemeClr val="tx1">
                    <a:lumMod val="75000"/>
                    <a:lumOff val="25000"/>
                  </a:schemeClr>
                </a:solidFill>
                <a:latin typeface="Arial"/>
                <a:cs typeface="Arial"/>
              </a:rPr>
              <a:t>Enquiry skills:</a:t>
            </a:r>
            <a:endParaRPr lang="en-US" sz="1800" b="1" dirty="0">
              <a:solidFill>
                <a:schemeClr val="tx1">
                  <a:lumMod val="75000"/>
                  <a:lumOff val="25000"/>
                </a:schemeClr>
              </a:solidFill>
              <a:latin typeface="Arial"/>
              <a:cs typeface="Arial"/>
            </a:endParaRPr>
          </a:p>
          <a:p>
            <a:pPr marL="145750" indent="-145750">
              <a:buFont typeface="Arial"/>
              <a:buChar char="•"/>
            </a:pPr>
            <a:endParaRPr lang="en-US" sz="1400" dirty="0" smtClean="0">
              <a:solidFill>
                <a:schemeClr val="tx1">
                  <a:lumMod val="75000"/>
                  <a:lumOff val="25000"/>
                </a:schemeClr>
              </a:solidFill>
              <a:latin typeface="Arial"/>
              <a:cs typeface="Arial"/>
            </a:endParaRPr>
          </a:p>
          <a:p>
            <a:pPr marL="145750" indent="-145750">
              <a:buFont typeface="Arial"/>
              <a:buChar char="•"/>
            </a:pPr>
            <a:r>
              <a:rPr lang="en-US" sz="1400" dirty="0">
                <a:solidFill>
                  <a:srgbClr val="404040"/>
                </a:solidFill>
                <a:latin typeface="Arial"/>
                <a:cs typeface="Arial"/>
              </a:rPr>
              <a:t>What have we learned from the process to date?</a:t>
            </a:r>
          </a:p>
          <a:p>
            <a:pPr marL="145750" indent="-145750">
              <a:buFont typeface="Arial"/>
              <a:buChar char="•"/>
            </a:pPr>
            <a:r>
              <a:rPr lang="en-US" sz="1400" dirty="0">
                <a:solidFill>
                  <a:srgbClr val="404040"/>
                </a:solidFill>
                <a:latin typeface="Arial"/>
                <a:cs typeface="Arial"/>
              </a:rPr>
              <a:t>What checks, adjustments adaptations, do we need to make from what we have learned to date?</a:t>
            </a:r>
          </a:p>
          <a:p>
            <a:pPr marL="145750" indent="-145750">
              <a:buFont typeface="Arial"/>
              <a:buChar char="•"/>
            </a:pPr>
            <a:r>
              <a:rPr lang="en-US" sz="1400" dirty="0">
                <a:solidFill>
                  <a:srgbClr val="404040"/>
                </a:solidFill>
                <a:latin typeface="Arial"/>
                <a:cs typeface="Arial"/>
              </a:rPr>
              <a:t>How confident are we that this action is still a priority</a:t>
            </a:r>
            <a:r>
              <a:rPr lang="en-US" sz="1400" dirty="0" smtClean="0">
                <a:solidFill>
                  <a:srgbClr val="404040"/>
                </a:solidFill>
                <a:latin typeface="Arial"/>
                <a:cs typeface="Arial"/>
              </a:rPr>
              <a:t>?</a:t>
            </a:r>
          </a:p>
        </p:txBody>
      </p:sp>
      <p:sp>
        <p:nvSpPr>
          <p:cNvPr id="34" name="Rounded Rectangle 33"/>
          <p:cNvSpPr/>
          <p:nvPr/>
        </p:nvSpPr>
        <p:spPr>
          <a:xfrm>
            <a:off x="711030" y="1519447"/>
            <a:ext cx="7396227" cy="2224210"/>
          </a:xfrm>
          <a:prstGeom prst="round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solidFill>
                <a:schemeClr val="tx1"/>
              </a:solidFill>
            </a:endParaRPr>
          </a:p>
        </p:txBody>
      </p:sp>
      <p:sp>
        <p:nvSpPr>
          <p:cNvPr id="40" name="TextBox 39"/>
          <p:cNvSpPr txBox="1"/>
          <p:nvPr/>
        </p:nvSpPr>
        <p:spPr>
          <a:xfrm>
            <a:off x="860017" y="1632595"/>
            <a:ext cx="2888699" cy="324714"/>
          </a:xfrm>
          <a:prstGeom prst="rect">
            <a:avLst/>
          </a:prstGeom>
          <a:noFill/>
        </p:spPr>
        <p:txBody>
          <a:bodyPr wrap="square" lIns="77733" tIns="38867" rIns="77733" bIns="38867" rtlCol="0">
            <a:spAutoFit/>
          </a:bodyPr>
          <a:lstStyle/>
          <a:p>
            <a:r>
              <a:rPr lang="en-US" sz="1600" b="1" dirty="0" smtClean="0">
                <a:solidFill>
                  <a:srgbClr val="2E90AB"/>
                </a:solidFill>
                <a:latin typeface="Arial"/>
                <a:cs typeface="Arial"/>
              </a:rPr>
              <a:t>Your </a:t>
            </a:r>
            <a:r>
              <a:rPr lang="en-US" sz="1600" b="1" dirty="0">
                <a:solidFill>
                  <a:srgbClr val="2E90AB"/>
                </a:solidFill>
                <a:latin typeface="Arial"/>
                <a:cs typeface="Arial"/>
              </a:rPr>
              <a:t>c</a:t>
            </a:r>
            <a:r>
              <a:rPr lang="en-US" sz="1600" b="1" dirty="0" smtClean="0">
                <a:solidFill>
                  <a:srgbClr val="2E90AB"/>
                </a:solidFill>
                <a:latin typeface="Arial"/>
                <a:cs typeface="Arial"/>
              </a:rPr>
              <a:t>hosen action:</a:t>
            </a:r>
            <a:endParaRPr lang="en-US" sz="1600" b="1" dirty="0">
              <a:solidFill>
                <a:srgbClr val="2E90AB"/>
              </a:solidFill>
              <a:latin typeface="Arial"/>
              <a:cs typeface="Arial"/>
            </a:endParaRPr>
          </a:p>
        </p:txBody>
      </p:sp>
      <p:sp>
        <p:nvSpPr>
          <p:cNvPr id="46"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Calibrate? </a:t>
            </a:r>
            <a:r>
              <a:rPr lang="en-GB" sz="1800" b="1" i="1" dirty="0" smtClean="0">
                <a:solidFill>
                  <a:srgbClr val="2E90AB"/>
                </a:solidFill>
                <a:latin typeface="Arial"/>
                <a:cs typeface="Arial"/>
              </a:rPr>
              <a:t>List here your chosen action linked to your establishment improvement plan:</a:t>
            </a:r>
            <a:endParaRPr lang="en-GB" sz="1800" b="1" i="1" dirty="0">
              <a:solidFill>
                <a:srgbClr val="2E90AB"/>
              </a:solidFill>
              <a:latin typeface="Arial"/>
              <a:cs typeface="Arial"/>
            </a:endParaRPr>
          </a:p>
        </p:txBody>
      </p:sp>
      <p:pic>
        <p:nvPicPr>
          <p:cNvPr id="50" name="Picture 49" descr="inwards_outwards_forwards_diagrams-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488" y="4419631"/>
            <a:ext cx="2018877" cy="2018877"/>
          </a:xfrm>
          <a:prstGeom prst="rect">
            <a:avLst/>
          </a:prstGeom>
        </p:spPr>
      </p:pic>
      <p:sp>
        <p:nvSpPr>
          <p:cNvPr id="4" name="Rectangle 3"/>
          <p:cNvSpPr/>
          <p:nvPr/>
        </p:nvSpPr>
        <p:spPr>
          <a:xfrm>
            <a:off x="11713871" y="1554480"/>
            <a:ext cx="487654" cy="5431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713871" y="5995409"/>
            <a:ext cx="487654" cy="5431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327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312" y="1282489"/>
            <a:ext cx="10969943" cy="465031"/>
          </a:xfrm>
        </p:spPr>
        <p:txBody>
          <a:bodyPr/>
          <a:lstStyle/>
          <a:p>
            <a:pPr marL="0" indent="0">
              <a:buNone/>
            </a:pPr>
            <a:r>
              <a:rPr lang="en-GB" sz="1800" b="1" dirty="0">
                <a:solidFill>
                  <a:srgbClr val="404040"/>
                </a:solidFill>
                <a:latin typeface="Arial"/>
                <a:cs typeface="Arial"/>
              </a:rPr>
              <a:t>If we are successful what </a:t>
            </a:r>
            <a:r>
              <a:rPr lang="en-GB" sz="1800" b="1" dirty="0">
                <a:latin typeface="Arial"/>
                <a:cs typeface="Arial"/>
              </a:rPr>
              <a:t>will the aspirational </a:t>
            </a:r>
            <a:r>
              <a:rPr lang="en-GB" sz="1800" b="1" dirty="0" smtClean="0">
                <a:solidFill>
                  <a:srgbClr val="404040"/>
                </a:solidFill>
                <a:latin typeface="Arial"/>
                <a:cs typeface="Arial"/>
              </a:rPr>
              <a:t>action </a:t>
            </a:r>
            <a:r>
              <a:rPr lang="en-GB" sz="1800" b="1" dirty="0">
                <a:solidFill>
                  <a:srgbClr val="404040"/>
                </a:solidFill>
                <a:latin typeface="Arial"/>
                <a:cs typeface="Arial"/>
              </a:rPr>
              <a:t>points look like</a:t>
            </a:r>
            <a:r>
              <a:rPr lang="en-GB" sz="1800" b="1" dirty="0" smtClean="0">
                <a:solidFill>
                  <a:srgbClr val="404040"/>
                </a:solidFill>
                <a:latin typeface="Arial"/>
                <a:cs typeface="Arial"/>
              </a:rPr>
              <a:t>?  </a:t>
            </a:r>
            <a:endParaRPr lang="en-GB" dirty="0"/>
          </a:p>
          <a:p>
            <a:endParaRPr lang="en-GB" dirty="0"/>
          </a:p>
        </p:txBody>
      </p:sp>
      <p:sp>
        <p:nvSpPr>
          <p:cNvPr id="16" name="Rounded Rectangle 15"/>
          <p:cNvSpPr/>
          <p:nvPr/>
        </p:nvSpPr>
        <p:spPr>
          <a:xfrm>
            <a:off x="697312" y="1889760"/>
            <a:ext cx="10791026" cy="4505002"/>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p>
        </p:txBody>
      </p:sp>
      <p:sp>
        <p:nvSpPr>
          <p:cNvPr id="23" name="Title 1"/>
          <p:cNvSpPr txBox="1">
            <a:spLocks/>
          </p:cNvSpPr>
          <p:nvPr/>
        </p:nvSpPr>
        <p:spPr>
          <a:xfrm>
            <a:off x="589123" y="345758"/>
            <a:ext cx="10899215" cy="73120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Aspirational actions</a:t>
            </a:r>
            <a:endParaRPr lang="en-GB" sz="3600" b="1" i="1" dirty="0">
              <a:solidFill>
                <a:srgbClr val="2E90AB"/>
              </a:solidFill>
              <a:latin typeface="Arial"/>
              <a:cs typeface="Arial"/>
            </a:endParaRPr>
          </a:p>
        </p:txBody>
      </p:sp>
      <p:sp>
        <p:nvSpPr>
          <p:cNvPr id="24" name="TextBox 23"/>
          <p:cNvSpPr txBox="1"/>
          <p:nvPr/>
        </p:nvSpPr>
        <p:spPr>
          <a:xfrm>
            <a:off x="1254212" y="2149132"/>
            <a:ext cx="9575783" cy="3894922"/>
          </a:xfrm>
          <a:prstGeom prst="rect">
            <a:avLst/>
          </a:prstGeom>
          <a:noFill/>
        </p:spPr>
        <p:txBody>
          <a:bodyPr wrap="square" lIns="77733" tIns="38867" rIns="77733" bIns="38867" rtlCol="0">
            <a:spAutoFit/>
          </a:bodyPr>
          <a:lstStyle/>
          <a:p>
            <a:pPr marL="291499" indent="-291499">
              <a:lnSpc>
                <a:spcPct val="130000"/>
              </a:lnSpc>
              <a:buFont typeface="Arial"/>
              <a:buChar char="•"/>
            </a:pPr>
            <a:r>
              <a:rPr lang="en-US" sz="3200" b="1" dirty="0">
                <a:solidFill>
                  <a:srgbClr val="404040"/>
                </a:solidFill>
                <a:latin typeface="Arial"/>
                <a:cs typeface="Arial"/>
              </a:rPr>
              <a:t> </a:t>
            </a:r>
          </a:p>
          <a:p>
            <a:pPr marL="291499" indent="-291499">
              <a:lnSpc>
                <a:spcPct val="130000"/>
              </a:lnSpc>
              <a:buFont typeface="Arial"/>
              <a:buChar char="•"/>
            </a:pPr>
            <a:r>
              <a:rPr lang="en-US" sz="3200" b="1" dirty="0">
                <a:solidFill>
                  <a:srgbClr val="404040"/>
                </a:solidFill>
                <a:latin typeface="Arial"/>
                <a:cs typeface="Arial"/>
              </a:rPr>
              <a:t> </a:t>
            </a:r>
          </a:p>
          <a:p>
            <a:pPr marL="291499" indent="-291499">
              <a:lnSpc>
                <a:spcPct val="130000"/>
              </a:lnSpc>
              <a:buFont typeface="Arial"/>
              <a:buChar char="•"/>
            </a:pPr>
            <a:r>
              <a:rPr lang="en-US" sz="3200" b="1" dirty="0">
                <a:solidFill>
                  <a:srgbClr val="404040"/>
                </a:solidFill>
                <a:latin typeface="Arial"/>
                <a:cs typeface="Arial"/>
              </a:rPr>
              <a:t> </a:t>
            </a:r>
          </a:p>
          <a:p>
            <a:pPr marL="291499" indent="-291499">
              <a:lnSpc>
                <a:spcPct val="130000"/>
              </a:lnSpc>
              <a:buFont typeface="Arial"/>
              <a:buChar char="•"/>
            </a:pPr>
            <a:r>
              <a:rPr lang="en-US" sz="3200" b="1" dirty="0">
                <a:solidFill>
                  <a:srgbClr val="404040"/>
                </a:solidFill>
                <a:latin typeface="Arial"/>
                <a:cs typeface="Arial"/>
              </a:rPr>
              <a:t> </a:t>
            </a:r>
          </a:p>
          <a:p>
            <a:pPr marL="291499" indent="-291499">
              <a:lnSpc>
                <a:spcPct val="130000"/>
              </a:lnSpc>
              <a:buFont typeface="Arial"/>
              <a:buChar char="•"/>
            </a:pPr>
            <a:r>
              <a:rPr lang="en-US" sz="3200" b="1" dirty="0" smtClean="0">
                <a:solidFill>
                  <a:srgbClr val="404040"/>
                </a:solidFill>
                <a:latin typeface="Arial"/>
                <a:cs typeface="Arial"/>
              </a:rPr>
              <a:t> </a:t>
            </a:r>
          </a:p>
          <a:p>
            <a:pPr marL="291499" indent="-291499">
              <a:lnSpc>
                <a:spcPct val="130000"/>
              </a:lnSpc>
              <a:buFont typeface="Arial"/>
              <a:buChar char="•"/>
            </a:pPr>
            <a:r>
              <a:rPr lang="en-US" sz="3200" b="1" dirty="0" smtClean="0">
                <a:solidFill>
                  <a:srgbClr val="404040"/>
                </a:solidFill>
                <a:latin typeface="Arial"/>
                <a:cs typeface="Arial"/>
              </a:rPr>
              <a:t> </a:t>
            </a:r>
            <a:endParaRPr lang="en-US" sz="3200" b="1" dirty="0">
              <a:solidFill>
                <a:srgbClr val="404040"/>
              </a:solidFill>
              <a:latin typeface="Arial"/>
              <a:cs typeface="Arial"/>
            </a:endParaRPr>
          </a:p>
        </p:txBody>
      </p:sp>
    </p:spTree>
    <p:extLst>
      <p:ext uri="{BB962C8B-B14F-4D97-AF65-F5344CB8AC3E}">
        <p14:creationId xmlns:p14="http://schemas.microsoft.com/office/powerpoint/2010/main" val="42743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441" y="345758"/>
            <a:ext cx="10878897" cy="168624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Printable and digital for practical use </a:t>
            </a:r>
            <a:endParaRPr lang="en-GB" sz="3600" b="1" dirty="0">
              <a:solidFill>
                <a:srgbClr val="2E90AB"/>
              </a:solidFill>
              <a:latin typeface="Arial"/>
              <a:cs typeface="Aria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187" y="1514506"/>
            <a:ext cx="6665612" cy="4408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1078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05572715"/>
              </p:ext>
            </p:extLst>
          </p:nvPr>
        </p:nvGraphicFramePr>
        <p:xfrm>
          <a:off x="707521" y="5670550"/>
          <a:ext cx="8476642" cy="943610"/>
        </p:xfrm>
        <a:graphic>
          <a:graphicData uri="http://schemas.openxmlformats.org/drawingml/2006/table">
            <a:tbl>
              <a:tblPr firstRow="1" bandRow="1">
                <a:tableStyleId>{5C22544A-7EE6-4342-B048-85BDC9FD1C3A}</a:tableStyleId>
              </a:tblPr>
              <a:tblGrid>
                <a:gridCol w="1582838"/>
                <a:gridCol w="6893804"/>
              </a:tblGrid>
              <a:tr h="471805">
                <a:tc>
                  <a:txBody>
                    <a:bodyPr/>
                    <a:lstStyle/>
                    <a:p>
                      <a:r>
                        <a:rPr lang="en-US" sz="1400" b="1" i="0" dirty="0" smtClean="0">
                          <a:latin typeface="Arial"/>
                          <a:cs typeface="Arial"/>
                        </a:rPr>
                        <a:t>Evidence</a:t>
                      </a:r>
                      <a:r>
                        <a:rPr lang="en-US" sz="1400" b="1" i="0" baseline="0" dirty="0" smtClean="0">
                          <a:solidFill>
                            <a:srgbClr val="FF0000"/>
                          </a:solidFill>
                          <a:latin typeface="Arial"/>
                          <a:cs typeface="Arial"/>
                        </a:rPr>
                        <a:t> </a:t>
                      </a:r>
                      <a:endParaRPr lang="en-US" sz="1400" b="1" i="0" dirty="0">
                        <a:latin typeface="Arial"/>
                        <a:cs typeface="Arial"/>
                      </a:endParaRPr>
                    </a:p>
                  </a:txBody>
                  <a:tcPr marL="87063" marR="87063" marT="32657" marB="32657" anchor="ctr">
                    <a:lnL w="12700" cap="flat" cmpd="sng" algn="ctr">
                      <a:solidFill>
                        <a:prstClr val="white">
                          <a:lumMod val="85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nchor="ctr">
                    <a:lnL w="12700" cap="flat" cmpd="sng" algn="ctr">
                      <a:solidFill>
                        <a:prstClr val="white"/>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471805">
                <a:tc>
                  <a:txBody>
                    <a:bodyPr/>
                    <a:lstStyle/>
                    <a:p>
                      <a:r>
                        <a:rPr lang="en-US" sz="1400" b="1" i="0" dirty="0" smtClean="0">
                          <a:solidFill>
                            <a:srgbClr val="404040"/>
                          </a:solidFill>
                          <a:latin typeface="Arial"/>
                          <a:cs typeface="Arial"/>
                        </a:rPr>
                        <a:t>Impact</a:t>
                      </a:r>
                      <a:endParaRPr lang="en-US" sz="1400" b="1" i="0" dirty="0">
                        <a:solidFill>
                          <a:srgbClr val="404040"/>
                        </a:solidFill>
                        <a:latin typeface="Arial"/>
                        <a:cs typeface="Arial"/>
                      </a:endParaRPr>
                    </a:p>
                  </a:txBody>
                  <a:tcPr marL="87063" marR="87063" marT="32657" marB="32657" anchor="ctr">
                    <a:lnL w="12700" cap="flat" cmpd="sng" algn="ctr">
                      <a:solidFill>
                        <a:prstClr val="white">
                          <a:lumMod val="85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nchor="ctr">
                    <a:lnL w="12700" cap="flat" cmpd="sng" algn="ctr">
                      <a:solidFill>
                        <a:prstClr val="white"/>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bl>
          </a:graphicData>
        </a:graphic>
      </p:graphicFrame>
      <p:sp>
        <p:nvSpPr>
          <p:cNvPr id="3" name="TextBox 2"/>
          <p:cNvSpPr txBox="1"/>
          <p:nvPr/>
        </p:nvSpPr>
        <p:spPr>
          <a:xfrm>
            <a:off x="1500711" y="3911854"/>
            <a:ext cx="4245863" cy="724824"/>
          </a:xfrm>
          <a:prstGeom prst="rect">
            <a:avLst/>
          </a:prstGeom>
          <a:noFill/>
        </p:spPr>
        <p:txBody>
          <a:bodyPr wrap="none" lIns="77733" tIns="38867" rIns="77733" bIns="38867" rtlCol="0">
            <a:spAutoFit/>
          </a:bodyPr>
          <a:lstStyle/>
          <a:p>
            <a:r>
              <a:rPr lang="en-US" b="1" dirty="0" smtClean="0"/>
              <a:t>Where do you want to be in 1 year?</a:t>
            </a:r>
          </a:p>
          <a:p>
            <a:r>
              <a:rPr lang="en-US" b="1" dirty="0" smtClean="0"/>
              <a:t>How will the vision look in progress?</a:t>
            </a:r>
            <a:endParaRPr lang="en-US" b="1" dirty="0"/>
          </a:p>
        </p:txBody>
      </p:sp>
      <p:graphicFrame>
        <p:nvGraphicFramePr>
          <p:cNvPr id="16" name="Content Placeholder 3"/>
          <p:cNvGraphicFramePr>
            <a:graphicFrameLocks/>
          </p:cNvGraphicFramePr>
          <p:nvPr>
            <p:extLst>
              <p:ext uri="{D42A27DB-BD31-4B8C-83A1-F6EECF244321}">
                <p14:modId xmlns:p14="http://schemas.microsoft.com/office/powerpoint/2010/main" val="181545361"/>
              </p:ext>
            </p:extLst>
          </p:nvPr>
        </p:nvGraphicFramePr>
        <p:xfrm>
          <a:off x="707520" y="2419721"/>
          <a:ext cx="10780819" cy="2975238"/>
        </p:xfrm>
        <a:graphic>
          <a:graphicData uri="http://schemas.openxmlformats.org/drawingml/2006/table">
            <a:tbl>
              <a:tblPr firstRow="1" bandRow="1">
                <a:tableStyleId>{B301B821-A1FF-4177-AEE7-76D212191A09}</a:tableStyleId>
              </a:tblPr>
              <a:tblGrid>
                <a:gridCol w="1506875"/>
                <a:gridCol w="1584299"/>
                <a:gridCol w="1642261"/>
                <a:gridCol w="1738865"/>
                <a:gridCol w="1816147"/>
                <a:gridCol w="2492372"/>
              </a:tblGrid>
              <a:tr h="330582">
                <a:tc>
                  <a:txBody>
                    <a:bodyPr/>
                    <a:lstStyle/>
                    <a:p>
                      <a:r>
                        <a:rPr lang="en-US" sz="1400" b="1" i="0" dirty="0" smtClean="0">
                          <a:latin typeface="Arial"/>
                          <a:cs typeface="Arial"/>
                        </a:rPr>
                        <a:t>Tasks</a:t>
                      </a:r>
                      <a:endParaRPr lang="en-US" sz="1400" b="1" i="0" dirty="0">
                        <a:solidFill>
                          <a:schemeClr val="tx1"/>
                        </a:solidFill>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r>
                        <a:rPr lang="en-US" sz="1400" b="1" i="0" dirty="0" smtClean="0">
                          <a:latin typeface="Arial"/>
                          <a:cs typeface="Arial"/>
                        </a:rPr>
                        <a:t>Resources</a:t>
                      </a:r>
                      <a:endParaRPr lang="en-US" sz="1400" b="1" i="0" dirty="0">
                        <a:solidFill>
                          <a:schemeClr val="tx1"/>
                        </a:solidFill>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r>
                        <a:rPr lang="en-US" sz="1400" b="1" i="0" dirty="0" smtClean="0">
                          <a:latin typeface="Arial"/>
                          <a:cs typeface="Arial"/>
                        </a:rPr>
                        <a:t>Personnel</a:t>
                      </a:r>
                      <a:endParaRPr lang="en-US" sz="1400" b="1" i="0" dirty="0">
                        <a:solidFill>
                          <a:schemeClr val="tx1"/>
                        </a:solidFill>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r>
                        <a:rPr lang="en-US" sz="1400" b="1" i="0" dirty="0" smtClean="0">
                          <a:latin typeface="Arial"/>
                          <a:cs typeface="Arial"/>
                        </a:rPr>
                        <a:t>Timescale  </a:t>
                      </a:r>
                      <a:endParaRPr lang="en-US" sz="1400" b="1" i="0" dirty="0">
                        <a:solidFill>
                          <a:schemeClr val="tx1"/>
                        </a:solidFill>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r>
                        <a:rPr lang="en-US" sz="1400" b="1" i="0" dirty="0" smtClean="0">
                          <a:latin typeface="Arial"/>
                          <a:cs typeface="Arial"/>
                        </a:rPr>
                        <a:t>Risks</a:t>
                      </a:r>
                      <a:endParaRPr lang="en-US" sz="1400" b="1" i="0" dirty="0">
                        <a:solidFill>
                          <a:schemeClr val="tx1"/>
                        </a:solidFill>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r>
                        <a:rPr lang="en-US" sz="1400" b="1" i="0" dirty="0" smtClean="0">
                          <a:latin typeface="Arial"/>
                          <a:cs typeface="Arial"/>
                        </a:rPr>
                        <a:t>Progress checks</a:t>
                      </a:r>
                      <a:endParaRPr lang="en-US" sz="1400" b="1" i="0" dirty="0">
                        <a:solidFill>
                          <a:schemeClr val="tx1"/>
                        </a:solidFill>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dirty="0" smtClean="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30582">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sz="1400" b="1" i="0" dirty="0">
                        <a:latin typeface="Arial"/>
                        <a:cs typeface="Arial"/>
                      </a:endParaRPr>
                    </a:p>
                  </a:txBody>
                  <a:tcPr marL="87063" marR="87063" marT="32657" marB="32657">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bl>
          </a:graphicData>
        </a:graphic>
      </p:graphicFrame>
      <p:sp>
        <p:nvSpPr>
          <p:cNvPr id="18" name="Title 1"/>
          <p:cNvSpPr txBox="1">
            <a:spLocks/>
          </p:cNvSpPr>
          <p:nvPr/>
        </p:nvSpPr>
        <p:spPr>
          <a:xfrm>
            <a:off x="589123" y="345758"/>
            <a:ext cx="10899215" cy="73120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1 Year Plan </a:t>
            </a:r>
            <a:r>
              <a:rPr lang="en-GB" sz="2400" b="1" i="1" dirty="0" smtClean="0">
                <a:solidFill>
                  <a:srgbClr val="2E90AB"/>
                </a:solidFill>
                <a:latin typeface="Arial"/>
                <a:cs typeface="Arial"/>
              </a:rPr>
              <a:t>‘for an aspirational standard’</a:t>
            </a:r>
            <a:endParaRPr lang="en-GB" sz="2400" b="1" i="1" dirty="0">
              <a:solidFill>
                <a:srgbClr val="2E90AB"/>
              </a:solidFill>
              <a:latin typeface="Arial"/>
              <a:cs typeface="Arial"/>
            </a:endParaRPr>
          </a:p>
        </p:txBody>
      </p:sp>
      <p:sp>
        <p:nvSpPr>
          <p:cNvPr id="20" name="Rounded Rectangle 19"/>
          <p:cNvSpPr/>
          <p:nvPr/>
        </p:nvSpPr>
        <p:spPr>
          <a:xfrm>
            <a:off x="697312" y="1188720"/>
            <a:ext cx="10791026" cy="934719"/>
          </a:xfrm>
          <a:prstGeom prst="round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dirty="0">
              <a:solidFill>
                <a:schemeClr val="tx1"/>
              </a:solidFill>
            </a:endParaRPr>
          </a:p>
        </p:txBody>
      </p:sp>
      <p:sp>
        <p:nvSpPr>
          <p:cNvPr id="21" name="TextBox 20"/>
          <p:cNvSpPr txBox="1"/>
          <p:nvPr/>
        </p:nvSpPr>
        <p:spPr>
          <a:xfrm>
            <a:off x="846298" y="1260281"/>
            <a:ext cx="2888699" cy="324714"/>
          </a:xfrm>
          <a:prstGeom prst="rect">
            <a:avLst/>
          </a:prstGeom>
          <a:noFill/>
        </p:spPr>
        <p:txBody>
          <a:bodyPr wrap="square" lIns="77733" tIns="38867" rIns="77733" bIns="38867" rtlCol="0">
            <a:spAutoFit/>
          </a:bodyPr>
          <a:lstStyle/>
          <a:p>
            <a:r>
              <a:rPr lang="en-US" sz="1600" b="1" dirty="0" smtClean="0">
                <a:solidFill>
                  <a:srgbClr val="2E90AB"/>
                </a:solidFill>
                <a:latin typeface="Arial"/>
                <a:cs typeface="Arial"/>
              </a:rPr>
              <a:t>Your </a:t>
            </a:r>
            <a:r>
              <a:rPr lang="en-US" sz="1600" b="1" dirty="0">
                <a:solidFill>
                  <a:srgbClr val="2E90AB"/>
                </a:solidFill>
                <a:latin typeface="Arial"/>
                <a:cs typeface="Arial"/>
              </a:rPr>
              <a:t>c</a:t>
            </a:r>
            <a:r>
              <a:rPr lang="en-US" sz="1600" b="1" dirty="0" smtClean="0">
                <a:solidFill>
                  <a:srgbClr val="2E90AB"/>
                </a:solidFill>
                <a:latin typeface="Arial"/>
                <a:cs typeface="Arial"/>
              </a:rPr>
              <a:t>hosen action:</a:t>
            </a:r>
            <a:endParaRPr lang="en-US" sz="1600" b="1" dirty="0">
              <a:solidFill>
                <a:srgbClr val="2E90AB"/>
              </a:solidFill>
              <a:latin typeface="Arial"/>
              <a:cs typeface="Arial"/>
            </a:endParaRPr>
          </a:p>
        </p:txBody>
      </p:sp>
      <p:pic>
        <p:nvPicPr>
          <p:cNvPr id="23" name="Picture 22" descr="inwards_outwards_forwards_diagrams-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679" y="5513528"/>
            <a:ext cx="1158660" cy="1158660"/>
          </a:xfrm>
          <a:prstGeom prst="rect">
            <a:avLst/>
          </a:prstGeom>
        </p:spPr>
      </p:pic>
    </p:spTree>
    <p:extLst>
      <p:ext uri="{BB962C8B-B14F-4D97-AF65-F5344CB8AC3E}">
        <p14:creationId xmlns:p14="http://schemas.microsoft.com/office/powerpoint/2010/main" val="1336715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8378411"/>
              </p:ext>
            </p:extLst>
          </p:nvPr>
        </p:nvGraphicFramePr>
        <p:xfrm>
          <a:off x="698022" y="1558267"/>
          <a:ext cx="10791027" cy="1696992"/>
        </p:xfrm>
        <a:graphic>
          <a:graphicData uri="http://schemas.openxmlformats.org/drawingml/2006/table">
            <a:tbl>
              <a:tblPr firstRow="1" bandRow="1">
                <a:tableStyleId>{5C22544A-7EE6-4342-B048-85BDC9FD1C3A}</a:tableStyleId>
              </a:tblPr>
              <a:tblGrid>
                <a:gridCol w="3631940"/>
                <a:gridCol w="3562078"/>
                <a:gridCol w="3597009"/>
              </a:tblGrid>
              <a:tr h="494053">
                <a:tc>
                  <a:txBody>
                    <a:bodyPr/>
                    <a:lstStyle/>
                    <a:p>
                      <a:r>
                        <a:rPr lang="en-GB" sz="1800" dirty="0" smtClean="0"/>
                        <a:t>Low level risks </a:t>
                      </a:r>
                      <a:endParaRPr lang="en-GB" sz="1800" dirty="0">
                        <a:solidFill>
                          <a:schemeClr val="tx1"/>
                        </a:solidFill>
                      </a:endParaRPr>
                    </a:p>
                  </a:txBody>
                  <a:tcPr marL="87063" marR="87063" marT="32657" marB="32657" anchor="ctr">
                    <a:solidFill>
                      <a:schemeClr val="accent2">
                        <a:lumMod val="60000"/>
                        <a:lumOff val="40000"/>
                      </a:schemeClr>
                    </a:solidFill>
                  </a:tcPr>
                </a:tc>
                <a:tc>
                  <a:txBody>
                    <a:bodyPr/>
                    <a:lstStyle/>
                    <a:p>
                      <a:r>
                        <a:rPr lang="en-GB" sz="1800" dirty="0" smtClean="0"/>
                        <a:t>Medium risks</a:t>
                      </a:r>
                      <a:endParaRPr lang="en-GB" sz="1800" dirty="0">
                        <a:solidFill>
                          <a:schemeClr val="tx1"/>
                        </a:solidFill>
                      </a:endParaRPr>
                    </a:p>
                  </a:txBody>
                  <a:tcPr marL="87063" marR="87063" marT="32657" marB="32657" anchor="ctr">
                    <a:solidFill>
                      <a:schemeClr val="accent2">
                        <a:lumMod val="75000"/>
                      </a:schemeClr>
                    </a:solidFill>
                  </a:tcPr>
                </a:tc>
                <a:tc>
                  <a:txBody>
                    <a:bodyPr/>
                    <a:lstStyle/>
                    <a:p>
                      <a:r>
                        <a:rPr lang="en-GB" sz="1800" dirty="0" smtClean="0"/>
                        <a:t>High risks</a:t>
                      </a:r>
                      <a:endParaRPr lang="en-GB" sz="1800" dirty="0">
                        <a:solidFill>
                          <a:schemeClr val="tx1"/>
                        </a:solidFill>
                      </a:endParaRPr>
                    </a:p>
                  </a:txBody>
                  <a:tcPr marL="87063" marR="87063" marT="32657" marB="32657" anchor="ctr">
                    <a:solidFill>
                      <a:schemeClr val="accent2">
                        <a:lumMod val="50000"/>
                      </a:schemeClr>
                    </a:solidFill>
                  </a:tcPr>
                </a:tc>
              </a:tr>
              <a:tr h="1202939">
                <a:tc>
                  <a:txBody>
                    <a:bodyPr/>
                    <a:lstStyle/>
                    <a:p>
                      <a:endParaRPr lang="en-GB" sz="1800" dirty="0"/>
                    </a:p>
                  </a:txBody>
                  <a:tcPr marL="87063" marR="87063" marT="32657" marB="32657"/>
                </a:tc>
                <a:tc>
                  <a:txBody>
                    <a:bodyPr/>
                    <a:lstStyle/>
                    <a:p>
                      <a:endParaRPr lang="en-GB" sz="1800"/>
                    </a:p>
                  </a:txBody>
                  <a:tcPr marL="87063" marR="87063" marT="32657" marB="32657"/>
                </a:tc>
                <a:tc>
                  <a:txBody>
                    <a:bodyPr/>
                    <a:lstStyle/>
                    <a:p>
                      <a:endParaRPr lang="en-GB" sz="1800" dirty="0"/>
                    </a:p>
                  </a:txBody>
                  <a:tcPr marL="87063" marR="87063" marT="32657" marB="32657"/>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39081740"/>
              </p:ext>
            </p:extLst>
          </p:nvPr>
        </p:nvGraphicFramePr>
        <p:xfrm>
          <a:off x="698022" y="3464618"/>
          <a:ext cx="10785726" cy="2042102"/>
        </p:xfrm>
        <a:graphic>
          <a:graphicData uri="http://schemas.openxmlformats.org/drawingml/2006/table">
            <a:tbl>
              <a:tblPr firstRow="1" bandRow="1">
                <a:tableStyleId>{5C22544A-7EE6-4342-B048-85BDC9FD1C3A}</a:tableStyleId>
              </a:tblPr>
              <a:tblGrid>
                <a:gridCol w="3595242"/>
                <a:gridCol w="3595242"/>
                <a:gridCol w="3595242"/>
              </a:tblGrid>
              <a:tr h="660342">
                <a:tc gridSpan="3">
                  <a:txBody>
                    <a:bodyPr/>
                    <a:lstStyle/>
                    <a:p>
                      <a:pPr algn="ctr"/>
                      <a:r>
                        <a:rPr lang="en-GB" sz="1800" dirty="0" smtClean="0"/>
                        <a:t>Best practice to avoid these risks </a:t>
                      </a:r>
                      <a:endParaRPr lang="en-GB" sz="1800" dirty="0"/>
                    </a:p>
                  </a:txBody>
                  <a:tcPr marL="87063" marR="87063" marT="32657" marB="32657" anchor="ctr"/>
                </a:tc>
                <a:tc hMerge="1">
                  <a:txBody>
                    <a:bodyPr/>
                    <a:lstStyle/>
                    <a:p>
                      <a:endParaRPr lang="en-GB" sz="1800" dirty="0"/>
                    </a:p>
                  </a:txBody>
                  <a:tcPr marL="87063" marR="87063" marT="32657" marB="32657"/>
                </a:tc>
                <a:tc hMerge="1">
                  <a:txBody>
                    <a:bodyPr/>
                    <a:lstStyle/>
                    <a:p>
                      <a:endParaRPr lang="en-GB" sz="1800" dirty="0"/>
                    </a:p>
                  </a:txBody>
                  <a:tcPr marL="87063" marR="87063" marT="32657" marB="32657"/>
                </a:tc>
              </a:tr>
              <a:tr h="1381760">
                <a:tc>
                  <a:txBody>
                    <a:bodyPr/>
                    <a:lstStyle/>
                    <a:p>
                      <a:endParaRPr lang="en-GB" sz="1800"/>
                    </a:p>
                  </a:txBody>
                  <a:tcPr marL="87063" marR="87063" marT="32657" marB="32657"/>
                </a:tc>
                <a:tc>
                  <a:txBody>
                    <a:bodyPr/>
                    <a:lstStyle/>
                    <a:p>
                      <a:endParaRPr lang="en-GB" sz="1800" dirty="0"/>
                    </a:p>
                  </a:txBody>
                  <a:tcPr marL="87063" marR="87063" marT="32657" marB="32657"/>
                </a:tc>
                <a:tc>
                  <a:txBody>
                    <a:bodyPr/>
                    <a:lstStyle/>
                    <a:p>
                      <a:endParaRPr lang="en-GB" sz="1800" dirty="0"/>
                    </a:p>
                  </a:txBody>
                  <a:tcPr marL="87063" marR="87063" marT="32657" marB="32657"/>
                </a:tc>
              </a:tr>
            </a:tbl>
          </a:graphicData>
        </a:graphic>
      </p:graphicFrame>
      <p:sp>
        <p:nvSpPr>
          <p:cNvPr id="19" name="Title 1"/>
          <p:cNvSpPr txBox="1">
            <a:spLocks/>
          </p:cNvSpPr>
          <p:nvPr/>
        </p:nvSpPr>
        <p:spPr>
          <a:xfrm>
            <a:off x="589123" y="345758"/>
            <a:ext cx="10899215" cy="73120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Risks, dependencies and hazards analysis   </a:t>
            </a:r>
            <a:endParaRPr lang="en-GB" sz="2400" b="1" i="1" dirty="0">
              <a:solidFill>
                <a:srgbClr val="FF0000"/>
              </a:solidFill>
              <a:latin typeface="Arial"/>
              <a:cs typeface="Arial"/>
            </a:endParaRPr>
          </a:p>
        </p:txBody>
      </p:sp>
    </p:spTree>
    <p:extLst>
      <p:ext uri="{BB962C8B-B14F-4D97-AF65-F5344CB8AC3E}">
        <p14:creationId xmlns:p14="http://schemas.microsoft.com/office/powerpoint/2010/main" val="71000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123" y="1183641"/>
            <a:ext cx="10969943" cy="726439"/>
          </a:xfrm>
        </p:spPr>
        <p:txBody>
          <a:bodyPr/>
          <a:lstStyle/>
          <a:p>
            <a:pPr marL="0" indent="0">
              <a:buNone/>
            </a:pPr>
            <a:r>
              <a:rPr lang="en-GB" sz="1800" b="1" dirty="0" smtClean="0">
                <a:solidFill>
                  <a:srgbClr val="404040"/>
                </a:solidFill>
                <a:latin typeface="Arial"/>
                <a:cs typeface="Arial"/>
              </a:rPr>
              <a:t>Explain how you will evaluate your progress and impact</a:t>
            </a:r>
            <a:endParaRPr lang="en-GB" sz="1800" b="1" dirty="0">
              <a:solidFill>
                <a:srgbClr val="404040"/>
              </a:solidFill>
              <a:latin typeface="Arial"/>
              <a:cs typeface="Arial"/>
            </a:endParaRPr>
          </a:p>
          <a:p>
            <a:pPr marL="0" indent="0">
              <a:buNone/>
            </a:pPr>
            <a:r>
              <a:rPr lang="en-GB" sz="1800" dirty="0" smtClean="0">
                <a:solidFill>
                  <a:srgbClr val="404040"/>
                </a:solidFill>
                <a:latin typeface="Arial"/>
                <a:cs typeface="Arial"/>
              </a:rPr>
              <a:t>How </a:t>
            </a:r>
            <a:r>
              <a:rPr lang="en-GB" sz="1800" dirty="0">
                <a:solidFill>
                  <a:srgbClr val="404040"/>
                </a:solidFill>
                <a:latin typeface="Arial"/>
                <a:cs typeface="Arial"/>
              </a:rPr>
              <a:t>will we know there has been an impact on outcomes for learners from this work?</a:t>
            </a:r>
          </a:p>
          <a:p>
            <a:endParaRPr lang="en-GB" sz="1700" i="1" dirty="0"/>
          </a:p>
          <a:p>
            <a:endParaRPr lang="en-GB" sz="1700" i="1" dirty="0"/>
          </a:p>
          <a:p>
            <a:endParaRPr lang="en-GB" dirty="0" smtClean="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80241934"/>
              </p:ext>
            </p:extLst>
          </p:nvPr>
        </p:nvGraphicFramePr>
        <p:xfrm>
          <a:off x="697312" y="2183243"/>
          <a:ext cx="10791026" cy="2750454"/>
        </p:xfrm>
        <a:graphic>
          <a:graphicData uri="http://schemas.openxmlformats.org/drawingml/2006/table">
            <a:tbl>
              <a:tblPr firstRow="1" bandRow="1">
                <a:tableStyleId>{5C22544A-7EE6-4342-B048-85BDC9FD1C3A}</a:tableStyleId>
              </a:tblPr>
              <a:tblGrid>
                <a:gridCol w="2797546"/>
                <a:gridCol w="7993480"/>
              </a:tblGrid>
              <a:tr h="458409">
                <a:tc>
                  <a:txBody>
                    <a:bodyPr/>
                    <a:lstStyle/>
                    <a:p>
                      <a:r>
                        <a:rPr lang="en-GB" sz="1400" b="1" i="0" dirty="0" smtClean="0">
                          <a:solidFill>
                            <a:schemeClr val="bg1"/>
                          </a:solidFill>
                          <a:latin typeface="Arial"/>
                          <a:cs typeface="Arial"/>
                        </a:rPr>
                        <a:t>Possible measures used</a:t>
                      </a:r>
                      <a:r>
                        <a:rPr lang="en-GB" sz="1400" b="1" i="0" dirty="0" smtClean="0">
                          <a:solidFill>
                            <a:srgbClr val="FF0000"/>
                          </a:solidFill>
                          <a:latin typeface="Arial"/>
                          <a:cs typeface="Arial"/>
                        </a:rPr>
                        <a:t> </a:t>
                      </a:r>
                      <a:endParaRPr lang="en-GB" sz="1400" b="1" i="0" dirty="0">
                        <a:solidFill>
                          <a:schemeClr val="bg1"/>
                        </a:solidFill>
                        <a:latin typeface="Arial"/>
                        <a:cs typeface="Arial"/>
                      </a:endParaRPr>
                    </a:p>
                  </a:txBody>
                  <a:tcPr marL="87063" marR="87063" marT="32657" marB="32657" anchor="ctr"/>
                </a:tc>
                <a:tc>
                  <a:txBody>
                    <a:bodyPr/>
                    <a:lstStyle/>
                    <a:p>
                      <a:r>
                        <a:rPr lang="en-GB" sz="1400" b="1" i="0" dirty="0" smtClean="0">
                          <a:latin typeface="Arial"/>
                          <a:cs typeface="Arial"/>
                        </a:rPr>
                        <a:t>Comments</a:t>
                      </a:r>
                      <a:endParaRPr lang="en-GB" sz="1400" b="1" i="0" dirty="0">
                        <a:latin typeface="Arial"/>
                        <a:cs typeface="Arial"/>
                      </a:endParaRPr>
                    </a:p>
                  </a:txBody>
                  <a:tcPr marL="87063" marR="87063" marT="32657" marB="32657" anchor="ctr"/>
                </a:tc>
              </a:tr>
              <a:tr h="458409">
                <a:tc>
                  <a:txBody>
                    <a:bodyPr/>
                    <a:lstStyle/>
                    <a:p>
                      <a:r>
                        <a:rPr lang="en-GB" sz="1400" b="1" i="0" dirty="0" smtClean="0">
                          <a:solidFill>
                            <a:srgbClr val="404040"/>
                          </a:solidFill>
                          <a:latin typeface="Arial"/>
                          <a:cs typeface="Arial"/>
                        </a:rPr>
                        <a:t>Stakeholders</a:t>
                      </a:r>
                      <a:r>
                        <a:rPr lang="en-GB" sz="1400" b="1" i="0" baseline="0" dirty="0" smtClean="0">
                          <a:solidFill>
                            <a:srgbClr val="404040"/>
                          </a:solidFill>
                          <a:latin typeface="Arial"/>
                          <a:cs typeface="Arial"/>
                        </a:rPr>
                        <a:t> surveys</a:t>
                      </a:r>
                      <a:endParaRPr lang="en-GB" sz="1400" b="1" i="0" dirty="0">
                        <a:solidFill>
                          <a:srgbClr val="404040"/>
                        </a:solidFill>
                        <a:latin typeface="Arial"/>
                        <a:cs typeface="Arial"/>
                      </a:endParaRPr>
                    </a:p>
                  </a:txBody>
                  <a:tcPr marL="87063" marR="87063" marT="32657" marB="32657" anchor="ctr"/>
                </a:tc>
                <a:tc>
                  <a:txBody>
                    <a:bodyPr/>
                    <a:lstStyle/>
                    <a:p>
                      <a:endParaRPr lang="en-GB" sz="1500"/>
                    </a:p>
                  </a:txBody>
                  <a:tcPr marL="87063" marR="87063" marT="32657" marB="32657"/>
                </a:tc>
              </a:tr>
              <a:tr h="458409">
                <a:tc>
                  <a:txBody>
                    <a:bodyPr/>
                    <a:lstStyle/>
                    <a:p>
                      <a:r>
                        <a:rPr lang="en-GB" sz="1400" b="1" i="0" dirty="0" smtClean="0">
                          <a:solidFill>
                            <a:srgbClr val="404040"/>
                          </a:solidFill>
                          <a:latin typeface="Arial"/>
                          <a:cs typeface="Arial"/>
                        </a:rPr>
                        <a:t>Learners’ views</a:t>
                      </a:r>
                      <a:endParaRPr lang="en-GB" sz="1400" b="1" i="0" dirty="0">
                        <a:solidFill>
                          <a:srgbClr val="404040"/>
                        </a:solidFill>
                        <a:latin typeface="Arial"/>
                        <a:cs typeface="Arial"/>
                      </a:endParaRPr>
                    </a:p>
                  </a:txBody>
                  <a:tcPr marL="87063" marR="87063" marT="32657" marB="32657" anchor="ctr"/>
                </a:tc>
                <a:tc>
                  <a:txBody>
                    <a:bodyPr/>
                    <a:lstStyle/>
                    <a:p>
                      <a:endParaRPr lang="en-GB" sz="1500"/>
                    </a:p>
                  </a:txBody>
                  <a:tcPr marL="87063" marR="87063" marT="32657" marB="32657"/>
                </a:tc>
              </a:tr>
              <a:tr h="458409">
                <a:tc>
                  <a:txBody>
                    <a:bodyPr/>
                    <a:lstStyle/>
                    <a:p>
                      <a:r>
                        <a:rPr lang="en-GB" sz="1400" b="1" i="0" dirty="0" smtClean="0">
                          <a:solidFill>
                            <a:srgbClr val="404040"/>
                          </a:solidFill>
                          <a:latin typeface="Arial"/>
                          <a:cs typeface="Arial"/>
                        </a:rPr>
                        <a:t>User evaluations</a:t>
                      </a:r>
                      <a:endParaRPr lang="en-GB" sz="1400" b="1" i="0" dirty="0">
                        <a:solidFill>
                          <a:srgbClr val="404040"/>
                        </a:solidFill>
                        <a:latin typeface="Arial"/>
                        <a:cs typeface="Arial"/>
                      </a:endParaRPr>
                    </a:p>
                  </a:txBody>
                  <a:tcPr marL="87063" marR="87063" marT="32657" marB="32657" anchor="ctr"/>
                </a:tc>
                <a:tc>
                  <a:txBody>
                    <a:bodyPr/>
                    <a:lstStyle/>
                    <a:p>
                      <a:endParaRPr lang="en-GB" sz="1500"/>
                    </a:p>
                  </a:txBody>
                  <a:tcPr marL="87063" marR="87063" marT="32657" marB="32657"/>
                </a:tc>
              </a:tr>
              <a:tr h="458409">
                <a:tc>
                  <a:txBody>
                    <a:bodyPr/>
                    <a:lstStyle/>
                    <a:p>
                      <a:r>
                        <a:rPr lang="en-GB" sz="1400" b="1" i="0" dirty="0" smtClean="0">
                          <a:solidFill>
                            <a:srgbClr val="404040"/>
                          </a:solidFill>
                          <a:latin typeface="Arial"/>
                          <a:cs typeface="Arial"/>
                        </a:rPr>
                        <a:t>Use of data</a:t>
                      </a:r>
                      <a:r>
                        <a:rPr lang="en-GB" sz="1400" b="1" i="0" baseline="0" dirty="0" smtClean="0">
                          <a:solidFill>
                            <a:srgbClr val="404040"/>
                          </a:solidFill>
                          <a:latin typeface="Arial"/>
                          <a:cs typeface="Arial"/>
                        </a:rPr>
                        <a:t> </a:t>
                      </a:r>
                      <a:endParaRPr lang="en-GB" sz="1400" b="1" i="0" dirty="0">
                        <a:solidFill>
                          <a:srgbClr val="404040"/>
                        </a:solidFill>
                        <a:latin typeface="Arial"/>
                        <a:cs typeface="Arial"/>
                      </a:endParaRPr>
                    </a:p>
                  </a:txBody>
                  <a:tcPr marL="87063" marR="87063" marT="32657" marB="32657" anchor="ctr"/>
                </a:tc>
                <a:tc>
                  <a:txBody>
                    <a:bodyPr/>
                    <a:lstStyle/>
                    <a:p>
                      <a:endParaRPr lang="en-GB" sz="1500" dirty="0"/>
                    </a:p>
                  </a:txBody>
                  <a:tcPr marL="87063" marR="87063" marT="32657" marB="32657"/>
                </a:tc>
              </a:tr>
              <a:tr h="458409">
                <a:tc>
                  <a:txBody>
                    <a:bodyPr/>
                    <a:lstStyle/>
                    <a:p>
                      <a:r>
                        <a:rPr lang="en-GB" sz="1400" b="1" i="0" dirty="0" smtClean="0">
                          <a:solidFill>
                            <a:srgbClr val="404040"/>
                          </a:solidFill>
                          <a:latin typeface="Arial"/>
                          <a:cs typeface="Arial"/>
                        </a:rPr>
                        <a:t>Impact reviews</a:t>
                      </a:r>
                      <a:endParaRPr lang="en-GB" sz="1400" b="1" i="0" dirty="0">
                        <a:solidFill>
                          <a:srgbClr val="404040"/>
                        </a:solidFill>
                        <a:latin typeface="Arial"/>
                        <a:cs typeface="Arial"/>
                      </a:endParaRPr>
                    </a:p>
                  </a:txBody>
                  <a:tcPr marL="87063" marR="87063" marT="32657" marB="32657" anchor="ctr">
                    <a:solidFill>
                      <a:schemeClr val="tx2">
                        <a:lumMod val="20000"/>
                        <a:lumOff val="80000"/>
                      </a:schemeClr>
                    </a:solidFill>
                  </a:tcPr>
                </a:tc>
                <a:tc>
                  <a:txBody>
                    <a:bodyPr/>
                    <a:lstStyle/>
                    <a:p>
                      <a:endParaRPr lang="en-GB" sz="1500" dirty="0"/>
                    </a:p>
                  </a:txBody>
                  <a:tcPr marL="87063" marR="87063" marT="32657" marB="32657"/>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32228528"/>
              </p:ext>
            </p:extLst>
          </p:nvPr>
        </p:nvGraphicFramePr>
        <p:xfrm>
          <a:off x="751416" y="5392106"/>
          <a:ext cx="10791026" cy="710140"/>
        </p:xfrm>
        <a:graphic>
          <a:graphicData uri="http://schemas.openxmlformats.org/drawingml/2006/table">
            <a:tbl>
              <a:tblPr firstRow="1" bandRow="1">
                <a:tableStyleId>{5C22544A-7EE6-4342-B048-85BDC9FD1C3A}</a:tableStyleId>
              </a:tblPr>
              <a:tblGrid>
                <a:gridCol w="2737742"/>
                <a:gridCol w="8053284"/>
              </a:tblGrid>
              <a:tr h="710140">
                <a:tc>
                  <a:txBody>
                    <a:bodyPr/>
                    <a:lstStyle/>
                    <a:p>
                      <a:r>
                        <a:rPr lang="en-GB" sz="1400" b="1" i="0" dirty="0" smtClean="0">
                          <a:solidFill>
                            <a:srgbClr val="404040"/>
                          </a:solidFill>
                          <a:latin typeface="Arial"/>
                          <a:cs typeface="Arial"/>
                        </a:rPr>
                        <a:t>Analysis </a:t>
                      </a:r>
                      <a:r>
                        <a:rPr lang="en-GB" sz="1400" b="1" i="0" baseline="0" dirty="0" smtClean="0">
                          <a:solidFill>
                            <a:srgbClr val="404040"/>
                          </a:solidFill>
                          <a:latin typeface="Arial"/>
                          <a:cs typeface="Arial"/>
                        </a:rPr>
                        <a:t>using improvement frameworks </a:t>
                      </a:r>
                      <a:endParaRPr lang="en-GB" sz="1400" b="1" i="0" dirty="0">
                        <a:solidFill>
                          <a:srgbClr val="404040"/>
                        </a:solidFill>
                        <a:latin typeface="Arial"/>
                        <a:cs typeface="Arial"/>
                      </a:endParaRPr>
                    </a:p>
                  </a:txBody>
                  <a:tcPr marL="87063" marR="87063" marT="32657" marB="32657" anchor="ctr">
                    <a:solidFill>
                      <a:schemeClr val="accent1">
                        <a:lumMod val="20000"/>
                        <a:lumOff val="80000"/>
                      </a:schemeClr>
                    </a:solidFill>
                  </a:tcPr>
                </a:tc>
                <a:tc>
                  <a:txBody>
                    <a:bodyPr/>
                    <a:lstStyle/>
                    <a:p>
                      <a:endParaRPr lang="en-GB" sz="1500" dirty="0"/>
                    </a:p>
                  </a:txBody>
                  <a:tcPr marL="87063" marR="87063" marT="32657" marB="32657">
                    <a:solidFill>
                      <a:schemeClr val="accent1">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10207171"/>
              </p:ext>
            </p:extLst>
          </p:nvPr>
        </p:nvGraphicFramePr>
        <p:xfrm>
          <a:off x="751416" y="6102246"/>
          <a:ext cx="10807650" cy="402734"/>
        </p:xfrm>
        <a:graphic>
          <a:graphicData uri="http://schemas.openxmlformats.org/drawingml/2006/table">
            <a:tbl>
              <a:tblPr firstRow="1" bandRow="1">
                <a:tableStyleId>{5C22544A-7EE6-4342-B048-85BDC9FD1C3A}</a:tableStyleId>
              </a:tblPr>
              <a:tblGrid>
                <a:gridCol w="2763123"/>
                <a:gridCol w="8044527"/>
              </a:tblGrid>
              <a:tr h="402734">
                <a:tc>
                  <a:txBody>
                    <a:bodyPr/>
                    <a:lstStyle/>
                    <a:p>
                      <a:r>
                        <a:rPr lang="en-GB" sz="1400" b="1" i="0" dirty="0" smtClean="0">
                          <a:solidFill>
                            <a:srgbClr val="404040"/>
                          </a:solidFill>
                          <a:latin typeface="Arial"/>
                          <a:cs typeface="Arial"/>
                        </a:rPr>
                        <a:t>Others please</a:t>
                      </a:r>
                      <a:r>
                        <a:rPr lang="en-GB" sz="1400" b="1" i="0" baseline="0" dirty="0" smtClean="0">
                          <a:solidFill>
                            <a:srgbClr val="404040"/>
                          </a:solidFill>
                          <a:latin typeface="Arial"/>
                          <a:cs typeface="Arial"/>
                        </a:rPr>
                        <a:t> specify </a:t>
                      </a:r>
                      <a:endParaRPr lang="en-GB" sz="1400" b="1" i="0" dirty="0">
                        <a:solidFill>
                          <a:srgbClr val="404040"/>
                        </a:solidFill>
                        <a:latin typeface="Arial"/>
                        <a:cs typeface="Arial"/>
                      </a:endParaRPr>
                    </a:p>
                  </a:txBody>
                  <a:tcPr marL="87063" marR="87063" marT="32657" marB="32657" anchor="ctr">
                    <a:solidFill>
                      <a:schemeClr val="accent1">
                        <a:lumMod val="20000"/>
                        <a:lumOff val="80000"/>
                      </a:schemeClr>
                    </a:solidFill>
                  </a:tcPr>
                </a:tc>
                <a:tc>
                  <a:txBody>
                    <a:bodyPr/>
                    <a:lstStyle/>
                    <a:p>
                      <a:endParaRPr lang="en-GB" sz="1500" dirty="0"/>
                    </a:p>
                  </a:txBody>
                  <a:tcPr marL="87063" marR="87063" marT="32657" marB="32657">
                    <a:solidFill>
                      <a:schemeClr val="accent1">
                        <a:lumMod val="20000"/>
                        <a:lumOff val="80000"/>
                      </a:schemeClr>
                    </a:solidFill>
                  </a:tcPr>
                </a:tc>
              </a:tr>
            </a:tbl>
          </a:graphicData>
        </a:graphic>
      </p:graphicFrame>
      <p:sp>
        <p:nvSpPr>
          <p:cNvPr id="19" name="Title 1"/>
          <p:cNvSpPr txBox="1">
            <a:spLocks/>
          </p:cNvSpPr>
          <p:nvPr/>
        </p:nvSpPr>
        <p:spPr>
          <a:xfrm>
            <a:off x="589123" y="345758"/>
            <a:ext cx="10899215" cy="73120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Evidence of impact</a:t>
            </a:r>
            <a:endParaRPr lang="en-GB" sz="2400" b="1" i="1" dirty="0">
              <a:solidFill>
                <a:srgbClr val="2E90AB"/>
              </a:solidFill>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712793991"/>
              </p:ext>
            </p:extLst>
          </p:nvPr>
        </p:nvGraphicFramePr>
        <p:xfrm>
          <a:off x="697312" y="4933697"/>
          <a:ext cx="10791026" cy="458409"/>
        </p:xfrm>
        <a:graphic>
          <a:graphicData uri="http://schemas.openxmlformats.org/drawingml/2006/table">
            <a:tbl>
              <a:tblPr firstRow="1" bandRow="1">
                <a:tableStyleId>{5C22544A-7EE6-4342-B048-85BDC9FD1C3A}</a:tableStyleId>
              </a:tblPr>
              <a:tblGrid>
                <a:gridCol w="2797546"/>
                <a:gridCol w="7993480"/>
              </a:tblGrid>
              <a:tr h="458409">
                <a:tc>
                  <a:txBody>
                    <a:bodyPr/>
                    <a:lstStyle/>
                    <a:p>
                      <a:r>
                        <a:rPr lang="en-GB" sz="1400" b="1" i="0" dirty="0" smtClean="0">
                          <a:solidFill>
                            <a:srgbClr val="404040"/>
                          </a:solidFill>
                          <a:latin typeface="Arial"/>
                          <a:cs typeface="Arial"/>
                        </a:rPr>
                        <a:t>Site visits</a:t>
                      </a:r>
                      <a:endParaRPr lang="en-GB" sz="1400" b="1" i="0" dirty="0">
                        <a:solidFill>
                          <a:srgbClr val="404040"/>
                        </a:solidFill>
                        <a:latin typeface="Arial"/>
                        <a:cs typeface="Arial"/>
                      </a:endParaRPr>
                    </a:p>
                  </a:txBody>
                  <a:tcPr marL="87063" marR="87063" marT="32657" marB="32657" anchor="ctr">
                    <a:solidFill>
                      <a:schemeClr val="accent1">
                        <a:lumMod val="20000"/>
                        <a:lumOff val="80000"/>
                      </a:schemeClr>
                    </a:solidFill>
                  </a:tcPr>
                </a:tc>
                <a:tc>
                  <a:txBody>
                    <a:bodyPr/>
                    <a:lstStyle/>
                    <a:p>
                      <a:endParaRPr lang="en-GB" sz="1500" dirty="0"/>
                    </a:p>
                  </a:txBody>
                  <a:tcPr marL="87063" marR="87063" marT="32657" marB="32657">
                    <a:solidFill>
                      <a:schemeClr val="accent1">
                        <a:lumMod val="20000"/>
                        <a:lumOff val="80000"/>
                      </a:schemeClr>
                    </a:solidFill>
                  </a:tcPr>
                </a:tc>
              </a:tr>
            </a:tbl>
          </a:graphicData>
        </a:graphic>
      </p:graphicFrame>
    </p:spTree>
    <p:extLst>
      <p:ext uri="{BB962C8B-B14F-4D97-AF65-F5344CB8AC3E}">
        <p14:creationId xmlns:p14="http://schemas.microsoft.com/office/powerpoint/2010/main" val="2987917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507976"/>
              </p:ext>
            </p:extLst>
          </p:nvPr>
        </p:nvGraphicFramePr>
        <p:xfrm>
          <a:off x="697312" y="1930403"/>
          <a:ext cx="6912131" cy="4137804"/>
        </p:xfrm>
        <a:graphic>
          <a:graphicData uri="http://schemas.openxmlformats.org/drawingml/2006/table">
            <a:tbl>
              <a:tblPr firstRow="1" bandRow="1">
                <a:tableStyleId>{5C22544A-7EE6-4342-B048-85BDC9FD1C3A}</a:tableStyleId>
              </a:tblPr>
              <a:tblGrid>
                <a:gridCol w="6912131"/>
              </a:tblGrid>
              <a:tr h="459756">
                <a:tc>
                  <a:txBody>
                    <a:bodyPr/>
                    <a:lstStyle/>
                    <a:p>
                      <a:pPr marL="0" indent="0">
                        <a:buFont typeface="Arial"/>
                        <a:buNone/>
                      </a:pPr>
                      <a:r>
                        <a:rPr lang="en-GB" sz="1400" b="1" i="0" dirty="0" smtClean="0">
                          <a:solidFill>
                            <a:schemeClr val="bg1"/>
                          </a:solidFill>
                          <a:latin typeface="Arial"/>
                          <a:cs typeface="Arial"/>
                        </a:rPr>
                        <a:t>Impact achieved</a:t>
                      </a:r>
                      <a:r>
                        <a:rPr lang="en-GB" sz="1400" b="1" i="0" baseline="0" dirty="0" smtClean="0">
                          <a:solidFill>
                            <a:schemeClr val="bg1"/>
                          </a:solidFill>
                          <a:latin typeface="Arial"/>
                          <a:cs typeface="Arial"/>
                        </a:rPr>
                        <a:t> </a:t>
                      </a:r>
                      <a:endParaRPr lang="en-GB" sz="1400" b="1" i="0" dirty="0">
                        <a:solidFill>
                          <a:schemeClr val="bg1"/>
                        </a:solidFill>
                        <a:latin typeface="Arial"/>
                        <a:cs typeface="Arial"/>
                      </a:endParaRPr>
                    </a:p>
                  </a:txBody>
                  <a:tcPr marL="87063" marR="87063" marT="32657" marB="32657"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r>
              <a:tr h="1839024">
                <a:tc>
                  <a:txBody>
                    <a:bodyPr/>
                    <a:lstStyle/>
                    <a:p>
                      <a:pPr marL="0" indent="0">
                        <a:buFont typeface="Arial" pitchFamily="34" charset="0"/>
                        <a:buNone/>
                      </a:pPr>
                      <a:r>
                        <a:rPr lang="en-GB" sz="1400" b="0" i="1" dirty="0" smtClean="0">
                          <a:solidFill>
                            <a:srgbClr val="404040"/>
                          </a:solidFill>
                          <a:latin typeface="Arial"/>
                          <a:cs typeface="Arial"/>
                        </a:rPr>
                        <a:t>Learner and other stakeholder’s response:</a:t>
                      </a:r>
                      <a:endParaRPr lang="en-GB" sz="1400" b="0" i="1" dirty="0">
                        <a:solidFill>
                          <a:srgbClr val="404040"/>
                        </a:solidFill>
                        <a:latin typeface="Arial"/>
                        <a:cs typeface="Arial"/>
                      </a:endParaRPr>
                    </a:p>
                  </a:txBody>
                  <a:tcPr marL="87063" marR="87063" marT="32657" marB="32657">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tr>
              <a:tr h="1839024">
                <a:tc>
                  <a:txBody>
                    <a:bodyPr/>
                    <a:lstStyle/>
                    <a:p>
                      <a:pPr marL="0" indent="0">
                        <a:buFont typeface="Arial" pitchFamily="34" charset="0"/>
                        <a:buNone/>
                      </a:pPr>
                      <a:r>
                        <a:rPr lang="en-GB" sz="1400" b="0" i="1" dirty="0" smtClean="0">
                          <a:solidFill>
                            <a:srgbClr val="404040"/>
                          </a:solidFill>
                          <a:latin typeface="Arial"/>
                          <a:cs typeface="Arial"/>
                        </a:rPr>
                        <a:t>Leadership team response:</a:t>
                      </a:r>
                      <a:endParaRPr lang="en-GB" sz="1400" b="0" i="1" dirty="0">
                        <a:solidFill>
                          <a:srgbClr val="404040"/>
                        </a:solidFill>
                        <a:latin typeface="Arial"/>
                        <a:cs typeface="Arial"/>
                      </a:endParaRPr>
                    </a:p>
                  </a:txBody>
                  <a:tcPr marL="87063" marR="87063" marT="32657" marB="32657">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schemeClr>
                    </a:solidFill>
                  </a:tcPr>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799" y="3175104"/>
            <a:ext cx="2317257" cy="11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318" y="4799567"/>
            <a:ext cx="2546953" cy="120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77344" y="2121554"/>
            <a:ext cx="2212534" cy="724678"/>
          </a:xfrm>
          <a:prstGeom prst="rect">
            <a:avLst/>
          </a:prstGeom>
          <a:noFill/>
        </p:spPr>
        <p:txBody>
          <a:bodyPr wrap="square" lIns="77590" tIns="38795" rIns="77590" bIns="38795" rtlCol="0">
            <a:spAutoFit/>
          </a:bodyPr>
          <a:lstStyle/>
          <a:p>
            <a:r>
              <a:rPr lang="en-GB" b="1" dirty="0" smtClean="0">
                <a:solidFill>
                  <a:srgbClr val="2E90AB"/>
                </a:solidFill>
                <a:latin typeface="Arial"/>
                <a:cs typeface="Arial"/>
              </a:rPr>
              <a:t>Possible digital exemplification</a:t>
            </a:r>
            <a:endParaRPr lang="en-GB" b="1" dirty="0">
              <a:solidFill>
                <a:srgbClr val="2E90AB"/>
              </a:solidFill>
              <a:latin typeface="Arial"/>
              <a:cs typeface="Arial"/>
            </a:endParaRPr>
          </a:p>
        </p:txBody>
      </p:sp>
      <p:sp>
        <p:nvSpPr>
          <p:cNvPr id="6" name="TextBox 5"/>
          <p:cNvSpPr txBox="1"/>
          <p:nvPr/>
        </p:nvSpPr>
        <p:spPr>
          <a:xfrm>
            <a:off x="697312" y="6320928"/>
            <a:ext cx="10992744" cy="263014"/>
          </a:xfrm>
          <a:prstGeom prst="rect">
            <a:avLst/>
          </a:prstGeom>
          <a:noFill/>
        </p:spPr>
        <p:txBody>
          <a:bodyPr wrap="square" lIns="77590" tIns="38795" rIns="77590" bIns="38795" rtlCol="0">
            <a:spAutoFit/>
          </a:bodyPr>
          <a:lstStyle/>
          <a:p>
            <a:r>
              <a:rPr lang="en-GB" sz="1200" i="1" dirty="0">
                <a:solidFill>
                  <a:schemeClr val="tx1">
                    <a:lumMod val="75000"/>
                    <a:lumOff val="25000"/>
                  </a:schemeClr>
                </a:solidFill>
                <a:latin typeface="Arial"/>
                <a:cs typeface="Arial"/>
              </a:rPr>
              <a:t>Remember the Education Scotland  “tackling bureaucracy” advice when completing this </a:t>
            </a:r>
            <a:r>
              <a:rPr lang="en-GB" sz="1200" i="1" dirty="0" smtClean="0">
                <a:solidFill>
                  <a:schemeClr val="tx1">
                    <a:lumMod val="75000"/>
                    <a:lumOff val="25000"/>
                  </a:schemeClr>
                </a:solidFill>
                <a:latin typeface="Arial"/>
                <a:cs typeface="Arial"/>
              </a:rPr>
              <a:t>section.</a:t>
            </a:r>
            <a:endParaRPr lang="en-GB" dirty="0"/>
          </a:p>
        </p:txBody>
      </p:sp>
      <p:sp>
        <p:nvSpPr>
          <p:cNvPr id="14" name="Content Placeholder 2"/>
          <p:cNvSpPr txBox="1">
            <a:spLocks/>
          </p:cNvSpPr>
          <p:nvPr/>
        </p:nvSpPr>
        <p:spPr>
          <a:xfrm>
            <a:off x="589123" y="1183641"/>
            <a:ext cx="10969943" cy="574039"/>
          </a:xfrm>
          <a:prstGeom prst="rect">
            <a:avLst/>
          </a:prstGeom>
        </p:spPr>
        <p:txBody>
          <a:bodyPr vert="horz" lIns="108826" tIns="54413" rIns="108826" bIns="54413" rtlCol="0">
            <a:normAutofit/>
          </a:bodyPr>
          <a:lstStyle>
            <a:lvl1pPr marL="408099" indent="-408099" algn="l" defTabSz="544132" rtl="0" eaLnBrk="1" latinLnBrk="0" hangingPunct="1">
              <a:spcBef>
                <a:spcPct val="20000"/>
              </a:spcBef>
              <a:buFont typeface="Arial"/>
              <a:buChar char="•"/>
              <a:defRPr sz="3800" kern="1200">
                <a:solidFill>
                  <a:schemeClr val="tx1"/>
                </a:solidFill>
                <a:latin typeface="+mn-lt"/>
                <a:ea typeface="+mn-ea"/>
                <a:cs typeface="+mn-cs"/>
              </a:defRPr>
            </a:lvl1pPr>
            <a:lvl2pPr marL="884215" indent="-340083" algn="l" defTabSz="544132" rtl="0" eaLnBrk="1" latinLnBrk="0" hangingPunct="1">
              <a:spcBef>
                <a:spcPct val="20000"/>
              </a:spcBef>
              <a:buFont typeface="Arial"/>
              <a:buChar char="–"/>
              <a:defRPr sz="3300" kern="1200">
                <a:solidFill>
                  <a:schemeClr val="tx1"/>
                </a:solidFill>
                <a:latin typeface="+mn-lt"/>
                <a:ea typeface="+mn-ea"/>
                <a:cs typeface="+mn-cs"/>
              </a:defRPr>
            </a:lvl2pPr>
            <a:lvl3pPr marL="1360330" indent="-272066" algn="l" defTabSz="544132" rtl="0" eaLnBrk="1" latinLnBrk="0" hangingPunct="1">
              <a:spcBef>
                <a:spcPct val="20000"/>
              </a:spcBef>
              <a:buFont typeface="Arial"/>
              <a:buChar char="•"/>
              <a:defRPr sz="2900" kern="1200">
                <a:solidFill>
                  <a:schemeClr val="tx1"/>
                </a:solidFill>
                <a:latin typeface="+mn-lt"/>
                <a:ea typeface="+mn-ea"/>
                <a:cs typeface="+mn-cs"/>
              </a:defRPr>
            </a:lvl3pPr>
            <a:lvl4pPr marL="1904462" indent="-272066" algn="l" defTabSz="544132" rtl="0" eaLnBrk="1" latinLnBrk="0" hangingPunct="1">
              <a:spcBef>
                <a:spcPct val="20000"/>
              </a:spcBef>
              <a:buFont typeface="Arial"/>
              <a:buChar char="–"/>
              <a:defRPr sz="2400" kern="1200">
                <a:solidFill>
                  <a:schemeClr val="tx1"/>
                </a:solidFill>
                <a:latin typeface="+mn-lt"/>
                <a:ea typeface="+mn-ea"/>
                <a:cs typeface="+mn-cs"/>
              </a:defRPr>
            </a:lvl4pPr>
            <a:lvl5pPr marL="2448594" indent="-272066" algn="l" defTabSz="544132" rtl="0" eaLnBrk="1" latinLnBrk="0" hangingPunct="1">
              <a:spcBef>
                <a:spcPct val="20000"/>
              </a:spcBef>
              <a:buFont typeface="Arial"/>
              <a:buChar char="»"/>
              <a:defRPr sz="2400" kern="1200">
                <a:solidFill>
                  <a:schemeClr val="tx1"/>
                </a:solidFill>
                <a:latin typeface="+mn-lt"/>
                <a:ea typeface="+mn-ea"/>
                <a:cs typeface="+mn-cs"/>
              </a:defRPr>
            </a:lvl5pPr>
            <a:lvl6pPr marL="2992726" indent="-272066" algn="l" defTabSz="544132" rtl="0" eaLnBrk="1" latinLnBrk="0" hangingPunct="1">
              <a:spcBef>
                <a:spcPct val="20000"/>
              </a:spcBef>
              <a:buFont typeface="Arial"/>
              <a:buChar char="•"/>
              <a:defRPr sz="2400" kern="1200">
                <a:solidFill>
                  <a:schemeClr val="tx1"/>
                </a:solidFill>
                <a:latin typeface="+mn-lt"/>
                <a:ea typeface="+mn-ea"/>
                <a:cs typeface="+mn-cs"/>
              </a:defRPr>
            </a:lvl6pPr>
            <a:lvl7pPr marL="3536858" indent="-272066" algn="l" defTabSz="544132" rtl="0" eaLnBrk="1" latinLnBrk="0" hangingPunct="1">
              <a:spcBef>
                <a:spcPct val="20000"/>
              </a:spcBef>
              <a:buFont typeface="Arial"/>
              <a:buChar char="•"/>
              <a:defRPr sz="2400" kern="1200">
                <a:solidFill>
                  <a:schemeClr val="tx1"/>
                </a:solidFill>
                <a:latin typeface="+mn-lt"/>
                <a:ea typeface="+mn-ea"/>
                <a:cs typeface="+mn-cs"/>
              </a:defRPr>
            </a:lvl7pPr>
            <a:lvl8pPr marL="4080990" indent="-272066" algn="l" defTabSz="544132" rtl="0" eaLnBrk="1" latinLnBrk="0" hangingPunct="1">
              <a:spcBef>
                <a:spcPct val="20000"/>
              </a:spcBef>
              <a:buFont typeface="Arial"/>
              <a:buChar char="•"/>
              <a:defRPr sz="2400" kern="1200">
                <a:solidFill>
                  <a:schemeClr val="tx1"/>
                </a:solidFill>
                <a:latin typeface="+mn-lt"/>
                <a:ea typeface="+mn-ea"/>
                <a:cs typeface="+mn-cs"/>
              </a:defRPr>
            </a:lvl8pPr>
            <a:lvl9pPr marL="4625122" indent="-272066" algn="l" defTabSz="544132" rtl="0" eaLnBrk="1" latinLnBrk="0" hangingPunct="1">
              <a:spcBef>
                <a:spcPct val="20000"/>
              </a:spcBef>
              <a:buFont typeface="Arial"/>
              <a:buChar char="•"/>
              <a:defRPr sz="2400" kern="1200">
                <a:solidFill>
                  <a:schemeClr val="tx1"/>
                </a:solidFill>
                <a:latin typeface="+mn-lt"/>
                <a:ea typeface="+mn-ea"/>
                <a:cs typeface="+mn-cs"/>
              </a:defRPr>
            </a:lvl9pPr>
          </a:lstStyle>
          <a:p>
            <a:pPr marL="0" indent="0">
              <a:buFont typeface="Arial"/>
              <a:buNone/>
            </a:pPr>
            <a:r>
              <a:rPr lang="en-GB" sz="1800" b="1" dirty="0" smtClean="0">
                <a:solidFill>
                  <a:srgbClr val="404040"/>
                </a:solidFill>
                <a:latin typeface="Arial"/>
                <a:cs typeface="Arial"/>
              </a:rPr>
              <a:t>Demonstrate the impact achieved from actions completed.</a:t>
            </a:r>
            <a:endParaRPr lang="en-GB" dirty="0"/>
          </a:p>
        </p:txBody>
      </p:sp>
      <p:sp>
        <p:nvSpPr>
          <p:cNvPr id="15" name="Title 1"/>
          <p:cNvSpPr txBox="1">
            <a:spLocks/>
          </p:cNvSpPr>
          <p:nvPr/>
        </p:nvSpPr>
        <p:spPr>
          <a:xfrm>
            <a:off x="589123" y="345758"/>
            <a:ext cx="10899215" cy="73120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Impact analysis</a:t>
            </a:r>
            <a:endParaRPr lang="en-GB" sz="2400" b="1" i="1" dirty="0">
              <a:solidFill>
                <a:srgbClr val="2E90AB"/>
              </a:solidFill>
              <a:latin typeface="Arial"/>
              <a:cs typeface="Arial"/>
            </a:endParaRPr>
          </a:p>
        </p:txBody>
      </p:sp>
    </p:spTree>
    <p:extLst>
      <p:ext uri="{BB962C8B-B14F-4D97-AF65-F5344CB8AC3E}">
        <p14:creationId xmlns:p14="http://schemas.microsoft.com/office/powerpoint/2010/main" val="1809406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101451" y="2521756"/>
            <a:ext cx="4407205" cy="2171228"/>
          </a:xfrm>
          <a:prstGeom prst="rect">
            <a:avLst/>
          </a:prstGeom>
          <a:noFill/>
        </p:spPr>
        <p:txBody>
          <a:bodyPr wrap="square" lIns="77590" tIns="38795" rIns="77590" bIns="38795" rtlCol="0">
            <a:spAutoFit/>
          </a:bodyPr>
          <a:lstStyle/>
          <a:p>
            <a:r>
              <a:rPr lang="en-US" sz="1700" dirty="0">
                <a:solidFill>
                  <a:schemeClr val="tx1">
                    <a:lumMod val="75000"/>
                    <a:lumOff val="25000"/>
                  </a:schemeClr>
                </a:solidFill>
              </a:rPr>
              <a:t>A straightforward but comprehensive process.</a:t>
            </a:r>
          </a:p>
          <a:p>
            <a:endParaRPr lang="en-US" sz="1700" dirty="0">
              <a:solidFill>
                <a:schemeClr val="tx1">
                  <a:lumMod val="75000"/>
                  <a:lumOff val="25000"/>
                </a:schemeClr>
              </a:solidFill>
            </a:endParaRPr>
          </a:p>
          <a:p>
            <a:r>
              <a:rPr lang="en-US" sz="1700" dirty="0">
                <a:solidFill>
                  <a:schemeClr val="tx1">
                    <a:lumMod val="75000"/>
                    <a:lumOff val="25000"/>
                  </a:schemeClr>
                </a:solidFill>
              </a:rPr>
              <a:t>An approach to support transformational change actions.</a:t>
            </a:r>
          </a:p>
          <a:p>
            <a:endParaRPr lang="en-US" sz="1700" dirty="0">
              <a:solidFill>
                <a:schemeClr val="tx1">
                  <a:lumMod val="75000"/>
                  <a:lumOff val="25000"/>
                </a:schemeClr>
              </a:solidFill>
            </a:endParaRPr>
          </a:p>
          <a:p>
            <a:r>
              <a:rPr lang="en-US" sz="1700" dirty="0">
                <a:solidFill>
                  <a:schemeClr val="tx1">
                    <a:lumMod val="75000"/>
                    <a:lumOff val="25000"/>
                  </a:schemeClr>
                </a:solidFill>
              </a:rPr>
              <a:t>Fully integrated with Education Scotland’s culture of creative and innovative continuous improvement</a:t>
            </a:r>
            <a:r>
              <a:rPr lang="en-US" sz="1700" dirty="0" smtClean="0">
                <a:solidFill>
                  <a:schemeClr val="tx1">
                    <a:lumMod val="75000"/>
                    <a:lumOff val="25000"/>
                  </a:schemeClr>
                </a:solidFill>
              </a:rPr>
              <a:t>.</a:t>
            </a:r>
            <a:endParaRPr lang="en-US" sz="1700" dirty="0">
              <a:solidFill>
                <a:schemeClr val="tx1">
                  <a:lumMod val="75000"/>
                  <a:lumOff val="25000"/>
                </a:schemeClr>
              </a:solidFill>
            </a:endParaRPr>
          </a:p>
        </p:txBody>
      </p:sp>
      <p:sp>
        <p:nvSpPr>
          <p:cNvPr id="23" name="TextBox 22"/>
          <p:cNvSpPr txBox="1"/>
          <p:nvPr/>
        </p:nvSpPr>
        <p:spPr>
          <a:xfrm>
            <a:off x="7081133" y="1494439"/>
            <a:ext cx="4427523" cy="940122"/>
          </a:xfrm>
          <a:prstGeom prst="rect">
            <a:avLst/>
          </a:prstGeom>
          <a:noFill/>
        </p:spPr>
        <p:txBody>
          <a:bodyPr wrap="square" lIns="77590" tIns="38795" rIns="77590" bIns="38795" rtlCol="0">
            <a:spAutoFit/>
          </a:bodyPr>
          <a:lstStyle/>
          <a:p>
            <a:r>
              <a:rPr lang="en-US" sz="2800" b="1" dirty="0" smtClean="0">
                <a:solidFill>
                  <a:srgbClr val="2E90AB"/>
                </a:solidFill>
                <a:latin typeface="Arial"/>
                <a:cs typeface="Arial"/>
              </a:rPr>
              <a:t>Using the three change wheel process.</a:t>
            </a:r>
            <a:endParaRPr lang="en-US" sz="2800" dirty="0">
              <a:solidFill>
                <a:srgbClr val="2E90AB"/>
              </a:solidFill>
              <a:latin typeface="Arial"/>
              <a:cs typeface="Arial"/>
            </a:endParaRPr>
          </a:p>
        </p:txBody>
      </p:sp>
      <p:grpSp>
        <p:nvGrpSpPr>
          <p:cNvPr id="8" name="Group 7"/>
          <p:cNvGrpSpPr/>
          <p:nvPr/>
        </p:nvGrpSpPr>
        <p:grpSpPr>
          <a:xfrm>
            <a:off x="533515" y="736776"/>
            <a:ext cx="6033962" cy="5044264"/>
            <a:chOff x="533514" y="736776"/>
            <a:chExt cx="6832111" cy="5804916"/>
          </a:xfrm>
        </p:grpSpPr>
        <p:pic>
          <p:nvPicPr>
            <p:cNvPr id="9" name="Picture 8" descr="inwards_outwards_forwards_diagrams-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918" y="1818618"/>
              <a:ext cx="4753419" cy="3385392"/>
            </a:xfrm>
            <a:prstGeom prst="rect">
              <a:avLst/>
            </a:prstGeom>
          </p:spPr>
        </p:pic>
        <p:pic>
          <p:nvPicPr>
            <p:cNvPr id="10" name="Picture 9" descr="inwards_outwards_forwards_diagrams-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14" y="736776"/>
              <a:ext cx="1902807" cy="1902808"/>
            </a:xfrm>
            <a:prstGeom prst="rect">
              <a:avLst/>
            </a:prstGeom>
          </p:spPr>
        </p:pic>
        <p:pic>
          <p:nvPicPr>
            <p:cNvPr id="11" name="Picture 10" descr="inwards_outwards_forwards_diagrams-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515" y="3866328"/>
              <a:ext cx="2682110" cy="2675364"/>
            </a:xfrm>
            <a:prstGeom prst="rect">
              <a:avLst/>
            </a:prstGeom>
          </p:spPr>
        </p:pic>
      </p:grpSp>
    </p:spTree>
    <p:extLst>
      <p:ext uri="{BB962C8B-B14F-4D97-AF65-F5344CB8AC3E}">
        <p14:creationId xmlns:p14="http://schemas.microsoft.com/office/powerpoint/2010/main" val="27510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239911" y="2471975"/>
            <a:ext cx="4856227" cy="2048118"/>
          </a:xfrm>
          <a:prstGeom prst="rect">
            <a:avLst/>
          </a:prstGeom>
          <a:noFill/>
        </p:spPr>
        <p:txBody>
          <a:bodyPr wrap="square" lIns="77590" tIns="38795" rIns="77590" bIns="38795" rtlCol="0">
            <a:spAutoFit/>
          </a:bodyPr>
          <a:lstStyle/>
          <a:p>
            <a:r>
              <a:rPr lang="en-GB" sz="1600" b="1" dirty="0">
                <a:solidFill>
                  <a:srgbClr val="404040"/>
                </a:solidFill>
                <a:latin typeface="Arial"/>
                <a:cs typeface="Arial"/>
              </a:rPr>
              <a:t>We want to build and support a learning system in which the strong collective engagement of a highly professional workforce creates a virtuous cycle of </a:t>
            </a:r>
            <a:r>
              <a:rPr lang="en-GB" sz="1600" b="1" dirty="0" smtClean="0">
                <a:solidFill>
                  <a:srgbClr val="404040"/>
                </a:solidFill>
                <a:latin typeface="Arial"/>
                <a:cs typeface="Arial"/>
              </a:rPr>
              <a:t>improvement.</a:t>
            </a:r>
          </a:p>
          <a:p>
            <a:endParaRPr lang="en-GB" sz="1600" b="1" dirty="0">
              <a:solidFill>
                <a:srgbClr val="404040"/>
              </a:solidFill>
              <a:latin typeface="Arial"/>
              <a:cs typeface="Arial"/>
            </a:endParaRPr>
          </a:p>
          <a:p>
            <a:r>
              <a:rPr lang="en-GB" sz="1600" b="1" dirty="0" smtClean="0">
                <a:solidFill>
                  <a:srgbClr val="404040"/>
                </a:solidFill>
                <a:latin typeface="Arial"/>
                <a:cs typeface="Arial"/>
              </a:rPr>
              <a:t>This </a:t>
            </a:r>
            <a:r>
              <a:rPr lang="en-GB" sz="1600" b="1" dirty="0">
                <a:solidFill>
                  <a:srgbClr val="404040"/>
                </a:solidFill>
                <a:latin typeface="Arial"/>
                <a:cs typeface="Arial"/>
              </a:rPr>
              <a:t>learning system has learners at the centre and relies on a high-quality professional workforce to make it </a:t>
            </a:r>
            <a:r>
              <a:rPr lang="en-GB" sz="1600" b="1" dirty="0" smtClean="0">
                <a:solidFill>
                  <a:srgbClr val="404040"/>
                </a:solidFill>
                <a:latin typeface="Arial"/>
                <a:cs typeface="Arial"/>
              </a:rPr>
              <a:t>work</a:t>
            </a:r>
            <a:r>
              <a:rPr lang="en-GB" sz="1600" dirty="0" smtClean="0">
                <a:solidFill>
                  <a:srgbClr val="404040"/>
                </a:solidFill>
                <a:latin typeface="Arial"/>
                <a:cs typeface="Arial"/>
              </a:rPr>
              <a:t>.</a:t>
            </a:r>
            <a:endParaRPr lang="en-GB" sz="1600" dirty="0">
              <a:solidFill>
                <a:srgbClr val="404040"/>
              </a:solidFill>
              <a:latin typeface="Arial"/>
              <a:cs typeface="Arial"/>
            </a:endParaRPr>
          </a:p>
        </p:txBody>
      </p:sp>
      <p:sp>
        <p:nvSpPr>
          <p:cNvPr id="8" name="Title 1"/>
          <p:cNvSpPr txBox="1">
            <a:spLocks/>
          </p:cNvSpPr>
          <p:nvPr/>
        </p:nvSpPr>
        <p:spPr>
          <a:xfrm>
            <a:off x="609441" y="345758"/>
            <a:ext cx="10878897" cy="841556"/>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The Virtuous cycle of Improvement</a:t>
            </a:r>
            <a:endParaRPr lang="en-GB" sz="3600" b="1" dirty="0">
              <a:solidFill>
                <a:srgbClr val="2E90AB"/>
              </a:solidFill>
              <a:latin typeface="Arial"/>
              <a:cs typeface="Arial"/>
            </a:endParaRPr>
          </a:p>
        </p:txBody>
      </p:sp>
      <p:pic>
        <p:nvPicPr>
          <p:cNvPr id="5" name="Picture 4" descr="virtuous cycle with typo fixed and transparency.jpg"/>
          <p:cNvPicPr>
            <a:picLocks noChangeAspect="1"/>
          </p:cNvPicPr>
          <p:nvPr/>
        </p:nvPicPr>
        <p:blipFill>
          <a:blip r:embed="rId3"/>
          <a:stretch>
            <a:fillRect/>
          </a:stretch>
        </p:blipFill>
        <p:spPr>
          <a:xfrm>
            <a:off x="854768" y="1187314"/>
            <a:ext cx="4997422" cy="5539148"/>
          </a:xfrm>
          <a:prstGeom prst="rect">
            <a:avLst/>
          </a:prstGeom>
        </p:spPr>
      </p:pic>
    </p:spTree>
    <p:extLst>
      <p:ext uri="{BB962C8B-B14F-4D97-AF65-F5344CB8AC3E}">
        <p14:creationId xmlns:p14="http://schemas.microsoft.com/office/powerpoint/2010/main" val="32499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207437" y="1404156"/>
            <a:ext cx="5280901" cy="4787329"/>
          </a:xfrm>
          <a:prstGeom prst="rect">
            <a:avLst/>
          </a:prstGeom>
          <a:noFill/>
        </p:spPr>
        <p:txBody>
          <a:bodyPr wrap="square" lIns="77590" tIns="38795" rIns="77590" bIns="38795" rtlCol="0">
            <a:spAutoFit/>
          </a:bodyPr>
          <a:lstStyle/>
          <a:p>
            <a:r>
              <a:rPr lang="en-GB" sz="1700" dirty="0">
                <a:solidFill>
                  <a:srgbClr val="404040"/>
                </a:solidFill>
                <a:latin typeface="Arial"/>
                <a:cs typeface="Arial"/>
              </a:rPr>
              <a:t>Record the evidence, evaluation frameworks, research information, systems management and resources from your area of expertise to demonstrate the inwards, outwards, forwards strategy suggested by Education Scotland</a:t>
            </a:r>
            <a:r>
              <a:rPr lang="en-GB" sz="1700" dirty="0" smtClean="0">
                <a:solidFill>
                  <a:srgbClr val="404040"/>
                </a:solidFill>
                <a:latin typeface="Arial"/>
                <a:cs typeface="Arial"/>
              </a:rPr>
              <a:t>.</a:t>
            </a:r>
          </a:p>
          <a:p>
            <a:endParaRPr lang="en-GB" sz="1700" dirty="0">
              <a:solidFill>
                <a:srgbClr val="404040"/>
              </a:solidFill>
              <a:latin typeface="Arial"/>
              <a:cs typeface="Arial"/>
            </a:endParaRPr>
          </a:p>
          <a:p>
            <a:r>
              <a:rPr lang="en-GB" sz="1700" b="1" dirty="0">
                <a:solidFill>
                  <a:srgbClr val="404040"/>
                </a:solidFill>
                <a:latin typeface="Arial"/>
                <a:cs typeface="Arial"/>
              </a:rPr>
              <a:t>Looking inwards: </a:t>
            </a:r>
            <a:r>
              <a:rPr lang="en-GB" sz="1700" dirty="0">
                <a:solidFill>
                  <a:srgbClr val="404040"/>
                </a:solidFill>
                <a:latin typeface="Arial"/>
                <a:cs typeface="Arial"/>
              </a:rPr>
              <a:t>to evaluate performance at every level and use the information gathered to decide on what needs to be done to improve.</a:t>
            </a:r>
          </a:p>
          <a:p>
            <a:endParaRPr lang="en-GB" sz="1700" dirty="0">
              <a:solidFill>
                <a:srgbClr val="404040"/>
              </a:solidFill>
              <a:latin typeface="Arial"/>
              <a:cs typeface="Arial"/>
            </a:endParaRPr>
          </a:p>
          <a:p>
            <a:r>
              <a:rPr lang="en-GB" sz="1700" b="1" dirty="0">
                <a:solidFill>
                  <a:srgbClr val="404040"/>
                </a:solidFill>
                <a:latin typeface="Arial"/>
                <a:cs typeface="Arial"/>
              </a:rPr>
              <a:t>Looking outwards: </a:t>
            </a:r>
            <a:r>
              <a:rPr lang="en-GB" sz="1700" dirty="0">
                <a:solidFill>
                  <a:srgbClr val="404040"/>
                </a:solidFill>
                <a:latin typeface="Arial"/>
                <a:cs typeface="Arial"/>
              </a:rPr>
              <a:t>to learn from research, others and best practice and use this to facilitate innovation and creativity and inform improvement actions.</a:t>
            </a:r>
          </a:p>
          <a:p>
            <a:endParaRPr lang="en-GB" sz="1700" dirty="0">
              <a:solidFill>
                <a:srgbClr val="404040"/>
              </a:solidFill>
              <a:latin typeface="Arial"/>
              <a:cs typeface="Arial"/>
            </a:endParaRPr>
          </a:p>
          <a:p>
            <a:r>
              <a:rPr lang="en-GB" sz="1700" b="1" dirty="0">
                <a:solidFill>
                  <a:srgbClr val="404040"/>
                </a:solidFill>
                <a:latin typeface="Arial"/>
                <a:cs typeface="Arial"/>
              </a:rPr>
              <a:t>Looking forwards: </a:t>
            </a:r>
            <a:r>
              <a:rPr lang="en-GB" sz="1700" dirty="0">
                <a:solidFill>
                  <a:srgbClr val="404040"/>
                </a:solidFill>
                <a:latin typeface="Arial"/>
                <a:cs typeface="Arial"/>
              </a:rPr>
              <a:t>to explore what the future might bring and use this information to anticipate what change is required to ensure the education system is responsive to the future needs of all learners.</a:t>
            </a:r>
          </a:p>
        </p:txBody>
      </p:sp>
      <p:sp>
        <p:nvSpPr>
          <p:cNvPr id="8" name="Title 1"/>
          <p:cNvSpPr txBox="1">
            <a:spLocks/>
          </p:cNvSpPr>
          <p:nvPr/>
        </p:nvSpPr>
        <p:spPr>
          <a:xfrm>
            <a:off x="568805" y="345758"/>
            <a:ext cx="10878897" cy="168624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Looking inwards, outwards and forwards</a:t>
            </a:r>
            <a:endParaRPr lang="en-GB" sz="3600" b="1" dirty="0">
              <a:solidFill>
                <a:srgbClr val="2E90AB"/>
              </a:solidFill>
              <a:latin typeface="Arial"/>
              <a:cs typeface="Arial"/>
            </a:endParaRPr>
          </a:p>
        </p:txBody>
      </p:sp>
      <p:pic>
        <p:nvPicPr>
          <p:cNvPr id="5" name="Picture 4" descr="iof fixed typo.jpg"/>
          <p:cNvPicPr>
            <a:picLocks noChangeAspect="1"/>
          </p:cNvPicPr>
          <p:nvPr/>
        </p:nvPicPr>
        <p:blipFill>
          <a:blip r:embed="rId3"/>
          <a:stretch>
            <a:fillRect/>
          </a:stretch>
        </p:blipFill>
        <p:spPr>
          <a:xfrm>
            <a:off x="502729" y="1215996"/>
            <a:ext cx="5453844" cy="5453844"/>
          </a:xfrm>
          <a:prstGeom prst="rect">
            <a:avLst/>
          </a:prstGeom>
        </p:spPr>
      </p:pic>
    </p:spTree>
    <p:extLst>
      <p:ext uri="{BB962C8B-B14F-4D97-AF65-F5344CB8AC3E}">
        <p14:creationId xmlns:p14="http://schemas.microsoft.com/office/powerpoint/2010/main" val="270490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of fixed typo.jpg"/>
          <p:cNvPicPr>
            <a:picLocks noChangeAspect="1"/>
          </p:cNvPicPr>
          <p:nvPr/>
        </p:nvPicPr>
        <p:blipFill>
          <a:blip r:embed="rId3"/>
          <a:stretch>
            <a:fillRect/>
          </a:stretch>
        </p:blipFill>
        <p:spPr>
          <a:xfrm>
            <a:off x="2364984" y="156800"/>
            <a:ext cx="6593635" cy="6593635"/>
          </a:xfrm>
          <a:prstGeom prst="rect">
            <a:avLst/>
          </a:prstGeom>
        </p:spPr>
      </p:pic>
      <p:sp>
        <p:nvSpPr>
          <p:cNvPr id="8" name="Title 1"/>
          <p:cNvSpPr txBox="1">
            <a:spLocks/>
          </p:cNvSpPr>
          <p:nvPr/>
        </p:nvSpPr>
        <p:spPr>
          <a:xfrm>
            <a:off x="609441" y="345758"/>
            <a:ext cx="10878897" cy="168624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Example</a:t>
            </a:r>
            <a:endParaRPr lang="en-GB" sz="3600" b="1" dirty="0">
              <a:solidFill>
                <a:srgbClr val="2E90AB"/>
              </a:solidFill>
              <a:latin typeface="Arial"/>
              <a:cs typeface="Arial"/>
            </a:endParaRPr>
          </a:p>
        </p:txBody>
      </p:sp>
      <p:pic>
        <p:nvPicPr>
          <p:cNvPr id="7" name="Picture 6" descr="SO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909" y="3596610"/>
            <a:ext cx="1101843" cy="440228"/>
          </a:xfrm>
          <a:prstGeom prst="rect">
            <a:avLst/>
          </a:prstGeom>
        </p:spPr>
      </p:pic>
      <p:pic>
        <p:nvPicPr>
          <p:cNvPr id="9" name="Picture 6" descr="https://encrypted-tbn3.gstatic.com/images?q=tbn:ANd9GcQc-FlCOLygckFEOB3VxYxHw5dQTdekeTJ3FNfrGEyZatJoVFu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600" y="997204"/>
            <a:ext cx="732943" cy="5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4543" y="4888497"/>
            <a:ext cx="772348" cy="62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0705" y="5040515"/>
            <a:ext cx="894426" cy="37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6038" y="3738849"/>
            <a:ext cx="724229" cy="76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gtcs-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1802" y="4844506"/>
            <a:ext cx="559596" cy="366273"/>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3638" y="4470054"/>
            <a:ext cx="780608" cy="308199"/>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7615" y="1058374"/>
            <a:ext cx="923312" cy="51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49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430945" y="2521756"/>
            <a:ext cx="5057393" cy="2171228"/>
          </a:xfrm>
          <a:prstGeom prst="rect">
            <a:avLst/>
          </a:prstGeom>
          <a:noFill/>
        </p:spPr>
        <p:txBody>
          <a:bodyPr wrap="square" lIns="77590" tIns="38795" rIns="77590" bIns="38795" rtlCol="0">
            <a:spAutoFit/>
          </a:bodyPr>
          <a:lstStyle/>
          <a:p>
            <a:r>
              <a:rPr lang="en-GB" sz="1700" dirty="0">
                <a:solidFill>
                  <a:schemeClr val="tx1">
                    <a:lumMod val="75000"/>
                    <a:lumOff val="25000"/>
                  </a:schemeClr>
                </a:solidFill>
                <a:latin typeface="Arial" pitchFamily="34" charset="0"/>
                <a:cs typeface="Arial" pitchFamily="34" charset="0"/>
              </a:rPr>
              <a:t>Complete the scoping and scanning </a:t>
            </a:r>
            <a:r>
              <a:rPr lang="en-GB" sz="1700" dirty="0" smtClean="0">
                <a:solidFill>
                  <a:schemeClr val="tx1">
                    <a:lumMod val="75000"/>
                    <a:lumOff val="25000"/>
                  </a:schemeClr>
                </a:solidFill>
                <a:latin typeface="Arial" pitchFamily="34" charset="0"/>
                <a:cs typeface="Arial" pitchFamily="34" charset="0"/>
              </a:rPr>
              <a:t>cycle, responding to </a:t>
            </a:r>
            <a:r>
              <a:rPr lang="en-GB" sz="1700" dirty="0">
                <a:solidFill>
                  <a:schemeClr val="tx1">
                    <a:lumMod val="75000"/>
                    <a:lumOff val="25000"/>
                  </a:schemeClr>
                </a:solidFill>
                <a:latin typeface="Arial" pitchFamily="34" charset="0"/>
                <a:cs typeface="Arial" pitchFamily="34" charset="0"/>
              </a:rPr>
              <a:t>the six prompts to understand the </a:t>
            </a:r>
            <a:r>
              <a:rPr lang="en-GB" sz="1700" dirty="0" smtClean="0">
                <a:solidFill>
                  <a:schemeClr val="tx1">
                    <a:lumMod val="75000"/>
                    <a:lumOff val="25000"/>
                  </a:schemeClr>
                </a:solidFill>
                <a:latin typeface="Arial" pitchFamily="34" charset="0"/>
                <a:cs typeface="Arial" pitchFamily="34" charset="0"/>
              </a:rPr>
              <a:t>past, present and potential future in </a:t>
            </a:r>
            <a:r>
              <a:rPr lang="en-GB" sz="1700" dirty="0">
                <a:solidFill>
                  <a:schemeClr val="tx1">
                    <a:lumMod val="75000"/>
                    <a:lumOff val="25000"/>
                  </a:schemeClr>
                </a:solidFill>
                <a:latin typeface="Arial" pitchFamily="34" charset="0"/>
                <a:cs typeface="Arial" pitchFamily="34" charset="0"/>
              </a:rPr>
              <a:t>your learning environment</a:t>
            </a:r>
            <a:r>
              <a:rPr lang="en-GB" sz="1700" dirty="0" smtClean="0">
                <a:solidFill>
                  <a:schemeClr val="tx1">
                    <a:lumMod val="75000"/>
                    <a:lumOff val="25000"/>
                  </a:schemeClr>
                </a:solidFill>
                <a:latin typeface="Arial" pitchFamily="34" charset="0"/>
                <a:cs typeface="Arial" pitchFamily="34" charset="0"/>
              </a:rPr>
              <a:t>.</a:t>
            </a:r>
            <a:endParaRPr lang="en-GB" sz="1700" dirty="0">
              <a:solidFill>
                <a:schemeClr val="tx1">
                  <a:lumMod val="75000"/>
                  <a:lumOff val="25000"/>
                </a:schemeClr>
              </a:solidFill>
              <a:latin typeface="Arial" pitchFamily="34" charset="0"/>
              <a:cs typeface="Arial" pitchFamily="34" charset="0"/>
            </a:endParaRPr>
          </a:p>
          <a:p>
            <a:endParaRPr lang="en-GB" sz="1700" dirty="0">
              <a:solidFill>
                <a:schemeClr val="tx1">
                  <a:lumMod val="75000"/>
                  <a:lumOff val="25000"/>
                </a:schemeClr>
              </a:solidFill>
              <a:latin typeface="Arial" pitchFamily="34" charset="0"/>
              <a:cs typeface="Arial" pitchFamily="34" charset="0"/>
            </a:endParaRPr>
          </a:p>
          <a:p>
            <a:r>
              <a:rPr lang="en-GB" sz="1700" dirty="0">
                <a:solidFill>
                  <a:schemeClr val="tx1">
                    <a:lumMod val="75000"/>
                    <a:lumOff val="25000"/>
                  </a:schemeClr>
                </a:solidFill>
                <a:latin typeface="Arial" pitchFamily="34" charset="0"/>
                <a:cs typeface="Arial" pitchFamily="34" charset="0"/>
              </a:rPr>
              <a:t>Use this knowledge to consider what the top priorities are to be developed in order to be responsive to the future needs of all learners.</a:t>
            </a:r>
          </a:p>
        </p:txBody>
      </p:sp>
      <p:sp>
        <p:nvSpPr>
          <p:cNvPr id="8" name="Title 1"/>
          <p:cNvSpPr txBox="1">
            <a:spLocks/>
          </p:cNvSpPr>
          <p:nvPr/>
        </p:nvSpPr>
        <p:spPr>
          <a:xfrm>
            <a:off x="568805" y="345758"/>
            <a:ext cx="10878897" cy="168624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600" b="1" dirty="0" smtClean="0">
                <a:solidFill>
                  <a:srgbClr val="2E90AB"/>
                </a:solidFill>
                <a:latin typeface="Arial"/>
                <a:cs typeface="Arial"/>
              </a:rPr>
              <a:t>Scoping and scanning </a:t>
            </a:r>
            <a:endParaRPr lang="en-GB" sz="3600" b="1" dirty="0">
              <a:solidFill>
                <a:srgbClr val="2E90AB"/>
              </a:solidFill>
              <a:latin typeface="Arial"/>
              <a:cs typeface="Arial"/>
            </a:endParaRPr>
          </a:p>
        </p:txBody>
      </p:sp>
      <p:pic>
        <p:nvPicPr>
          <p:cNvPr id="3" name="Picture 2" descr="inwards_outwards_forwards_diagram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59" y="1195561"/>
            <a:ext cx="5248362" cy="5421918"/>
          </a:xfrm>
          <a:prstGeom prst="rect">
            <a:avLst/>
          </a:prstGeom>
        </p:spPr>
      </p:pic>
    </p:spTree>
    <p:extLst>
      <p:ext uri="{BB962C8B-B14F-4D97-AF65-F5344CB8AC3E}">
        <p14:creationId xmlns:p14="http://schemas.microsoft.com/office/powerpoint/2010/main" val="40003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wards_outwards_forwards_diagrams-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03" y="1610934"/>
            <a:ext cx="6318433" cy="4500000"/>
          </a:xfrm>
          <a:prstGeom prst="rect">
            <a:avLst/>
          </a:prstGeom>
        </p:spPr>
      </p:pic>
      <p:sp>
        <p:nvSpPr>
          <p:cNvPr id="2" name="TextBox 1"/>
          <p:cNvSpPr txBox="1"/>
          <p:nvPr/>
        </p:nvSpPr>
        <p:spPr>
          <a:xfrm>
            <a:off x="697313" y="1806057"/>
            <a:ext cx="3427432" cy="4936736"/>
          </a:xfrm>
          <a:prstGeom prst="rect">
            <a:avLst/>
          </a:prstGeom>
          <a:noFill/>
        </p:spPr>
        <p:txBody>
          <a:bodyPr wrap="square" rtlCol="0">
            <a:spAutoFit/>
          </a:bodyPr>
          <a:lstStyle/>
          <a:p>
            <a:r>
              <a:rPr lang="en-US" sz="1800" b="1" dirty="0" smtClean="0">
                <a:solidFill>
                  <a:srgbClr val="2E90AB"/>
                </a:solidFill>
                <a:latin typeface="Arial"/>
                <a:cs typeface="Arial"/>
              </a:rPr>
              <a:t>Transformational Actions</a:t>
            </a:r>
          </a:p>
          <a:p>
            <a:r>
              <a:rPr lang="en-US" sz="1400" b="1" dirty="0" smtClean="0">
                <a:solidFill>
                  <a:schemeClr val="tx1">
                    <a:lumMod val="75000"/>
                    <a:lumOff val="25000"/>
                  </a:schemeClr>
                </a:solidFill>
                <a:latin typeface="Arial"/>
                <a:cs typeface="Arial"/>
              </a:rPr>
              <a:t>Choose </a:t>
            </a:r>
            <a:r>
              <a:rPr lang="en-US" sz="1400" b="1" dirty="0">
                <a:solidFill>
                  <a:schemeClr val="tx1">
                    <a:lumMod val="75000"/>
                    <a:lumOff val="25000"/>
                  </a:schemeClr>
                </a:solidFill>
                <a:latin typeface="Arial"/>
                <a:cs typeface="Arial"/>
              </a:rPr>
              <a:t>and list transformational actions </a:t>
            </a:r>
            <a:r>
              <a:rPr lang="en-US" sz="1400" b="1" dirty="0" smtClean="0">
                <a:solidFill>
                  <a:schemeClr val="tx1">
                    <a:lumMod val="75000"/>
                    <a:lumOff val="25000"/>
                  </a:schemeClr>
                </a:solidFill>
                <a:latin typeface="Arial"/>
                <a:cs typeface="Arial"/>
              </a:rPr>
              <a:t>for </a:t>
            </a:r>
            <a:r>
              <a:rPr lang="en-US" sz="1400" b="1" dirty="0">
                <a:solidFill>
                  <a:schemeClr val="tx1">
                    <a:lumMod val="75000"/>
                    <a:lumOff val="25000"/>
                  </a:schemeClr>
                </a:solidFill>
                <a:latin typeface="Arial"/>
                <a:cs typeface="Arial"/>
              </a:rPr>
              <a:t>your learning </a:t>
            </a:r>
            <a:r>
              <a:rPr lang="en-US" sz="1400" b="1" dirty="0" smtClean="0">
                <a:solidFill>
                  <a:schemeClr val="tx1">
                    <a:lumMod val="75000"/>
                    <a:lumOff val="25000"/>
                  </a:schemeClr>
                </a:solidFill>
                <a:latin typeface="Arial"/>
                <a:cs typeface="Arial"/>
              </a:rPr>
              <a:t>establishment. </a:t>
            </a:r>
            <a:r>
              <a:rPr lang="en-US" sz="1400" dirty="0" smtClean="0">
                <a:solidFill>
                  <a:schemeClr val="tx1">
                    <a:lumMod val="75000"/>
                    <a:lumOff val="25000"/>
                  </a:schemeClr>
                </a:solidFill>
                <a:latin typeface="Arial"/>
                <a:cs typeface="Arial"/>
              </a:rPr>
              <a:t>You </a:t>
            </a:r>
            <a:r>
              <a:rPr lang="en-US" sz="1400" dirty="0">
                <a:solidFill>
                  <a:schemeClr val="tx1">
                    <a:lumMod val="75000"/>
                    <a:lumOff val="25000"/>
                  </a:schemeClr>
                </a:solidFill>
                <a:latin typeface="Arial"/>
                <a:cs typeface="Arial"/>
              </a:rPr>
              <a:t>may wish to pick from the list below or add others from your own list</a:t>
            </a:r>
            <a:r>
              <a:rPr lang="en-US" sz="1400" dirty="0" smtClean="0">
                <a:solidFill>
                  <a:schemeClr val="tx1">
                    <a:lumMod val="75000"/>
                    <a:lumOff val="25000"/>
                  </a:schemeClr>
                </a:solidFill>
                <a:latin typeface="Arial"/>
                <a:cs typeface="Arial"/>
              </a:rPr>
              <a:t>.</a:t>
            </a:r>
          </a:p>
          <a:p>
            <a:endParaRPr lang="en-US" sz="1400" dirty="0">
              <a:solidFill>
                <a:schemeClr val="tx1">
                  <a:lumMod val="75000"/>
                  <a:lumOff val="25000"/>
                </a:schemeClr>
              </a:solidFill>
              <a:latin typeface="Arial"/>
              <a:cs typeface="Arial"/>
            </a:endParaRPr>
          </a:p>
          <a:p>
            <a:r>
              <a:rPr lang="en-US" sz="1400" b="1" dirty="0">
                <a:solidFill>
                  <a:schemeClr val="tx1">
                    <a:lumMod val="75000"/>
                    <a:lumOff val="25000"/>
                  </a:schemeClr>
                </a:solidFill>
                <a:latin typeface="Arial"/>
                <a:cs typeface="Arial"/>
              </a:rPr>
              <a:t>Choose the number of actions to suit the size </a:t>
            </a:r>
            <a:r>
              <a:rPr lang="en-US" sz="1400" b="1" dirty="0">
                <a:latin typeface="Arial"/>
                <a:cs typeface="Arial"/>
              </a:rPr>
              <a:t>of your establishment</a:t>
            </a:r>
            <a:r>
              <a:rPr lang="en-US" sz="1400" b="1" dirty="0" smtClean="0">
                <a:latin typeface="Arial"/>
                <a:cs typeface="Arial"/>
              </a:rPr>
              <a:t>.</a:t>
            </a:r>
          </a:p>
          <a:p>
            <a:pPr marL="242916" indent="-242916">
              <a:lnSpc>
                <a:spcPct val="110000"/>
              </a:lnSpc>
              <a:buFont typeface="Arial"/>
              <a:buChar char="•"/>
            </a:pPr>
            <a:r>
              <a:rPr lang="en-US" sz="1400" dirty="0" smtClean="0">
                <a:latin typeface="Arial"/>
                <a:cs typeface="Arial"/>
              </a:rPr>
              <a:t>Attainment -  Improving </a:t>
            </a:r>
            <a:r>
              <a:rPr lang="en-US" sz="1400" dirty="0">
                <a:latin typeface="Arial"/>
                <a:cs typeface="Arial"/>
              </a:rPr>
              <a:t>data literacy or using data to identify areas to </a:t>
            </a:r>
            <a:r>
              <a:rPr lang="en-US" sz="1400" dirty="0" smtClean="0">
                <a:latin typeface="Arial"/>
                <a:cs typeface="Arial"/>
              </a:rPr>
              <a:t>improve. </a:t>
            </a:r>
          </a:p>
          <a:p>
            <a:pPr marL="242916" indent="-242916">
              <a:lnSpc>
                <a:spcPct val="110000"/>
              </a:lnSpc>
              <a:buFont typeface="Arial"/>
              <a:buChar char="•"/>
            </a:pPr>
            <a:r>
              <a:rPr lang="en-US" sz="1400" dirty="0" smtClean="0">
                <a:latin typeface="Arial"/>
                <a:cs typeface="Arial"/>
              </a:rPr>
              <a:t>Reducing </a:t>
            </a:r>
            <a:r>
              <a:rPr lang="en-US" sz="1400" dirty="0">
                <a:latin typeface="Arial"/>
                <a:cs typeface="Arial"/>
              </a:rPr>
              <a:t>the effects of </a:t>
            </a:r>
            <a:r>
              <a:rPr lang="en-US" sz="1400" dirty="0" smtClean="0">
                <a:latin typeface="Arial"/>
                <a:cs typeface="Arial"/>
              </a:rPr>
              <a:t>poverty</a:t>
            </a:r>
          </a:p>
          <a:p>
            <a:pPr marL="242916" indent="-242916">
              <a:lnSpc>
                <a:spcPct val="110000"/>
              </a:lnSpc>
              <a:buFont typeface="Arial"/>
              <a:buChar char="•"/>
            </a:pPr>
            <a:r>
              <a:rPr lang="en-US" sz="1400" dirty="0" smtClean="0">
                <a:latin typeface="Arial"/>
                <a:cs typeface="Arial"/>
              </a:rPr>
              <a:t>Partnership </a:t>
            </a:r>
            <a:r>
              <a:rPr lang="en-US" sz="1400" dirty="0">
                <a:latin typeface="Arial"/>
                <a:cs typeface="Arial"/>
              </a:rPr>
              <a:t>working with parents and your local community</a:t>
            </a:r>
          </a:p>
          <a:p>
            <a:pPr marL="242916" indent="-242916">
              <a:lnSpc>
                <a:spcPct val="110000"/>
              </a:lnSpc>
              <a:buFont typeface="Arial"/>
              <a:buChar char="•"/>
            </a:pPr>
            <a:r>
              <a:rPr lang="en-US" sz="1400" dirty="0">
                <a:latin typeface="Arial"/>
                <a:cs typeface="Arial"/>
              </a:rPr>
              <a:t>Embedding  ICT for all learners</a:t>
            </a:r>
          </a:p>
          <a:p>
            <a:pPr marL="242916" indent="-242916">
              <a:lnSpc>
                <a:spcPct val="110000"/>
              </a:lnSpc>
              <a:buFont typeface="Arial"/>
              <a:buChar char="•"/>
            </a:pPr>
            <a:r>
              <a:rPr lang="en-US" sz="1400" dirty="0">
                <a:latin typeface="Arial"/>
                <a:cs typeface="Arial"/>
              </a:rPr>
              <a:t>Using International Education as a stimulus for </a:t>
            </a:r>
            <a:r>
              <a:rPr lang="en-US" sz="1400" dirty="0" smtClean="0">
                <a:latin typeface="Arial"/>
                <a:cs typeface="Arial"/>
              </a:rPr>
              <a:t>learning</a:t>
            </a:r>
          </a:p>
          <a:p>
            <a:pPr marL="242916" indent="-242916">
              <a:lnSpc>
                <a:spcPct val="110000"/>
              </a:lnSpc>
              <a:buFont typeface="Arial"/>
              <a:buChar char="•"/>
            </a:pPr>
            <a:r>
              <a:rPr lang="en-US" sz="1400" dirty="0" smtClean="0">
                <a:latin typeface="Arial"/>
                <a:cs typeface="Arial"/>
              </a:rPr>
              <a:t>24 </a:t>
            </a:r>
            <a:r>
              <a:rPr lang="en-US" sz="1400" dirty="0">
                <a:latin typeface="Arial"/>
                <a:cs typeface="Arial"/>
              </a:rPr>
              <a:t>/7 </a:t>
            </a:r>
            <a:r>
              <a:rPr lang="en-US" sz="1400" dirty="0" smtClean="0">
                <a:latin typeface="Arial"/>
                <a:cs typeface="Arial"/>
              </a:rPr>
              <a:t>learning</a:t>
            </a:r>
          </a:p>
          <a:p>
            <a:pPr marL="242916" indent="-242916">
              <a:lnSpc>
                <a:spcPct val="110000"/>
              </a:lnSpc>
              <a:buFont typeface="Arial"/>
              <a:buChar char="•"/>
            </a:pPr>
            <a:r>
              <a:rPr lang="en-US" sz="1400" dirty="0" smtClean="0">
                <a:latin typeface="Arial"/>
                <a:cs typeface="Arial"/>
              </a:rPr>
              <a:t>HWB</a:t>
            </a:r>
            <a:endParaRPr lang="en-US" sz="1400" dirty="0">
              <a:latin typeface="Arial"/>
              <a:cs typeface="Arial"/>
            </a:endParaRPr>
          </a:p>
          <a:p>
            <a:pPr marL="242916" indent="-242916">
              <a:lnSpc>
                <a:spcPct val="110000"/>
              </a:lnSpc>
              <a:buFont typeface="Arial"/>
              <a:buChar char="•"/>
            </a:pPr>
            <a:r>
              <a:rPr lang="en-US" sz="1400" dirty="0" smtClean="0">
                <a:latin typeface="Arial"/>
                <a:cs typeface="Arial"/>
              </a:rPr>
              <a:t>Preparing </a:t>
            </a:r>
            <a:r>
              <a:rPr lang="en-US" sz="1400" dirty="0">
                <a:latin typeface="Arial"/>
                <a:cs typeface="Arial"/>
              </a:rPr>
              <a:t>learners for the </a:t>
            </a:r>
            <a:r>
              <a:rPr lang="en-US" sz="1400" dirty="0" smtClean="0">
                <a:latin typeface="Arial"/>
                <a:cs typeface="Arial"/>
              </a:rPr>
              <a:t>workplace</a:t>
            </a:r>
            <a:endParaRPr lang="en-US" sz="1400" dirty="0">
              <a:latin typeface="Arial"/>
              <a:cs typeface="Arial"/>
            </a:endParaRPr>
          </a:p>
        </p:txBody>
      </p:sp>
      <p:sp>
        <p:nvSpPr>
          <p:cNvPr id="32"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Empowering transformational change and leadership at all levels</a:t>
            </a:r>
            <a:endParaRPr lang="en-GB" sz="3200" b="1" dirty="0">
              <a:solidFill>
                <a:srgbClr val="2E90AB"/>
              </a:solidFill>
              <a:latin typeface="Arial"/>
              <a:cs typeface="Arial"/>
            </a:endParaRPr>
          </a:p>
        </p:txBody>
      </p:sp>
      <p:pic>
        <p:nvPicPr>
          <p:cNvPr id="7" name="Picture 6" descr="inwards_outwards_forwards_diagrams-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945" y="1610934"/>
            <a:ext cx="6318991" cy="4500396"/>
          </a:xfrm>
          <a:prstGeom prst="rect">
            <a:avLst/>
          </a:prstGeom>
        </p:spPr>
      </p:pic>
      <p:pic>
        <p:nvPicPr>
          <p:cNvPr id="34" name="Picture 33" descr="inwards_outwards_forwards_diagrams-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216" y="4917439"/>
            <a:ext cx="1595121" cy="1595121"/>
          </a:xfrm>
          <a:prstGeom prst="rect">
            <a:avLst/>
          </a:prstGeom>
        </p:spPr>
      </p:pic>
      <p:pic>
        <p:nvPicPr>
          <p:cNvPr id="8" name="Picture 7" descr="virtuous cycle with typo fixed and transparency.jpg"/>
          <p:cNvPicPr>
            <a:picLocks noChangeAspect="1"/>
          </p:cNvPicPr>
          <p:nvPr/>
        </p:nvPicPr>
        <p:blipFill>
          <a:blip r:embed="rId6"/>
          <a:stretch>
            <a:fillRect/>
          </a:stretch>
        </p:blipFill>
        <p:spPr>
          <a:xfrm>
            <a:off x="7105754" y="3142284"/>
            <a:ext cx="1473219" cy="1632918"/>
          </a:xfrm>
          <a:prstGeom prst="rect">
            <a:avLst/>
          </a:prstGeom>
        </p:spPr>
      </p:pic>
    </p:spTree>
    <p:extLst>
      <p:ext uri="{BB962C8B-B14F-4D97-AF65-F5344CB8AC3E}">
        <p14:creationId xmlns:p14="http://schemas.microsoft.com/office/powerpoint/2010/main" val="196720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wards_outwards_forwards_diagrams-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03" y="1610934"/>
            <a:ext cx="6318433" cy="4500000"/>
          </a:xfrm>
          <a:prstGeom prst="rect">
            <a:avLst/>
          </a:prstGeom>
        </p:spPr>
      </p:pic>
      <p:sp>
        <p:nvSpPr>
          <p:cNvPr id="2" name="TextBox 1"/>
          <p:cNvSpPr txBox="1"/>
          <p:nvPr/>
        </p:nvSpPr>
        <p:spPr>
          <a:xfrm>
            <a:off x="697313" y="1806057"/>
            <a:ext cx="3427432" cy="4699748"/>
          </a:xfrm>
          <a:prstGeom prst="rect">
            <a:avLst/>
          </a:prstGeom>
          <a:noFill/>
        </p:spPr>
        <p:txBody>
          <a:bodyPr wrap="square" rtlCol="0">
            <a:spAutoFit/>
          </a:bodyPr>
          <a:lstStyle/>
          <a:p>
            <a:r>
              <a:rPr lang="en-US" sz="1800" b="1" dirty="0" smtClean="0">
                <a:solidFill>
                  <a:srgbClr val="2E90AB"/>
                </a:solidFill>
                <a:latin typeface="Arial"/>
                <a:cs typeface="Arial"/>
              </a:rPr>
              <a:t>Transformational Actions</a:t>
            </a:r>
          </a:p>
          <a:p>
            <a:r>
              <a:rPr lang="en-US" sz="1400" b="1" dirty="0" smtClean="0">
                <a:solidFill>
                  <a:schemeClr val="tx1">
                    <a:lumMod val="75000"/>
                    <a:lumOff val="25000"/>
                  </a:schemeClr>
                </a:solidFill>
                <a:latin typeface="Arial"/>
                <a:cs typeface="Arial"/>
              </a:rPr>
              <a:t>Choose </a:t>
            </a:r>
            <a:r>
              <a:rPr lang="en-US" sz="1400" b="1" dirty="0">
                <a:solidFill>
                  <a:schemeClr val="tx1">
                    <a:lumMod val="75000"/>
                    <a:lumOff val="25000"/>
                  </a:schemeClr>
                </a:solidFill>
                <a:latin typeface="Arial"/>
                <a:cs typeface="Arial"/>
              </a:rPr>
              <a:t>and list transformational actions </a:t>
            </a:r>
            <a:r>
              <a:rPr lang="en-US" sz="1400" b="1" dirty="0" smtClean="0">
                <a:solidFill>
                  <a:schemeClr val="tx1">
                    <a:lumMod val="75000"/>
                    <a:lumOff val="25000"/>
                  </a:schemeClr>
                </a:solidFill>
                <a:latin typeface="Arial"/>
                <a:cs typeface="Arial"/>
              </a:rPr>
              <a:t>for </a:t>
            </a:r>
            <a:r>
              <a:rPr lang="en-US" sz="1400" b="1" dirty="0">
                <a:solidFill>
                  <a:schemeClr val="tx1">
                    <a:lumMod val="75000"/>
                    <a:lumOff val="25000"/>
                  </a:schemeClr>
                </a:solidFill>
                <a:latin typeface="Arial"/>
                <a:cs typeface="Arial"/>
              </a:rPr>
              <a:t>your learning </a:t>
            </a:r>
            <a:r>
              <a:rPr lang="en-US" sz="1400" b="1" dirty="0" smtClean="0">
                <a:solidFill>
                  <a:schemeClr val="tx1">
                    <a:lumMod val="75000"/>
                    <a:lumOff val="25000"/>
                  </a:schemeClr>
                </a:solidFill>
                <a:latin typeface="Arial"/>
                <a:cs typeface="Arial"/>
              </a:rPr>
              <a:t>establishment. </a:t>
            </a:r>
            <a:r>
              <a:rPr lang="en-US" sz="1400" dirty="0" smtClean="0">
                <a:solidFill>
                  <a:schemeClr val="tx1">
                    <a:lumMod val="75000"/>
                    <a:lumOff val="25000"/>
                  </a:schemeClr>
                </a:solidFill>
                <a:latin typeface="Arial"/>
                <a:cs typeface="Arial"/>
              </a:rPr>
              <a:t>You </a:t>
            </a:r>
            <a:r>
              <a:rPr lang="en-US" sz="1400" dirty="0">
                <a:solidFill>
                  <a:schemeClr val="tx1">
                    <a:lumMod val="75000"/>
                    <a:lumOff val="25000"/>
                  </a:schemeClr>
                </a:solidFill>
                <a:latin typeface="Arial"/>
                <a:cs typeface="Arial"/>
              </a:rPr>
              <a:t>may wish to pick from the list below or add others from your own list</a:t>
            </a:r>
            <a:r>
              <a:rPr lang="en-US" sz="1400" dirty="0" smtClean="0">
                <a:solidFill>
                  <a:schemeClr val="tx1">
                    <a:lumMod val="75000"/>
                    <a:lumOff val="25000"/>
                  </a:schemeClr>
                </a:solidFill>
                <a:latin typeface="Arial"/>
                <a:cs typeface="Arial"/>
              </a:rPr>
              <a:t>.</a:t>
            </a:r>
          </a:p>
          <a:p>
            <a:endParaRPr lang="en-US" sz="1400" dirty="0">
              <a:solidFill>
                <a:schemeClr val="tx1">
                  <a:lumMod val="75000"/>
                  <a:lumOff val="25000"/>
                </a:schemeClr>
              </a:solidFill>
              <a:latin typeface="Arial"/>
              <a:cs typeface="Arial"/>
            </a:endParaRPr>
          </a:p>
          <a:p>
            <a:r>
              <a:rPr lang="en-US" sz="1400" b="1" dirty="0">
                <a:solidFill>
                  <a:schemeClr val="tx1">
                    <a:lumMod val="75000"/>
                    <a:lumOff val="25000"/>
                  </a:schemeClr>
                </a:solidFill>
                <a:latin typeface="Arial"/>
                <a:cs typeface="Arial"/>
              </a:rPr>
              <a:t>Choose the number of actions to suit the size of your establishment.</a:t>
            </a:r>
          </a:p>
          <a:p>
            <a:pPr marL="242916" indent="-242916">
              <a:lnSpc>
                <a:spcPct val="110000"/>
              </a:lnSpc>
              <a:buFont typeface="Arial"/>
              <a:buChar char="•"/>
            </a:pPr>
            <a:r>
              <a:rPr lang="en-US" sz="1400" dirty="0">
                <a:latin typeface="Arial"/>
                <a:cs typeface="Arial"/>
              </a:rPr>
              <a:t>Attainment-Improving data literacy or using data to identify areas to improve</a:t>
            </a:r>
          </a:p>
          <a:p>
            <a:pPr marL="242916" indent="-242916">
              <a:lnSpc>
                <a:spcPct val="110000"/>
              </a:lnSpc>
              <a:buFont typeface="Arial"/>
              <a:buChar char="•"/>
            </a:pPr>
            <a:r>
              <a:rPr lang="en-US" sz="1400" dirty="0">
                <a:latin typeface="Arial"/>
                <a:cs typeface="Arial"/>
              </a:rPr>
              <a:t>Reducing the effects of poverty</a:t>
            </a:r>
          </a:p>
          <a:p>
            <a:pPr marL="242916" indent="-242916">
              <a:lnSpc>
                <a:spcPct val="110000"/>
              </a:lnSpc>
              <a:buFont typeface="Arial"/>
              <a:buChar char="•"/>
            </a:pPr>
            <a:r>
              <a:rPr lang="en-US" sz="1400" dirty="0">
                <a:latin typeface="Arial"/>
                <a:cs typeface="Arial"/>
              </a:rPr>
              <a:t>Partnership working with parents and your local community</a:t>
            </a:r>
          </a:p>
          <a:p>
            <a:pPr marL="242916" indent="-242916">
              <a:lnSpc>
                <a:spcPct val="110000"/>
              </a:lnSpc>
              <a:buFont typeface="Arial"/>
              <a:buChar char="•"/>
            </a:pPr>
            <a:r>
              <a:rPr lang="en-US" sz="1400" dirty="0">
                <a:latin typeface="Arial"/>
                <a:cs typeface="Arial"/>
              </a:rPr>
              <a:t>Embedding  ICT for all learners</a:t>
            </a:r>
          </a:p>
          <a:p>
            <a:pPr marL="242916" indent="-242916">
              <a:lnSpc>
                <a:spcPct val="110000"/>
              </a:lnSpc>
              <a:buFont typeface="Arial"/>
              <a:buChar char="•"/>
            </a:pPr>
            <a:r>
              <a:rPr lang="en-US" sz="1400" dirty="0">
                <a:latin typeface="Arial"/>
                <a:cs typeface="Arial"/>
              </a:rPr>
              <a:t>Using International Education as a stimulus for learning</a:t>
            </a:r>
          </a:p>
          <a:p>
            <a:pPr marL="242916" indent="-242916">
              <a:lnSpc>
                <a:spcPct val="110000"/>
              </a:lnSpc>
              <a:buFont typeface="Arial"/>
              <a:buChar char="•"/>
            </a:pPr>
            <a:r>
              <a:rPr lang="en-US" sz="1400" dirty="0">
                <a:latin typeface="Arial"/>
                <a:cs typeface="Arial"/>
              </a:rPr>
              <a:t>24 /7 learning</a:t>
            </a:r>
          </a:p>
          <a:p>
            <a:pPr marL="242916" indent="-242916">
              <a:lnSpc>
                <a:spcPct val="110000"/>
              </a:lnSpc>
              <a:buFont typeface="Arial"/>
              <a:buChar char="•"/>
            </a:pPr>
            <a:r>
              <a:rPr lang="en-US" sz="1400" dirty="0">
                <a:latin typeface="Arial"/>
                <a:cs typeface="Arial"/>
              </a:rPr>
              <a:t>HWB</a:t>
            </a:r>
          </a:p>
          <a:p>
            <a:pPr marL="242916" indent="-242916">
              <a:lnSpc>
                <a:spcPct val="110000"/>
              </a:lnSpc>
              <a:buFont typeface="Arial"/>
              <a:buChar char="•"/>
            </a:pPr>
            <a:r>
              <a:rPr lang="en-US" sz="1400" dirty="0">
                <a:latin typeface="Arial"/>
                <a:cs typeface="Arial"/>
              </a:rPr>
              <a:t>Preparing learners for the workplace</a:t>
            </a:r>
          </a:p>
        </p:txBody>
      </p:sp>
      <p:sp>
        <p:nvSpPr>
          <p:cNvPr id="32" name="Title 1"/>
          <p:cNvSpPr txBox="1">
            <a:spLocks/>
          </p:cNvSpPr>
          <p:nvPr/>
        </p:nvSpPr>
        <p:spPr>
          <a:xfrm>
            <a:off x="589123" y="345758"/>
            <a:ext cx="10899215" cy="1208722"/>
          </a:xfrm>
          <a:prstGeom prst="rect">
            <a:avLst/>
          </a:prstGeom>
        </p:spPr>
        <p:txBody>
          <a:bodyPr vert="horz" lIns="108826" tIns="54413" rIns="108826" bIns="54413" rtlCol="0" anchor="t">
            <a:normAutofit/>
          </a:bodyPr>
          <a:lstStyle>
            <a:lvl1pPr algn="ctr" defTabSz="544132" rtl="0" eaLnBrk="1" latinLnBrk="0" hangingPunct="1">
              <a:spcBef>
                <a:spcPct val="0"/>
              </a:spcBef>
              <a:buNone/>
              <a:defRPr sz="5300" kern="1200">
                <a:solidFill>
                  <a:schemeClr val="tx1"/>
                </a:solidFill>
                <a:latin typeface="+mj-lt"/>
                <a:ea typeface="+mj-ea"/>
                <a:cs typeface="+mj-cs"/>
              </a:defRPr>
            </a:lvl1pPr>
          </a:lstStyle>
          <a:p>
            <a:pPr algn="l"/>
            <a:r>
              <a:rPr lang="en-GB" sz="3200" b="1" dirty="0" smtClean="0">
                <a:solidFill>
                  <a:srgbClr val="2E90AB"/>
                </a:solidFill>
                <a:latin typeface="Arial"/>
                <a:cs typeface="Arial"/>
              </a:rPr>
              <a:t>Empowering transformational change and leadership at all levels</a:t>
            </a:r>
            <a:endParaRPr lang="en-GB" sz="3200" b="1" dirty="0">
              <a:solidFill>
                <a:srgbClr val="2E90AB"/>
              </a:solidFill>
              <a:latin typeface="Arial"/>
              <a:cs typeface="Arial"/>
            </a:endParaRPr>
          </a:p>
        </p:txBody>
      </p:sp>
      <p:pic>
        <p:nvPicPr>
          <p:cNvPr id="34" name="Picture 33" descr="inwards_outwards_forwards_diagrams-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216" y="4917439"/>
            <a:ext cx="1595121" cy="1595121"/>
          </a:xfrm>
          <a:prstGeom prst="rect">
            <a:avLst/>
          </a:prstGeom>
        </p:spPr>
      </p:pic>
      <p:pic>
        <p:nvPicPr>
          <p:cNvPr id="8" name="Picture 7" descr="virtuous cycle with typo fixed and transparency.png"/>
          <p:cNvPicPr>
            <a:picLocks noChangeAspect="1"/>
          </p:cNvPicPr>
          <p:nvPr/>
        </p:nvPicPr>
        <p:blipFill>
          <a:blip r:embed="rId5"/>
          <a:stretch>
            <a:fillRect/>
          </a:stretch>
        </p:blipFill>
        <p:spPr>
          <a:xfrm>
            <a:off x="7109355" y="3111499"/>
            <a:ext cx="1493353" cy="1655233"/>
          </a:xfrm>
          <a:prstGeom prst="rect">
            <a:avLst/>
          </a:prstGeom>
        </p:spPr>
      </p:pic>
      <p:pic>
        <p:nvPicPr>
          <p:cNvPr id="9" name="Picture 8" descr="virtuous cycle with typo fixed and transparency.png"/>
          <p:cNvPicPr>
            <a:picLocks noChangeAspect="1"/>
          </p:cNvPicPr>
          <p:nvPr/>
        </p:nvPicPr>
        <p:blipFill>
          <a:blip r:embed="rId5"/>
          <a:stretch>
            <a:fillRect/>
          </a:stretch>
        </p:blipFill>
        <p:spPr>
          <a:xfrm>
            <a:off x="7105134" y="3111511"/>
            <a:ext cx="1493353" cy="1655233"/>
          </a:xfrm>
          <a:prstGeom prst="rect">
            <a:avLst/>
          </a:prstGeom>
        </p:spPr>
      </p:pic>
    </p:spTree>
    <p:extLst>
      <p:ext uri="{BB962C8B-B14F-4D97-AF65-F5344CB8AC3E}">
        <p14:creationId xmlns:p14="http://schemas.microsoft.com/office/powerpoint/2010/main" val="692527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26897F-9FB0-48AE-9EAF-303C45145170}"/>
</file>

<file path=customXml/itemProps2.xml><?xml version="1.0" encoding="utf-8"?>
<ds:datastoreItem xmlns:ds="http://schemas.openxmlformats.org/officeDocument/2006/customXml" ds:itemID="{397C0F50-DC02-40E2-942E-3749FA2E8F80}"/>
</file>

<file path=customXml/itemProps3.xml><?xml version="1.0" encoding="utf-8"?>
<ds:datastoreItem xmlns:ds="http://schemas.openxmlformats.org/officeDocument/2006/customXml" ds:itemID="{D0B2EE19-85BE-46EA-B82F-7EC381FC8070}"/>
</file>

<file path=docProps/app.xml><?xml version="1.0" encoding="utf-8"?>
<Properties xmlns="http://schemas.openxmlformats.org/officeDocument/2006/extended-properties" xmlns:vt="http://schemas.openxmlformats.org/officeDocument/2006/docPropsVTypes">
  <TotalTime>5213</TotalTime>
  <Words>1761</Words>
  <Application>Microsoft Office PowerPoint</Application>
  <PresentationFormat>Custom</PresentationFormat>
  <Paragraphs>237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Transforming Learning The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Bullock</dc:creator>
  <cp:lastModifiedBy>Rebecca Pitman</cp:lastModifiedBy>
  <cp:revision>411</cp:revision>
  <dcterms:created xsi:type="dcterms:W3CDTF">2016-08-25T11:11:53Z</dcterms:created>
  <dcterms:modified xsi:type="dcterms:W3CDTF">2016-08-25T12:17:10Z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