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handoutMasterIdLst>
    <p:handoutMasterId r:id="rId27"/>
  </p:handoutMasterIdLst>
  <p:sldIdLst>
    <p:sldId id="263" r:id="rId5"/>
    <p:sldId id="265" r:id="rId6"/>
    <p:sldId id="260" r:id="rId7"/>
    <p:sldId id="294" r:id="rId8"/>
    <p:sldId id="296" r:id="rId9"/>
    <p:sldId id="295" r:id="rId10"/>
    <p:sldId id="297" r:id="rId11"/>
    <p:sldId id="288" r:id="rId12"/>
    <p:sldId id="292" r:id="rId13"/>
    <p:sldId id="290" r:id="rId14"/>
    <p:sldId id="300" r:id="rId15"/>
    <p:sldId id="302" r:id="rId16"/>
    <p:sldId id="298" r:id="rId17"/>
    <p:sldId id="299" r:id="rId18"/>
    <p:sldId id="301" r:id="rId19"/>
    <p:sldId id="291" r:id="rId20"/>
    <p:sldId id="303" r:id="rId21"/>
    <p:sldId id="304" r:id="rId22"/>
    <p:sldId id="305" r:id="rId23"/>
    <p:sldId id="306" r:id="rId24"/>
    <p:sldId id="267" r:id="rId2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419223" initials="U" lastIdx="2" clrIdx="0"/>
  <p:cmAuthor id="1" name="U419209" initials="U" lastIdx="32" clrIdx="1"/>
  <p:cmAuthor id="2" name="U417633" initials="SN1"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4C4"/>
    <a:srgbClr val="BEE775"/>
    <a:srgbClr val="B3D236"/>
    <a:srgbClr val="00AB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56" autoAdjust="0"/>
    <p:restoredTop sz="92718" autoAdjust="0"/>
  </p:normalViewPr>
  <p:slideViewPr>
    <p:cSldViewPr snapToGrid="0">
      <p:cViewPr varScale="1">
        <p:scale>
          <a:sx n="93" d="100"/>
          <a:sy n="93" d="100"/>
        </p:scale>
        <p:origin x="-102" y="-7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0" d="100"/>
          <a:sy n="60" d="100"/>
        </p:scale>
        <p:origin x="250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A6AC33-1963-4CD9-A316-8A05769B6AD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11AC2DF3-EF45-4F7D-AD26-7C665DA73D75}">
      <dgm:prSet custT="1"/>
      <dgm:spPr>
        <a:solidFill>
          <a:srgbClr val="BEE775"/>
        </a:solidFill>
      </dgm:spPr>
      <dgm:t>
        <a:bodyPr/>
        <a:lstStyle/>
        <a:p>
          <a:r>
            <a:rPr lang="en-GB" sz="1200" dirty="0" smtClean="0">
              <a:solidFill>
                <a:schemeClr val="tx1"/>
              </a:solidFill>
            </a:rPr>
            <a:t>Stage 1:</a:t>
          </a:r>
        </a:p>
        <a:p>
          <a:r>
            <a:rPr lang="en-GB" sz="1200" dirty="0" smtClean="0">
              <a:solidFill>
                <a:schemeClr val="tx1"/>
              </a:solidFill>
            </a:rPr>
            <a:t>Sensorimotor</a:t>
          </a:r>
          <a:endParaRPr lang="en-GB" sz="1200" dirty="0">
            <a:solidFill>
              <a:schemeClr val="tx1"/>
            </a:solidFill>
          </a:endParaRPr>
        </a:p>
      </dgm:t>
    </dgm:pt>
    <dgm:pt modelId="{29587386-E8EF-40C6-A4E5-7D0FFB1634CA}" type="parTrans" cxnId="{9E3960DD-A075-47A3-84DB-7B0B452EEB08}">
      <dgm:prSet/>
      <dgm:spPr/>
      <dgm:t>
        <a:bodyPr/>
        <a:lstStyle/>
        <a:p>
          <a:endParaRPr lang="en-GB"/>
        </a:p>
      </dgm:t>
    </dgm:pt>
    <dgm:pt modelId="{BBC8F54E-13AB-4B0B-B4DF-B5B24F1339CE}" type="sibTrans" cxnId="{9E3960DD-A075-47A3-84DB-7B0B452EEB08}">
      <dgm:prSet/>
      <dgm:spPr/>
      <dgm:t>
        <a:bodyPr/>
        <a:lstStyle/>
        <a:p>
          <a:endParaRPr lang="en-GB"/>
        </a:p>
      </dgm:t>
    </dgm:pt>
    <dgm:pt modelId="{032FA674-898F-4BB2-8856-30E22467E899}">
      <dgm:prSet custT="1"/>
      <dgm:spPr>
        <a:solidFill>
          <a:srgbClr val="BEE775"/>
        </a:solidFill>
      </dgm:spPr>
      <dgm:t>
        <a:bodyPr/>
        <a:lstStyle/>
        <a:p>
          <a:r>
            <a:rPr lang="en-GB" sz="1200" dirty="0" smtClean="0">
              <a:solidFill>
                <a:schemeClr val="tx1"/>
              </a:solidFill>
            </a:rPr>
            <a:t>Stage 3:</a:t>
          </a:r>
        </a:p>
        <a:p>
          <a:r>
            <a:rPr lang="en-GB" sz="1200" dirty="0" smtClean="0">
              <a:solidFill>
                <a:schemeClr val="tx1"/>
              </a:solidFill>
            </a:rPr>
            <a:t>Functional Dependency</a:t>
          </a:r>
          <a:endParaRPr lang="en-GB" sz="1200" dirty="0">
            <a:solidFill>
              <a:schemeClr val="tx1"/>
            </a:solidFill>
          </a:endParaRPr>
        </a:p>
      </dgm:t>
    </dgm:pt>
    <dgm:pt modelId="{B85BD128-5E1B-4289-B8C9-BFF4C0723AAE}" type="parTrans" cxnId="{70629216-27AE-49EA-A945-F0240B0FBCAF}">
      <dgm:prSet/>
      <dgm:spPr/>
      <dgm:t>
        <a:bodyPr/>
        <a:lstStyle/>
        <a:p>
          <a:endParaRPr lang="en-GB"/>
        </a:p>
      </dgm:t>
    </dgm:pt>
    <dgm:pt modelId="{76476A89-BC6A-4B05-9B4B-663B3F2B4AB5}" type="sibTrans" cxnId="{70629216-27AE-49EA-A945-F0240B0FBCAF}">
      <dgm:prSet/>
      <dgm:spPr/>
      <dgm:t>
        <a:bodyPr/>
        <a:lstStyle/>
        <a:p>
          <a:endParaRPr lang="en-GB"/>
        </a:p>
      </dgm:t>
    </dgm:pt>
    <dgm:pt modelId="{52FC87A6-CD86-43D2-8F4F-1D34D46AE68D}">
      <dgm:prSet custT="1"/>
      <dgm:spPr>
        <a:solidFill>
          <a:srgbClr val="BEE775"/>
        </a:solidFill>
      </dgm:spPr>
      <dgm:t>
        <a:bodyPr/>
        <a:lstStyle/>
        <a:p>
          <a:r>
            <a:rPr lang="en-GB" sz="1200" u="sng" dirty="0" smtClean="0">
              <a:solidFill>
                <a:schemeClr val="tx1"/>
              </a:solidFill>
            </a:rPr>
            <a:t>Stage 2:</a:t>
          </a:r>
        </a:p>
        <a:p>
          <a:r>
            <a:rPr lang="en-GB" sz="1200" u="sng" dirty="0" smtClean="0">
              <a:solidFill>
                <a:schemeClr val="tx1"/>
              </a:solidFill>
            </a:rPr>
            <a:t>Symbolic</a:t>
          </a:r>
          <a:endParaRPr lang="en-GB" sz="1200" dirty="0">
            <a:solidFill>
              <a:schemeClr val="tx1"/>
            </a:solidFill>
          </a:endParaRPr>
        </a:p>
      </dgm:t>
    </dgm:pt>
    <dgm:pt modelId="{EEA9547B-C574-42B0-8D71-C6F9B163314A}" type="parTrans" cxnId="{9A0DDFC4-128E-4465-845E-394142289F3E}">
      <dgm:prSet/>
      <dgm:spPr/>
      <dgm:t>
        <a:bodyPr/>
        <a:lstStyle/>
        <a:p>
          <a:endParaRPr lang="en-GB"/>
        </a:p>
      </dgm:t>
    </dgm:pt>
    <dgm:pt modelId="{DF777182-D721-4CA5-9BA8-0AF1C80917DE}" type="sibTrans" cxnId="{9A0DDFC4-128E-4465-845E-394142289F3E}">
      <dgm:prSet/>
      <dgm:spPr/>
      <dgm:t>
        <a:bodyPr/>
        <a:lstStyle/>
        <a:p>
          <a:endParaRPr lang="en-GB"/>
        </a:p>
      </dgm:t>
    </dgm:pt>
    <dgm:pt modelId="{BD6323B7-7F6C-4B06-AFA5-BCE4927CEA72}">
      <dgm:prSet custT="1"/>
      <dgm:spPr/>
      <dgm:t>
        <a:bodyPr/>
        <a:lstStyle/>
        <a:p>
          <a:r>
            <a:rPr lang="en-GB" sz="1400" dirty="0" smtClean="0">
              <a:solidFill>
                <a:schemeClr val="tx1"/>
              </a:solidFill>
            </a:rPr>
            <a:t>Symbolic representation is when children use an object to represent something else. Children engage in pretend play with toys or open-ended resources and  begin to make believe by pretending.  For very young children this can be imitative play such as feeding baby.</a:t>
          </a:r>
          <a:endParaRPr lang="en-GB" sz="1400" dirty="0"/>
        </a:p>
      </dgm:t>
    </dgm:pt>
    <dgm:pt modelId="{0E05AB99-E777-418C-AA31-4E68BF87EF4F}" type="parTrans" cxnId="{83758698-5E7B-4D71-829C-F984DD985AAB}">
      <dgm:prSet/>
      <dgm:spPr/>
      <dgm:t>
        <a:bodyPr/>
        <a:lstStyle/>
        <a:p>
          <a:endParaRPr lang="en-GB"/>
        </a:p>
      </dgm:t>
    </dgm:pt>
    <dgm:pt modelId="{C7562450-BD69-43BD-807B-581E4CF8C6A6}" type="sibTrans" cxnId="{83758698-5E7B-4D71-829C-F984DD985AAB}">
      <dgm:prSet/>
      <dgm:spPr/>
      <dgm:t>
        <a:bodyPr/>
        <a:lstStyle/>
        <a:p>
          <a:endParaRPr lang="en-GB"/>
        </a:p>
      </dgm:t>
    </dgm:pt>
    <dgm:pt modelId="{7ECC6238-9956-4FAD-92DE-6AFC0DD6F6F9}">
      <dgm:prSet custT="1"/>
      <dgm:spPr/>
      <dgm:t>
        <a:bodyPr/>
        <a:lstStyle/>
        <a:p>
          <a:r>
            <a:rPr lang="en-GB" sz="1400" dirty="0" smtClean="0">
              <a:solidFill>
                <a:schemeClr val="tx1"/>
              </a:solidFill>
            </a:rPr>
            <a:t>Children can now use their prior experiences and knowledge in new situations. They know that objects can be used in different ways.  They begin to understand the relationship between two separate objects and begin to develop their understanding of cause and effect.</a:t>
          </a:r>
          <a:endParaRPr lang="en-GB" sz="1400" dirty="0"/>
        </a:p>
      </dgm:t>
    </dgm:pt>
    <dgm:pt modelId="{956F4635-1D1B-447A-A326-5524055FEE0D}" type="parTrans" cxnId="{987F5457-9D0E-427E-81B3-6B202F6494DD}">
      <dgm:prSet/>
      <dgm:spPr/>
      <dgm:t>
        <a:bodyPr/>
        <a:lstStyle/>
        <a:p>
          <a:endParaRPr lang="en-GB"/>
        </a:p>
      </dgm:t>
    </dgm:pt>
    <dgm:pt modelId="{DDE95839-4AA0-4EB7-9433-6C3368D85611}" type="sibTrans" cxnId="{987F5457-9D0E-427E-81B3-6B202F6494DD}">
      <dgm:prSet/>
      <dgm:spPr/>
      <dgm:t>
        <a:bodyPr/>
        <a:lstStyle/>
        <a:p>
          <a:endParaRPr lang="en-GB"/>
        </a:p>
      </dgm:t>
    </dgm:pt>
    <dgm:pt modelId="{16B6EB55-4AA8-4DCC-B50F-30FEC908547B}">
      <dgm:prSet custT="1"/>
      <dgm:spPr>
        <a:solidFill>
          <a:srgbClr val="BEE775"/>
        </a:solidFill>
      </dgm:spPr>
      <dgm:t>
        <a:bodyPr/>
        <a:lstStyle/>
        <a:p>
          <a:endParaRPr lang="en-GB" sz="1200" u="sng" dirty="0" smtClean="0">
            <a:solidFill>
              <a:schemeClr val="tx1"/>
            </a:solidFill>
          </a:endParaRPr>
        </a:p>
        <a:p>
          <a:r>
            <a:rPr lang="en-GB" sz="1200" b="0" u="sng" dirty="0" smtClean="0">
              <a:solidFill>
                <a:schemeClr val="tx1"/>
              </a:solidFill>
            </a:rPr>
            <a:t>Stage 4:</a:t>
          </a:r>
        </a:p>
        <a:p>
          <a:r>
            <a:rPr lang="en-GB" sz="1200" b="0" u="sng" dirty="0" smtClean="0">
              <a:solidFill>
                <a:schemeClr val="tx1"/>
              </a:solidFill>
            </a:rPr>
            <a:t>Abstract Thought</a:t>
          </a:r>
          <a:r>
            <a:rPr lang="en-GB" sz="700" u="sng" dirty="0" smtClean="0">
              <a:solidFill>
                <a:schemeClr val="tx1"/>
              </a:solidFill>
            </a:rPr>
            <a:t>:</a:t>
          </a:r>
        </a:p>
        <a:p>
          <a:endParaRPr lang="en-GB" sz="700" dirty="0"/>
        </a:p>
      </dgm:t>
    </dgm:pt>
    <dgm:pt modelId="{C1C73249-7F6A-4121-9155-A12804680A7B}" type="parTrans" cxnId="{F3F5D342-54A0-4465-B0B0-002D83D2FC74}">
      <dgm:prSet/>
      <dgm:spPr/>
      <dgm:t>
        <a:bodyPr/>
        <a:lstStyle/>
        <a:p>
          <a:endParaRPr lang="en-GB"/>
        </a:p>
      </dgm:t>
    </dgm:pt>
    <dgm:pt modelId="{4710CECF-D9A5-465B-829C-1A19C5A92549}" type="sibTrans" cxnId="{F3F5D342-54A0-4465-B0B0-002D83D2FC74}">
      <dgm:prSet/>
      <dgm:spPr/>
      <dgm:t>
        <a:bodyPr/>
        <a:lstStyle/>
        <a:p>
          <a:endParaRPr lang="en-GB"/>
        </a:p>
      </dgm:t>
    </dgm:pt>
    <dgm:pt modelId="{C0458CF0-3EFD-4BC1-835D-2730E8312C0B}">
      <dgm:prSet custT="1"/>
      <dgm:spPr/>
      <dgm:t>
        <a:bodyPr/>
        <a:lstStyle/>
        <a:p>
          <a:r>
            <a:rPr lang="en-GB" sz="1400" dirty="0" smtClean="0">
              <a:solidFill>
                <a:schemeClr val="tx1"/>
              </a:solidFill>
            </a:rPr>
            <a:t>Children demonstrate their knowledge and understanding by being able to talk about and describe events or experiences.  They can now use this to create and develop their own ideas. They use language as a means of sharing their thoughts and feelings and can recall past events and anticipate what might happen next</a:t>
          </a:r>
          <a:endParaRPr lang="en-GB" sz="1300" dirty="0">
            <a:solidFill>
              <a:srgbClr val="FF0000"/>
            </a:solidFill>
          </a:endParaRPr>
        </a:p>
      </dgm:t>
    </dgm:pt>
    <dgm:pt modelId="{2558E4DC-3E29-43D1-A68A-1373AE002462}" type="parTrans" cxnId="{B3D9B79C-0510-49B8-8702-6571A5A58502}">
      <dgm:prSet/>
      <dgm:spPr/>
      <dgm:t>
        <a:bodyPr/>
        <a:lstStyle/>
        <a:p>
          <a:endParaRPr lang="en-GB"/>
        </a:p>
      </dgm:t>
    </dgm:pt>
    <dgm:pt modelId="{ECF22F80-53F3-41EF-8E9B-0CB112AE530E}" type="sibTrans" cxnId="{B3D9B79C-0510-49B8-8702-6571A5A58502}">
      <dgm:prSet/>
      <dgm:spPr/>
      <dgm:t>
        <a:bodyPr/>
        <a:lstStyle/>
        <a:p>
          <a:endParaRPr lang="en-GB"/>
        </a:p>
      </dgm:t>
    </dgm:pt>
    <dgm:pt modelId="{23D59CCC-DAFD-4820-9804-92A04852D02C}">
      <dgm:prSet custT="1"/>
      <dgm:spPr/>
      <dgm:t>
        <a:bodyPr/>
        <a:lstStyle/>
        <a:p>
          <a:endParaRPr lang="en-GB" sz="1400" dirty="0"/>
        </a:p>
      </dgm:t>
    </dgm:pt>
    <dgm:pt modelId="{B5E8959D-6AED-47CC-9C01-E469F1EF8905}" type="parTrans" cxnId="{6D207A45-35DB-496B-87CE-A5DD8FAD780B}">
      <dgm:prSet/>
      <dgm:spPr/>
      <dgm:t>
        <a:bodyPr/>
        <a:lstStyle/>
        <a:p>
          <a:endParaRPr lang="en-GB"/>
        </a:p>
      </dgm:t>
    </dgm:pt>
    <dgm:pt modelId="{0998EA71-A010-4F42-BFC6-61C505F97470}" type="sibTrans" cxnId="{6D207A45-35DB-496B-87CE-A5DD8FAD780B}">
      <dgm:prSet/>
      <dgm:spPr/>
      <dgm:t>
        <a:bodyPr/>
        <a:lstStyle/>
        <a:p>
          <a:endParaRPr lang="en-GB"/>
        </a:p>
      </dgm:t>
    </dgm:pt>
    <dgm:pt modelId="{93E97DD0-02A5-4939-BE17-7CF7FA94AE1D}">
      <dgm:prSet custT="1"/>
      <dgm:spPr/>
      <dgm:t>
        <a:bodyPr/>
        <a:lstStyle/>
        <a:p>
          <a:r>
            <a:rPr lang="en-GB" sz="1400" dirty="0" smtClean="0"/>
            <a:t>Children learn through actions, movement and through their senses. Their complex multisensory connections act as the main source of information from the brain and these, in turn, strengthen their schemas. Children use the skills and abilities they were born with to learn more about their environment. They crawl, roll or move around to investigate a range of resources through sensory exploration using their whole body.</a:t>
          </a:r>
          <a:endParaRPr lang="en-GB" sz="1400" dirty="0"/>
        </a:p>
      </dgm:t>
    </dgm:pt>
    <dgm:pt modelId="{EDFD350F-B434-44C6-8820-29110D8F13E6}" type="parTrans" cxnId="{8153AB78-C641-4062-80BD-6B85A5D6B89C}">
      <dgm:prSet/>
      <dgm:spPr/>
      <dgm:t>
        <a:bodyPr/>
        <a:lstStyle/>
        <a:p>
          <a:endParaRPr lang="en-GB"/>
        </a:p>
      </dgm:t>
    </dgm:pt>
    <dgm:pt modelId="{F9F98D0A-9C76-47CE-9E60-EF88B84BDC4F}" type="sibTrans" cxnId="{8153AB78-C641-4062-80BD-6B85A5D6B89C}">
      <dgm:prSet/>
      <dgm:spPr/>
      <dgm:t>
        <a:bodyPr/>
        <a:lstStyle/>
        <a:p>
          <a:endParaRPr lang="en-GB"/>
        </a:p>
      </dgm:t>
    </dgm:pt>
    <dgm:pt modelId="{F48E69FB-7725-405D-B736-1D8312D50B32}">
      <dgm:prSet custT="1"/>
      <dgm:spPr/>
      <dgm:t>
        <a:bodyPr/>
        <a:lstStyle/>
        <a:p>
          <a:endParaRPr lang="en-GB" sz="1400" dirty="0"/>
        </a:p>
      </dgm:t>
    </dgm:pt>
    <dgm:pt modelId="{AE12D219-5E86-4B14-B052-1F396E45E4D1}" type="parTrans" cxnId="{354E7113-475F-4BB6-B813-B6A2A10F7B07}">
      <dgm:prSet/>
      <dgm:spPr/>
      <dgm:t>
        <a:bodyPr/>
        <a:lstStyle/>
        <a:p>
          <a:endParaRPr lang="en-GB"/>
        </a:p>
      </dgm:t>
    </dgm:pt>
    <dgm:pt modelId="{E471BBB9-3CE9-4FDD-86C8-FF7EC73952C6}" type="sibTrans" cxnId="{354E7113-475F-4BB6-B813-B6A2A10F7B07}">
      <dgm:prSet/>
      <dgm:spPr/>
      <dgm:t>
        <a:bodyPr/>
        <a:lstStyle/>
        <a:p>
          <a:endParaRPr lang="en-GB"/>
        </a:p>
      </dgm:t>
    </dgm:pt>
    <dgm:pt modelId="{0D7F4CF5-F447-43F0-9DBC-D4B4A7849B26}" type="pres">
      <dgm:prSet presAssocID="{2AA6AC33-1963-4CD9-A316-8A05769B6AD9}" presName="linearFlow" presStyleCnt="0">
        <dgm:presLayoutVars>
          <dgm:dir/>
          <dgm:animLvl val="lvl"/>
          <dgm:resizeHandles val="exact"/>
        </dgm:presLayoutVars>
      </dgm:prSet>
      <dgm:spPr/>
      <dgm:t>
        <a:bodyPr/>
        <a:lstStyle/>
        <a:p>
          <a:endParaRPr lang="en-GB"/>
        </a:p>
      </dgm:t>
    </dgm:pt>
    <dgm:pt modelId="{7F88EF6F-004D-4A4C-BECC-7B9A0FEF435D}" type="pres">
      <dgm:prSet presAssocID="{11AC2DF3-EF45-4F7D-AD26-7C665DA73D75}" presName="composite" presStyleCnt="0"/>
      <dgm:spPr/>
    </dgm:pt>
    <dgm:pt modelId="{B6CFE195-F655-4391-ABF0-35D7541BC769}" type="pres">
      <dgm:prSet presAssocID="{11AC2DF3-EF45-4F7D-AD26-7C665DA73D75}" presName="parentText" presStyleLbl="alignNode1" presStyleIdx="0" presStyleCnt="4">
        <dgm:presLayoutVars>
          <dgm:chMax val="1"/>
          <dgm:bulletEnabled val="1"/>
        </dgm:presLayoutVars>
      </dgm:prSet>
      <dgm:spPr/>
      <dgm:t>
        <a:bodyPr/>
        <a:lstStyle/>
        <a:p>
          <a:endParaRPr lang="en-GB"/>
        </a:p>
      </dgm:t>
    </dgm:pt>
    <dgm:pt modelId="{23F78F3E-D111-4F8A-A4F5-00D3B2DD2884}" type="pres">
      <dgm:prSet presAssocID="{11AC2DF3-EF45-4F7D-AD26-7C665DA73D75}" presName="descendantText" presStyleLbl="alignAcc1" presStyleIdx="0" presStyleCnt="4" custLinFactNeighborY="-1721">
        <dgm:presLayoutVars>
          <dgm:bulletEnabled val="1"/>
        </dgm:presLayoutVars>
      </dgm:prSet>
      <dgm:spPr/>
      <dgm:t>
        <a:bodyPr/>
        <a:lstStyle/>
        <a:p>
          <a:endParaRPr lang="en-GB"/>
        </a:p>
      </dgm:t>
    </dgm:pt>
    <dgm:pt modelId="{43148E70-9BB2-412E-A1B2-1BEFF99BF0F1}" type="pres">
      <dgm:prSet presAssocID="{BBC8F54E-13AB-4B0B-B4DF-B5B24F1339CE}" presName="sp" presStyleCnt="0"/>
      <dgm:spPr/>
    </dgm:pt>
    <dgm:pt modelId="{8A8E9F00-8BC2-43F8-88D4-7BC3C015D7C7}" type="pres">
      <dgm:prSet presAssocID="{52FC87A6-CD86-43D2-8F4F-1D34D46AE68D}" presName="composite" presStyleCnt="0"/>
      <dgm:spPr/>
    </dgm:pt>
    <dgm:pt modelId="{A3B35A28-1E6C-4180-8C65-DE9C4DA6D9E9}" type="pres">
      <dgm:prSet presAssocID="{52FC87A6-CD86-43D2-8F4F-1D34D46AE68D}" presName="parentText" presStyleLbl="alignNode1" presStyleIdx="1" presStyleCnt="4" custLinFactNeighborY="-2964">
        <dgm:presLayoutVars>
          <dgm:chMax val="1"/>
          <dgm:bulletEnabled val="1"/>
        </dgm:presLayoutVars>
      </dgm:prSet>
      <dgm:spPr/>
      <dgm:t>
        <a:bodyPr/>
        <a:lstStyle/>
        <a:p>
          <a:endParaRPr lang="en-GB"/>
        </a:p>
      </dgm:t>
    </dgm:pt>
    <dgm:pt modelId="{6DA41261-32D6-4B79-950C-3B2293ED36C9}" type="pres">
      <dgm:prSet presAssocID="{52FC87A6-CD86-43D2-8F4F-1D34D46AE68D}" presName="descendantText" presStyleLbl="alignAcc1" presStyleIdx="1" presStyleCnt="4" custLinFactNeighborY="-4407">
        <dgm:presLayoutVars>
          <dgm:bulletEnabled val="1"/>
        </dgm:presLayoutVars>
      </dgm:prSet>
      <dgm:spPr/>
      <dgm:t>
        <a:bodyPr/>
        <a:lstStyle/>
        <a:p>
          <a:endParaRPr lang="en-GB"/>
        </a:p>
      </dgm:t>
    </dgm:pt>
    <dgm:pt modelId="{0F40B312-D5B4-41A5-9847-27D57B4E8F83}" type="pres">
      <dgm:prSet presAssocID="{DF777182-D721-4CA5-9BA8-0AF1C80917DE}" presName="sp" presStyleCnt="0"/>
      <dgm:spPr/>
    </dgm:pt>
    <dgm:pt modelId="{5ECA57F5-9AAE-467C-A4EB-E0B646DB3019}" type="pres">
      <dgm:prSet presAssocID="{032FA674-898F-4BB2-8856-30E22467E899}" presName="composite" presStyleCnt="0"/>
      <dgm:spPr/>
    </dgm:pt>
    <dgm:pt modelId="{46AC2CE0-E683-40CE-9F16-AD41832AC4A0}" type="pres">
      <dgm:prSet presAssocID="{032FA674-898F-4BB2-8856-30E22467E899}" presName="parentText" presStyleLbl="alignNode1" presStyleIdx="2" presStyleCnt="4" custLinFactNeighborX="-5651" custLinFactNeighborY="0">
        <dgm:presLayoutVars>
          <dgm:chMax val="1"/>
          <dgm:bulletEnabled val="1"/>
        </dgm:presLayoutVars>
      </dgm:prSet>
      <dgm:spPr/>
      <dgm:t>
        <a:bodyPr/>
        <a:lstStyle/>
        <a:p>
          <a:endParaRPr lang="en-GB"/>
        </a:p>
      </dgm:t>
    </dgm:pt>
    <dgm:pt modelId="{5D9AB601-B1BE-4DAE-9ED9-D37C49146B17}" type="pres">
      <dgm:prSet presAssocID="{032FA674-898F-4BB2-8856-30E22467E899}" presName="descendantText" presStyleLbl="alignAcc1" presStyleIdx="2" presStyleCnt="4">
        <dgm:presLayoutVars>
          <dgm:bulletEnabled val="1"/>
        </dgm:presLayoutVars>
      </dgm:prSet>
      <dgm:spPr/>
      <dgm:t>
        <a:bodyPr/>
        <a:lstStyle/>
        <a:p>
          <a:endParaRPr lang="en-GB"/>
        </a:p>
      </dgm:t>
    </dgm:pt>
    <dgm:pt modelId="{B5C813E2-E766-4734-B70B-E3CDD9343E4F}" type="pres">
      <dgm:prSet presAssocID="{76476A89-BC6A-4B05-9B4B-663B3F2B4AB5}" presName="sp" presStyleCnt="0"/>
      <dgm:spPr/>
    </dgm:pt>
    <dgm:pt modelId="{6BB391CC-B417-4BF1-817B-503BBB85FC57}" type="pres">
      <dgm:prSet presAssocID="{16B6EB55-4AA8-4DCC-B50F-30FEC908547B}" presName="composite" presStyleCnt="0"/>
      <dgm:spPr/>
    </dgm:pt>
    <dgm:pt modelId="{902244B3-9490-4324-AB31-F80F2C67B5CD}" type="pres">
      <dgm:prSet presAssocID="{16B6EB55-4AA8-4DCC-B50F-30FEC908547B}" presName="parentText" presStyleLbl="alignNode1" presStyleIdx="3" presStyleCnt="4" custLinFactNeighborY="14348">
        <dgm:presLayoutVars>
          <dgm:chMax val="1"/>
          <dgm:bulletEnabled val="1"/>
        </dgm:presLayoutVars>
      </dgm:prSet>
      <dgm:spPr/>
      <dgm:t>
        <a:bodyPr/>
        <a:lstStyle/>
        <a:p>
          <a:endParaRPr lang="en-GB"/>
        </a:p>
      </dgm:t>
    </dgm:pt>
    <dgm:pt modelId="{3BBD31DB-0437-43F7-8310-A12979FDA828}" type="pres">
      <dgm:prSet presAssocID="{16B6EB55-4AA8-4DCC-B50F-30FEC908547B}" presName="descendantText" presStyleLbl="alignAcc1" presStyleIdx="3" presStyleCnt="4">
        <dgm:presLayoutVars>
          <dgm:bulletEnabled val="1"/>
        </dgm:presLayoutVars>
      </dgm:prSet>
      <dgm:spPr/>
      <dgm:t>
        <a:bodyPr/>
        <a:lstStyle/>
        <a:p>
          <a:endParaRPr lang="en-GB"/>
        </a:p>
      </dgm:t>
    </dgm:pt>
  </dgm:ptLst>
  <dgm:cxnLst>
    <dgm:cxn modelId="{83758698-5E7B-4D71-829C-F984DD985AAB}" srcId="{52FC87A6-CD86-43D2-8F4F-1D34D46AE68D}" destId="{BD6323B7-7F6C-4B06-AFA5-BCE4927CEA72}" srcOrd="0" destOrd="0" parTransId="{0E05AB99-E777-418C-AA31-4E68BF87EF4F}" sibTransId="{C7562450-BD69-43BD-807B-581E4CF8C6A6}"/>
    <dgm:cxn modelId="{7C90D592-F71B-4E7F-A45B-7A228F3CD05F}" type="presOf" srcId="{16B6EB55-4AA8-4DCC-B50F-30FEC908547B}" destId="{902244B3-9490-4324-AB31-F80F2C67B5CD}" srcOrd="0" destOrd="0" presId="urn:microsoft.com/office/officeart/2005/8/layout/chevron2"/>
    <dgm:cxn modelId="{4ACCD1C2-E371-4CB8-BAD9-BE18E0EAA52C}" type="presOf" srcId="{C0458CF0-3EFD-4BC1-835D-2730E8312C0B}" destId="{3BBD31DB-0437-43F7-8310-A12979FDA828}" srcOrd="0" destOrd="0" presId="urn:microsoft.com/office/officeart/2005/8/layout/chevron2"/>
    <dgm:cxn modelId="{704F946C-03E4-4B95-8211-AC0EFB6B222E}" type="presOf" srcId="{11AC2DF3-EF45-4F7D-AD26-7C665DA73D75}" destId="{B6CFE195-F655-4391-ABF0-35D7541BC769}" srcOrd="0" destOrd="0" presId="urn:microsoft.com/office/officeart/2005/8/layout/chevron2"/>
    <dgm:cxn modelId="{6D207A45-35DB-496B-87CE-A5DD8FAD780B}" srcId="{11AC2DF3-EF45-4F7D-AD26-7C665DA73D75}" destId="{23D59CCC-DAFD-4820-9804-92A04852D02C}" srcOrd="2" destOrd="0" parTransId="{B5E8959D-6AED-47CC-9C01-E469F1EF8905}" sibTransId="{0998EA71-A010-4F42-BFC6-61C505F97470}"/>
    <dgm:cxn modelId="{E76F3778-0FBB-4C2B-8170-86FE2B39B41B}" type="presOf" srcId="{7ECC6238-9956-4FAD-92DE-6AFC0DD6F6F9}" destId="{5D9AB601-B1BE-4DAE-9ED9-D37C49146B17}" srcOrd="0" destOrd="0" presId="urn:microsoft.com/office/officeart/2005/8/layout/chevron2"/>
    <dgm:cxn modelId="{B63FE1BA-B60A-4DBD-B6B5-39696EF1C75D}" type="presOf" srcId="{032FA674-898F-4BB2-8856-30E22467E899}" destId="{46AC2CE0-E683-40CE-9F16-AD41832AC4A0}" srcOrd="0" destOrd="0" presId="urn:microsoft.com/office/officeart/2005/8/layout/chevron2"/>
    <dgm:cxn modelId="{922DE0CA-1736-4676-A609-F6D87F826B87}" type="presOf" srcId="{52FC87A6-CD86-43D2-8F4F-1D34D46AE68D}" destId="{A3B35A28-1E6C-4180-8C65-DE9C4DA6D9E9}" srcOrd="0" destOrd="0" presId="urn:microsoft.com/office/officeart/2005/8/layout/chevron2"/>
    <dgm:cxn modelId="{354E7113-475F-4BB6-B813-B6A2A10F7B07}" srcId="{11AC2DF3-EF45-4F7D-AD26-7C665DA73D75}" destId="{F48E69FB-7725-405D-B736-1D8312D50B32}" srcOrd="0" destOrd="0" parTransId="{AE12D219-5E86-4B14-B052-1F396E45E4D1}" sibTransId="{E471BBB9-3CE9-4FDD-86C8-FF7EC73952C6}"/>
    <dgm:cxn modelId="{B3D9B79C-0510-49B8-8702-6571A5A58502}" srcId="{16B6EB55-4AA8-4DCC-B50F-30FEC908547B}" destId="{C0458CF0-3EFD-4BC1-835D-2730E8312C0B}" srcOrd="0" destOrd="0" parTransId="{2558E4DC-3E29-43D1-A68A-1373AE002462}" sibTransId="{ECF22F80-53F3-41EF-8E9B-0CB112AE530E}"/>
    <dgm:cxn modelId="{F3F5D342-54A0-4465-B0B0-002D83D2FC74}" srcId="{2AA6AC33-1963-4CD9-A316-8A05769B6AD9}" destId="{16B6EB55-4AA8-4DCC-B50F-30FEC908547B}" srcOrd="3" destOrd="0" parTransId="{C1C73249-7F6A-4121-9155-A12804680A7B}" sibTransId="{4710CECF-D9A5-465B-829C-1A19C5A92549}"/>
    <dgm:cxn modelId="{9A0DDFC4-128E-4465-845E-394142289F3E}" srcId="{2AA6AC33-1963-4CD9-A316-8A05769B6AD9}" destId="{52FC87A6-CD86-43D2-8F4F-1D34D46AE68D}" srcOrd="1" destOrd="0" parTransId="{EEA9547B-C574-42B0-8D71-C6F9B163314A}" sibTransId="{DF777182-D721-4CA5-9BA8-0AF1C80917DE}"/>
    <dgm:cxn modelId="{62AF2CF3-5CAF-41C3-8BC9-72A53B47A8C5}" type="presOf" srcId="{2AA6AC33-1963-4CD9-A316-8A05769B6AD9}" destId="{0D7F4CF5-F447-43F0-9DBC-D4B4A7849B26}" srcOrd="0" destOrd="0" presId="urn:microsoft.com/office/officeart/2005/8/layout/chevron2"/>
    <dgm:cxn modelId="{3139BB0F-8C18-4849-AFD1-B80FC2986EDE}" type="presOf" srcId="{BD6323B7-7F6C-4B06-AFA5-BCE4927CEA72}" destId="{6DA41261-32D6-4B79-950C-3B2293ED36C9}" srcOrd="0" destOrd="0" presId="urn:microsoft.com/office/officeart/2005/8/layout/chevron2"/>
    <dgm:cxn modelId="{40F666E7-294F-4F15-8B6E-3CA1B1448E3E}" type="presOf" srcId="{23D59CCC-DAFD-4820-9804-92A04852D02C}" destId="{23F78F3E-D111-4F8A-A4F5-00D3B2DD2884}" srcOrd="0" destOrd="2" presId="urn:microsoft.com/office/officeart/2005/8/layout/chevron2"/>
    <dgm:cxn modelId="{8153AB78-C641-4062-80BD-6B85A5D6B89C}" srcId="{11AC2DF3-EF45-4F7D-AD26-7C665DA73D75}" destId="{93E97DD0-02A5-4939-BE17-7CF7FA94AE1D}" srcOrd="1" destOrd="0" parTransId="{EDFD350F-B434-44C6-8820-29110D8F13E6}" sibTransId="{F9F98D0A-9C76-47CE-9E60-EF88B84BDC4F}"/>
    <dgm:cxn modelId="{9E3960DD-A075-47A3-84DB-7B0B452EEB08}" srcId="{2AA6AC33-1963-4CD9-A316-8A05769B6AD9}" destId="{11AC2DF3-EF45-4F7D-AD26-7C665DA73D75}" srcOrd="0" destOrd="0" parTransId="{29587386-E8EF-40C6-A4E5-7D0FFB1634CA}" sibTransId="{BBC8F54E-13AB-4B0B-B4DF-B5B24F1339CE}"/>
    <dgm:cxn modelId="{987F5457-9D0E-427E-81B3-6B202F6494DD}" srcId="{032FA674-898F-4BB2-8856-30E22467E899}" destId="{7ECC6238-9956-4FAD-92DE-6AFC0DD6F6F9}" srcOrd="0" destOrd="0" parTransId="{956F4635-1D1B-447A-A326-5524055FEE0D}" sibTransId="{DDE95839-4AA0-4EB7-9433-6C3368D85611}"/>
    <dgm:cxn modelId="{8551D2D5-7965-4A07-9111-3BF877BF6C02}" type="presOf" srcId="{F48E69FB-7725-405D-B736-1D8312D50B32}" destId="{23F78F3E-D111-4F8A-A4F5-00D3B2DD2884}" srcOrd="0" destOrd="0" presId="urn:microsoft.com/office/officeart/2005/8/layout/chevron2"/>
    <dgm:cxn modelId="{70629216-27AE-49EA-A945-F0240B0FBCAF}" srcId="{2AA6AC33-1963-4CD9-A316-8A05769B6AD9}" destId="{032FA674-898F-4BB2-8856-30E22467E899}" srcOrd="2" destOrd="0" parTransId="{B85BD128-5E1B-4289-B8C9-BFF4C0723AAE}" sibTransId="{76476A89-BC6A-4B05-9B4B-663B3F2B4AB5}"/>
    <dgm:cxn modelId="{206936FD-C49D-4DE3-B7DA-F24A9BA600E5}" type="presOf" srcId="{93E97DD0-02A5-4939-BE17-7CF7FA94AE1D}" destId="{23F78F3E-D111-4F8A-A4F5-00D3B2DD2884}" srcOrd="0" destOrd="1" presId="urn:microsoft.com/office/officeart/2005/8/layout/chevron2"/>
    <dgm:cxn modelId="{A4210BD3-2B5C-42A0-A25C-FACDA4E46F1E}" type="presParOf" srcId="{0D7F4CF5-F447-43F0-9DBC-D4B4A7849B26}" destId="{7F88EF6F-004D-4A4C-BECC-7B9A0FEF435D}" srcOrd="0" destOrd="0" presId="urn:microsoft.com/office/officeart/2005/8/layout/chevron2"/>
    <dgm:cxn modelId="{61552673-BA70-4593-B2BC-67FF259DFFF2}" type="presParOf" srcId="{7F88EF6F-004D-4A4C-BECC-7B9A0FEF435D}" destId="{B6CFE195-F655-4391-ABF0-35D7541BC769}" srcOrd="0" destOrd="0" presId="urn:microsoft.com/office/officeart/2005/8/layout/chevron2"/>
    <dgm:cxn modelId="{284AEB12-01A4-4A4A-877C-68838CFADFE3}" type="presParOf" srcId="{7F88EF6F-004D-4A4C-BECC-7B9A0FEF435D}" destId="{23F78F3E-D111-4F8A-A4F5-00D3B2DD2884}" srcOrd="1" destOrd="0" presId="urn:microsoft.com/office/officeart/2005/8/layout/chevron2"/>
    <dgm:cxn modelId="{25F194A5-BBD9-4810-96E2-EA370EC4F008}" type="presParOf" srcId="{0D7F4CF5-F447-43F0-9DBC-D4B4A7849B26}" destId="{43148E70-9BB2-412E-A1B2-1BEFF99BF0F1}" srcOrd="1" destOrd="0" presId="urn:microsoft.com/office/officeart/2005/8/layout/chevron2"/>
    <dgm:cxn modelId="{AF9993DF-4C47-4E6C-AA27-9D8DCC4524DC}" type="presParOf" srcId="{0D7F4CF5-F447-43F0-9DBC-D4B4A7849B26}" destId="{8A8E9F00-8BC2-43F8-88D4-7BC3C015D7C7}" srcOrd="2" destOrd="0" presId="urn:microsoft.com/office/officeart/2005/8/layout/chevron2"/>
    <dgm:cxn modelId="{D49D4A4B-CE1B-463E-B5A5-6AA40FDB379E}" type="presParOf" srcId="{8A8E9F00-8BC2-43F8-88D4-7BC3C015D7C7}" destId="{A3B35A28-1E6C-4180-8C65-DE9C4DA6D9E9}" srcOrd="0" destOrd="0" presId="urn:microsoft.com/office/officeart/2005/8/layout/chevron2"/>
    <dgm:cxn modelId="{BCDEF147-7AD8-4DBD-A5AB-E8FF8B8E8A48}" type="presParOf" srcId="{8A8E9F00-8BC2-43F8-88D4-7BC3C015D7C7}" destId="{6DA41261-32D6-4B79-950C-3B2293ED36C9}" srcOrd="1" destOrd="0" presId="urn:microsoft.com/office/officeart/2005/8/layout/chevron2"/>
    <dgm:cxn modelId="{66800DBE-3012-456B-9260-B687CECDEB5F}" type="presParOf" srcId="{0D7F4CF5-F447-43F0-9DBC-D4B4A7849B26}" destId="{0F40B312-D5B4-41A5-9847-27D57B4E8F83}" srcOrd="3" destOrd="0" presId="urn:microsoft.com/office/officeart/2005/8/layout/chevron2"/>
    <dgm:cxn modelId="{EA1BD96A-C00D-48C2-85CC-5E08BD49E24E}" type="presParOf" srcId="{0D7F4CF5-F447-43F0-9DBC-D4B4A7849B26}" destId="{5ECA57F5-9AAE-467C-A4EB-E0B646DB3019}" srcOrd="4" destOrd="0" presId="urn:microsoft.com/office/officeart/2005/8/layout/chevron2"/>
    <dgm:cxn modelId="{FEAEF63D-6A3A-4E61-8023-282C149BF144}" type="presParOf" srcId="{5ECA57F5-9AAE-467C-A4EB-E0B646DB3019}" destId="{46AC2CE0-E683-40CE-9F16-AD41832AC4A0}" srcOrd="0" destOrd="0" presId="urn:microsoft.com/office/officeart/2005/8/layout/chevron2"/>
    <dgm:cxn modelId="{C7E05C80-5DDA-48A0-81EE-ADD6CBD48166}" type="presParOf" srcId="{5ECA57F5-9AAE-467C-A4EB-E0B646DB3019}" destId="{5D9AB601-B1BE-4DAE-9ED9-D37C49146B17}" srcOrd="1" destOrd="0" presId="urn:microsoft.com/office/officeart/2005/8/layout/chevron2"/>
    <dgm:cxn modelId="{2C7213D9-25AE-418F-B7AC-F1FABEF453F8}" type="presParOf" srcId="{0D7F4CF5-F447-43F0-9DBC-D4B4A7849B26}" destId="{B5C813E2-E766-4734-B70B-E3CDD9343E4F}" srcOrd="5" destOrd="0" presId="urn:microsoft.com/office/officeart/2005/8/layout/chevron2"/>
    <dgm:cxn modelId="{535DA4D4-DE21-4909-A9E1-515BEBF5F574}" type="presParOf" srcId="{0D7F4CF5-F447-43F0-9DBC-D4B4A7849B26}" destId="{6BB391CC-B417-4BF1-817B-503BBB85FC57}" srcOrd="6" destOrd="0" presId="urn:microsoft.com/office/officeart/2005/8/layout/chevron2"/>
    <dgm:cxn modelId="{0A6C1AC0-1B6B-4858-987D-AEEE57383789}" type="presParOf" srcId="{6BB391CC-B417-4BF1-817B-503BBB85FC57}" destId="{902244B3-9490-4324-AB31-F80F2C67B5CD}" srcOrd="0" destOrd="0" presId="urn:microsoft.com/office/officeart/2005/8/layout/chevron2"/>
    <dgm:cxn modelId="{CCE3E943-3D63-4C39-A53E-71F176A7FBE0}" type="presParOf" srcId="{6BB391CC-B417-4BF1-817B-503BBB85FC57}" destId="{3BBD31DB-0437-43F7-8310-A12979FDA82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FE195-F655-4391-ABF0-35D7541BC769}">
      <dsp:nvSpPr>
        <dsp:cNvPr id="0" name=""/>
        <dsp:cNvSpPr/>
      </dsp:nvSpPr>
      <dsp:spPr>
        <a:xfrm rot="5400000">
          <a:off x="-205183" y="209075"/>
          <a:ext cx="1367890" cy="957523"/>
        </a:xfrm>
        <a:prstGeom prst="chevron">
          <a:avLst/>
        </a:prstGeom>
        <a:solidFill>
          <a:srgbClr val="BEE77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kern="1200" dirty="0" smtClean="0">
              <a:solidFill>
                <a:schemeClr val="tx1"/>
              </a:solidFill>
            </a:rPr>
            <a:t>Stage 1:</a:t>
          </a:r>
        </a:p>
        <a:p>
          <a:pPr lvl="0" algn="ctr" defTabSz="533400">
            <a:lnSpc>
              <a:spcPct val="90000"/>
            </a:lnSpc>
            <a:spcBef>
              <a:spcPct val="0"/>
            </a:spcBef>
            <a:spcAft>
              <a:spcPct val="35000"/>
            </a:spcAft>
          </a:pPr>
          <a:r>
            <a:rPr lang="en-GB" sz="1200" kern="1200" dirty="0" smtClean="0">
              <a:solidFill>
                <a:schemeClr val="tx1"/>
              </a:solidFill>
            </a:rPr>
            <a:t>Sensorimotor</a:t>
          </a:r>
          <a:endParaRPr lang="en-GB" sz="1200" kern="1200" dirty="0">
            <a:solidFill>
              <a:schemeClr val="tx1"/>
            </a:solidFill>
          </a:endParaRPr>
        </a:p>
      </dsp:txBody>
      <dsp:txXfrm rot="-5400000">
        <a:off x="1" y="482654"/>
        <a:ext cx="957523" cy="410367"/>
      </dsp:txXfrm>
    </dsp:sp>
    <dsp:sp modelId="{23F78F3E-D111-4F8A-A4F5-00D3B2DD2884}">
      <dsp:nvSpPr>
        <dsp:cNvPr id="0" name=""/>
        <dsp:cNvSpPr/>
      </dsp:nvSpPr>
      <dsp:spPr>
        <a:xfrm rot="5400000">
          <a:off x="5880959" y="-4923436"/>
          <a:ext cx="889129" cy="1073600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endParaRPr lang="en-GB" sz="1400" kern="1200" dirty="0"/>
        </a:p>
        <a:p>
          <a:pPr marL="114300" lvl="1" indent="-114300" algn="l" defTabSz="622300">
            <a:lnSpc>
              <a:spcPct val="90000"/>
            </a:lnSpc>
            <a:spcBef>
              <a:spcPct val="0"/>
            </a:spcBef>
            <a:spcAft>
              <a:spcPct val="15000"/>
            </a:spcAft>
            <a:buChar char="••"/>
          </a:pPr>
          <a:r>
            <a:rPr lang="en-GB" sz="1400" kern="1200" dirty="0" smtClean="0"/>
            <a:t>Children learn through actions, movement and through their senses. Their complex multisensory connections act as the main source of information from the brain and these, in turn, strengthen their schemas. Children use the skills and abilities they were born with to learn more about their environment. They crawl, roll or move around to investigate a range of resources through sensory exploration using their whole body.</a:t>
          </a:r>
          <a:endParaRPr lang="en-GB" sz="1400" kern="1200" dirty="0"/>
        </a:p>
        <a:p>
          <a:pPr marL="114300" lvl="1" indent="-114300" algn="l" defTabSz="622300">
            <a:lnSpc>
              <a:spcPct val="90000"/>
            </a:lnSpc>
            <a:spcBef>
              <a:spcPct val="0"/>
            </a:spcBef>
            <a:spcAft>
              <a:spcPct val="15000"/>
            </a:spcAft>
            <a:buChar char="••"/>
          </a:pPr>
          <a:endParaRPr lang="en-GB" sz="1400" kern="1200" dirty="0"/>
        </a:p>
      </dsp:txBody>
      <dsp:txXfrm rot="-5400000">
        <a:off x="957523" y="43404"/>
        <a:ext cx="10692597" cy="802321"/>
      </dsp:txXfrm>
    </dsp:sp>
    <dsp:sp modelId="{A3B35A28-1E6C-4180-8C65-DE9C4DA6D9E9}">
      <dsp:nvSpPr>
        <dsp:cNvPr id="0" name=""/>
        <dsp:cNvSpPr/>
      </dsp:nvSpPr>
      <dsp:spPr>
        <a:xfrm rot="5400000">
          <a:off x="-205183" y="1391135"/>
          <a:ext cx="1367890" cy="957523"/>
        </a:xfrm>
        <a:prstGeom prst="chevron">
          <a:avLst/>
        </a:prstGeom>
        <a:solidFill>
          <a:srgbClr val="BEE77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u="sng" kern="1200" dirty="0" smtClean="0">
              <a:solidFill>
                <a:schemeClr val="tx1"/>
              </a:solidFill>
            </a:rPr>
            <a:t>Stage 2:</a:t>
          </a:r>
        </a:p>
        <a:p>
          <a:pPr lvl="0" algn="ctr" defTabSz="533400">
            <a:lnSpc>
              <a:spcPct val="90000"/>
            </a:lnSpc>
            <a:spcBef>
              <a:spcPct val="0"/>
            </a:spcBef>
            <a:spcAft>
              <a:spcPct val="35000"/>
            </a:spcAft>
          </a:pPr>
          <a:r>
            <a:rPr lang="en-GB" sz="1200" u="sng" kern="1200" dirty="0" smtClean="0">
              <a:solidFill>
                <a:schemeClr val="tx1"/>
              </a:solidFill>
            </a:rPr>
            <a:t>Symbolic</a:t>
          </a:r>
          <a:endParaRPr lang="en-GB" sz="1200" kern="1200" dirty="0">
            <a:solidFill>
              <a:schemeClr val="tx1"/>
            </a:solidFill>
          </a:endParaRPr>
        </a:p>
      </dsp:txBody>
      <dsp:txXfrm rot="-5400000">
        <a:off x="1" y="1664714"/>
        <a:ext cx="957523" cy="410367"/>
      </dsp:txXfrm>
    </dsp:sp>
    <dsp:sp modelId="{6DA41261-32D6-4B79-950C-3B2293ED36C9}">
      <dsp:nvSpPr>
        <dsp:cNvPr id="0" name=""/>
        <dsp:cNvSpPr/>
      </dsp:nvSpPr>
      <dsp:spPr>
        <a:xfrm rot="5400000">
          <a:off x="5880959" y="-3736124"/>
          <a:ext cx="889129" cy="1073600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solidFill>
                <a:schemeClr val="tx1"/>
              </a:solidFill>
            </a:rPr>
            <a:t>Symbolic representation is when children use an object to represent something else. Children engage in pretend play with toys or open-ended resources and  begin to make believe by pretending.  For very young children this can be imitative play such as feeding baby.</a:t>
          </a:r>
          <a:endParaRPr lang="en-GB" sz="1400" kern="1200" dirty="0"/>
        </a:p>
      </dsp:txBody>
      <dsp:txXfrm rot="-5400000">
        <a:off x="957523" y="1230716"/>
        <a:ext cx="10692597" cy="802321"/>
      </dsp:txXfrm>
    </dsp:sp>
    <dsp:sp modelId="{46AC2CE0-E683-40CE-9F16-AD41832AC4A0}">
      <dsp:nvSpPr>
        <dsp:cNvPr id="0" name=""/>
        <dsp:cNvSpPr/>
      </dsp:nvSpPr>
      <dsp:spPr>
        <a:xfrm rot="5400000">
          <a:off x="-205183" y="2654283"/>
          <a:ext cx="1367890" cy="957523"/>
        </a:xfrm>
        <a:prstGeom prst="chevron">
          <a:avLst/>
        </a:prstGeom>
        <a:solidFill>
          <a:srgbClr val="BEE77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kern="1200" dirty="0" smtClean="0">
              <a:solidFill>
                <a:schemeClr val="tx1"/>
              </a:solidFill>
            </a:rPr>
            <a:t>Stage 3:</a:t>
          </a:r>
        </a:p>
        <a:p>
          <a:pPr lvl="0" algn="ctr" defTabSz="533400">
            <a:lnSpc>
              <a:spcPct val="90000"/>
            </a:lnSpc>
            <a:spcBef>
              <a:spcPct val="0"/>
            </a:spcBef>
            <a:spcAft>
              <a:spcPct val="35000"/>
            </a:spcAft>
          </a:pPr>
          <a:r>
            <a:rPr lang="en-GB" sz="1200" kern="1200" dirty="0" smtClean="0">
              <a:solidFill>
                <a:schemeClr val="tx1"/>
              </a:solidFill>
            </a:rPr>
            <a:t>Functional Dependency</a:t>
          </a:r>
          <a:endParaRPr lang="en-GB" sz="1200" kern="1200" dirty="0">
            <a:solidFill>
              <a:schemeClr val="tx1"/>
            </a:solidFill>
          </a:endParaRPr>
        </a:p>
      </dsp:txBody>
      <dsp:txXfrm rot="-5400000">
        <a:off x="1" y="2927862"/>
        <a:ext cx="957523" cy="410367"/>
      </dsp:txXfrm>
    </dsp:sp>
    <dsp:sp modelId="{5D9AB601-B1BE-4DAE-9ED9-D37C49146B17}">
      <dsp:nvSpPr>
        <dsp:cNvPr id="0" name=""/>
        <dsp:cNvSpPr/>
      </dsp:nvSpPr>
      <dsp:spPr>
        <a:xfrm rot="5400000">
          <a:off x="5880725" y="-2474102"/>
          <a:ext cx="889596" cy="1073600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solidFill>
                <a:schemeClr val="tx1"/>
              </a:solidFill>
            </a:rPr>
            <a:t>Children can now use their prior experiences and knowledge in new situations. They know that objects can be used in different ways.  They begin to understand the relationship between two separate objects and begin to develop their understanding of cause and effect.</a:t>
          </a:r>
          <a:endParaRPr lang="en-GB" sz="1400" kern="1200" dirty="0"/>
        </a:p>
      </dsp:txBody>
      <dsp:txXfrm rot="-5400000">
        <a:off x="957523" y="2492526"/>
        <a:ext cx="10692575" cy="802744"/>
      </dsp:txXfrm>
    </dsp:sp>
    <dsp:sp modelId="{902244B3-9490-4324-AB31-F80F2C67B5CD}">
      <dsp:nvSpPr>
        <dsp:cNvPr id="0" name=""/>
        <dsp:cNvSpPr/>
      </dsp:nvSpPr>
      <dsp:spPr>
        <a:xfrm rot="5400000">
          <a:off x="-205183" y="3880779"/>
          <a:ext cx="1367890" cy="957523"/>
        </a:xfrm>
        <a:prstGeom prst="chevron">
          <a:avLst/>
        </a:prstGeom>
        <a:solidFill>
          <a:srgbClr val="BEE77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GB" sz="1200" u="sng" kern="1200" dirty="0" smtClean="0">
            <a:solidFill>
              <a:schemeClr val="tx1"/>
            </a:solidFill>
          </a:endParaRPr>
        </a:p>
        <a:p>
          <a:pPr lvl="0" algn="ctr" defTabSz="533400">
            <a:lnSpc>
              <a:spcPct val="90000"/>
            </a:lnSpc>
            <a:spcBef>
              <a:spcPct val="0"/>
            </a:spcBef>
            <a:spcAft>
              <a:spcPct val="35000"/>
            </a:spcAft>
          </a:pPr>
          <a:r>
            <a:rPr lang="en-GB" sz="1200" b="0" u="sng" kern="1200" dirty="0" smtClean="0">
              <a:solidFill>
                <a:schemeClr val="tx1"/>
              </a:solidFill>
            </a:rPr>
            <a:t>Stage 4:</a:t>
          </a:r>
        </a:p>
        <a:p>
          <a:pPr lvl="0" algn="ctr" defTabSz="533400">
            <a:lnSpc>
              <a:spcPct val="90000"/>
            </a:lnSpc>
            <a:spcBef>
              <a:spcPct val="0"/>
            </a:spcBef>
            <a:spcAft>
              <a:spcPct val="35000"/>
            </a:spcAft>
          </a:pPr>
          <a:r>
            <a:rPr lang="en-GB" sz="1200" b="0" u="sng" kern="1200" dirty="0" smtClean="0">
              <a:solidFill>
                <a:schemeClr val="tx1"/>
              </a:solidFill>
            </a:rPr>
            <a:t>Abstract Thought</a:t>
          </a:r>
          <a:r>
            <a:rPr lang="en-GB" sz="700" u="sng" kern="1200" dirty="0" smtClean="0">
              <a:solidFill>
                <a:schemeClr val="tx1"/>
              </a:solidFill>
            </a:rPr>
            <a:t>:</a:t>
          </a:r>
        </a:p>
        <a:p>
          <a:pPr lvl="0" algn="ctr" defTabSz="533400">
            <a:lnSpc>
              <a:spcPct val="90000"/>
            </a:lnSpc>
            <a:spcBef>
              <a:spcPct val="0"/>
            </a:spcBef>
            <a:spcAft>
              <a:spcPct val="35000"/>
            </a:spcAft>
          </a:pPr>
          <a:endParaRPr lang="en-GB" sz="700" kern="1200" dirty="0"/>
        </a:p>
      </dsp:txBody>
      <dsp:txXfrm rot="-5400000">
        <a:off x="1" y="4154358"/>
        <a:ext cx="957523" cy="410367"/>
      </dsp:txXfrm>
    </dsp:sp>
    <dsp:sp modelId="{3BBD31DB-0437-43F7-8310-A12979FDA828}">
      <dsp:nvSpPr>
        <dsp:cNvPr id="0" name=""/>
        <dsp:cNvSpPr/>
      </dsp:nvSpPr>
      <dsp:spPr>
        <a:xfrm rot="5400000">
          <a:off x="5880959" y="-1251732"/>
          <a:ext cx="889129" cy="1073600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solidFill>
                <a:schemeClr val="tx1"/>
              </a:solidFill>
            </a:rPr>
            <a:t>Children demonstrate their knowledge and understanding by being able to talk about and describe events or experiences.  They can now use this to create and develop their own ideas. They use language as a means of sharing their thoughts and feelings and can recall past events and anticipate what might happen next</a:t>
          </a:r>
          <a:endParaRPr lang="en-GB" sz="1300" kern="1200" dirty="0">
            <a:solidFill>
              <a:srgbClr val="FF0000"/>
            </a:solidFill>
          </a:endParaRPr>
        </a:p>
      </dsp:txBody>
      <dsp:txXfrm rot="-5400000">
        <a:off x="957523" y="3715108"/>
        <a:ext cx="10692597" cy="80232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E1EEAC2-6BA7-4ABE-8AD8-0D26EC897E9A}" type="datetimeFigureOut">
              <a:rPr lang="en-GB" smtClean="0"/>
              <a:t>03/04/2018</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47A8C41-7247-444A-9DC9-E9ACA2EFD3C8}" type="slidenum">
              <a:rPr lang="en-GB" smtClean="0"/>
              <a:t>‹#›</a:t>
            </a:fld>
            <a:endParaRPr lang="en-GB"/>
          </a:p>
        </p:txBody>
      </p:sp>
    </p:spTree>
    <p:extLst>
      <p:ext uri="{BB962C8B-B14F-4D97-AF65-F5344CB8AC3E}">
        <p14:creationId xmlns:p14="http://schemas.microsoft.com/office/powerpoint/2010/main" val="3429070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6D5B34D-ADEC-457E-B4B9-B8BA594A1FF5}" type="datetimeFigureOut">
              <a:rPr lang="en-GB" smtClean="0"/>
              <a:t>03/04/2018</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238C683-9137-4122-84BD-5AA5692D6AF0}" type="slidenum">
              <a:rPr lang="en-GB" smtClean="0"/>
              <a:t>‹#›</a:t>
            </a:fld>
            <a:endParaRPr lang="en-GB"/>
          </a:p>
        </p:txBody>
      </p:sp>
    </p:spTree>
    <p:extLst>
      <p:ext uri="{BB962C8B-B14F-4D97-AF65-F5344CB8AC3E}">
        <p14:creationId xmlns:p14="http://schemas.microsoft.com/office/powerpoint/2010/main" val="1627232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238C683-9137-4122-84BD-5AA5692D6AF0}" type="slidenum">
              <a:rPr lang="en-GB" smtClean="0"/>
              <a:t>1</a:t>
            </a:fld>
            <a:endParaRPr lang="en-GB" dirty="0"/>
          </a:p>
        </p:txBody>
      </p:sp>
    </p:spTree>
    <p:extLst>
      <p:ext uri="{BB962C8B-B14F-4D97-AF65-F5344CB8AC3E}">
        <p14:creationId xmlns:p14="http://schemas.microsoft.com/office/powerpoint/2010/main" val="886775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a:t>
            </a:fld>
            <a:endParaRPr lang="en-GB" dirty="0"/>
          </a:p>
        </p:txBody>
      </p:sp>
    </p:spTree>
    <p:extLst>
      <p:ext uri="{BB962C8B-B14F-4D97-AF65-F5344CB8AC3E}">
        <p14:creationId xmlns:p14="http://schemas.microsoft.com/office/powerpoint/2010/main" val="243663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3</a:t>
            </a:fld>
            <a:endParaRPr lang="en-GB" dirty="0"/>
          </a:p>
        </p:txBody>
      </p:sp>
    </p:spTree>
    <p:extLst>
      <p:ext uri="{BB962C8B-B14F-4D97-AF65-F5344CB8AC3E}">
        <p14:creationId xmlns:p14="http://schemas.microsoft.com/office/powerpoint/2010/main" val="2436637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4</a:t>
            </a:fld>
            <a:endParaRPr lang="en-GB" dirty="0"/>
          </a:p>
        </p:txBody>
      </p:sp>
    </p:spTree>
    <p:extLst>
      <p:ext uri="{BB962C8B-B14F-4D97-AF65-F5344CB8AC3E}">
        <p14:creationId xmlns:p14="http://schemas.microsoft.com/office/powerpoint/2010/main" val="243663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5</a:t>
            </a:fld>
            <a:endParaRPr lang="en-GB" dirty="0"/>
          </a:p>
        </p:txBody>
      </p:sp>
    </p:spTree>
    <p:extLst>
      <p:ext uri="{BB962C8B-B14F-4D97-AF65-F5344CB8AC3E}">
        <p14:creationId xmlns:p14="http://schemas.microsoft.com/office/powerpoint/2010/main" val="2436637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6</a:t>
            </a:fld>
            <a:endParaRPr lang="en-GB" dirty="0"/>
          </a:p>
        </p:txBody>
      </p:sp>
    </p:spTree>
    <p:extLst>
      <p:ext uri="{BB962C8B-B14F-4D97-AF65-F5344CB8AC3E}">
        <p14:creationId xmlns:p14="http://schemas.microsoft.com/office/powerpoint/2010/main" val="2436637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7</a:t>
            </a:fld>
            <a:endParaRPr lang="en-GB" dirty="0"/>
          </a:p>
        </p:txBody>
      </p:sp>
    </p:spTree>
    <p:extLst>
      <p:ext uri="{BB962C8B-B14F-4D97-AF65-F5344CB8AC3E}">
        <p14:creationId xmlns:p14="http://schemas.microsoft.com/office/powerpoint/2010/main" val="2436637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10</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21</a:t>
            </a:fld>
            <a:endParaRPr lang="en-GB"/>
          </a:p>
        </p:txBody>
      </p:sp>
    </p:spTree>
    <p:extLst>
      <p:ext uri="{BB962C8B-B14F-4D97-AF65-F5344CB8AC3E}">
        <p14:creationId xmlns:p14="http://schemas.microsoft.com/office/powerpoint/2010/main" val="2436637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hasCustomPrompt="1"/>
          </p:nvPr>
        </p:nvSpPr>
        <p:spPr/>
        <p:txBody>
          <a:bodyPr/>
          <a:lstStyle>
            <a:lvl1pPr>
              <a:defRPr b="0" baseline="0"/>
            </a:lvl1pPr>
            <a:lvl2pPr marL="742950" indent="-285750">
              <a:buFont typeface="Arial"/>
              <a:buChar char="•"/>
              <a:defRPr/>
            </a:lvl2pPr>
            <a:lvl3pPr marL="1257300" indent="-342900">
              <a:buFont typeface="Lucida Grande"/>
              <a:buChar char="-"/>
              <a:defRPr/>
            </a:lvl3pPr>
            <a:lvl4pPr marL="1714500" indent="-342900">
              <a:buClr>
                <a:srgbClr val="00ABB5"/>
              </a:buClr>
              <a:buFont typeface="Wingdings" charset="2"/>
              <a:buChar char="Ø"/>
              <a:defRPr/>
            </a:lvl4pPr>
            <a:lvl5pPr marL="2171700" indent="-342900">
              <a:buClr>
                <a:srgbClr val="00ABB5"/>
              </a:buClr>
              <a:buFont typeface="Lucida Grande"/>
              <a:buChar char="-"/>
              <a:defRPr/>
            </a:lvl5pPr>
            <a:lvl6pPr>
              <a:buClr>
                <a:srgbClr val="00ABB5"/>
              </a:buClr>
              <a:defRPr/>
            </a:lvl6pPr>
          </a:lstStyle>
          <a:p>
            <a:pPr lvl="0"/>
            <a:r>
              <a:rPr lang="en-US" dirty="0" smtClean="0"/>
              <a:t>Main body style like this and leading into bullets:</a:t>
            </a:r>
          </a:p>
          <a:p>
            <a:pPr lvl="1"/>
            <a:r>
              <a:rPr lang="en-US" dirty="0" smtClean="0"/>
              <a:t>First level bullet</a:t>
            </a:r>
          </a:p>
          <a:p>
            <a:pPr lvl="2"/>
            <a:r>
              <a:rPr lang="en-US" dirty="0" smtClean="0"/>
              <a:t>Second level bullet</a:t>
            </a:r>
          </a:p>
          <a:p>
            <a:pPr lvl="3"/>
            <a:r>
              <a:rPr lang="en-US" dirty="0" smtClean="0"/>
              <a:t>Third level bullet</a:t>
            </a:r>
          </a:p>
          <a:p>
            <a:pPr lvl="4"/>
            <a:r>
              <a:rPr lang="en-US" dirty="0" smtClean="0"/>
              <a:t>Fourth level</a:t>
            </a:r>
          </a:p>
          <a:p>
            <a:pPr lvl="5"/>
            <a:r>
              <a:rPr lang="en-US" dirty="0" smtClean="0"/>
              <a:t>Fifth level</a:t>
            </a:r>
            <a:endParaRPr lang="en-GB" dirty="0"/>
          </a:p>
        </p:txBody>
      </p:sp>
      <p:cxnSp>
        <p:nvCxnSpPr>
          <p:cNvPr id="6" name="Straight Connector 5"/>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583622" y="6307283"/>
            <a:ext cx="4593061"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0C4C4"/>
                </a:solidFill>
              </a:rPr>
              <a:t>Schematic play: taking a closer look</a:t>
            </a:r>
          </a:p>
        </p:txBody>
      </p:sp>
      <p:sp>
        <p:nvSpPr>
          <p:cNvPr id="8" name="TextBox 7"/>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2994506827"/>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1168" y="830264"/>
            <a:ext cx="2747433" cy="47593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66751" y="830264"/>
            <a:ext cx="8041216" cy="4759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583623" y="6307283"/>
            <a:ext cx="2751858" cy="276999"/>
          </a:xfrm>
          <a:prstGeom prst="rect">
            <a:avLst/>
          </a:prstGeom>
          <a:noFill/>
        </p:spPr>
        <p:txBody>
          <a:bodyPr wrap="square" rtlCol="0">
            <a:spAutoFit/>
          </a:bodyPr>
          <a:lstStyle/>
          <a:p>
            <a:r>
              <a:rPr lang="en-GB" sz="1200" dirty="0" smtClean="0">
                <a:solidFill>
                  <a:schemeClr val="bg1">
                    <a:lumMod val="50000"/>
                  </a:schemeClr>
                </a:solidFill>
                <a:latin typeface="+mn-lt"/>
              </a:rPr>
              <a:t>Document</a:t>
            </a:r>
            <a:r>
              <a:rPr lang="en-GB" sz="1200" baseline="0" dirty="0" smtClean="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6" name="TextBox 5"/>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134463519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smtClean="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583623" y="6307283"/>
            <a:ext cx="2751858" cy="276999"/>
          </a:xfrm>
          <a:prstGeom prst="rect">
            <a:avLst/>
          </a:prstGeom>
          <a:noFill/>
        </p:spPr>
        <p:txBody>
          <a:bodyPr wrap="square" rtlCol="0">
            <a:spAutoFit/>
          </a:bodyPr>
          <a:lstStyle/>
          <a:p>
            <a:r>
              <a:rPr lang="en-GB" sz="1200" dirty="0" smtClean="0">
                <a:solidFill>
                  <a:schemeClr val="bg1">
                    <a:lumMod val="50000"/>
                  </a:schemeClr>
                </a:solidFill>
                <a:latin typeface="+mn-lt"/>
              </a:rPr>
              <a:t>Document</a:t>
            </a:r>
            <a:r>
              <a:rPr lang="en-GB" sz="1200" baseline="0" dirty="0" smtClean="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6" name="TextBox 5"/>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1008376888"/>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887538"/>
            <a:ext cx="53848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273800" y="1887538"/>
            <a:ext cx="53848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583623" y="6307283"/>
            <a:ext cx="2751858" cy="461665"/>
          </a:xfrm>
          <a:prstGeom prst="rect">
            <a:avLst/>
          </a:prstGeom>
          <a:noFill/>
        </p:spPr>
        <p:txBody>
          <a:bodyPr wrap="square" rtlCol="0">
            <a:spAutoFit/>
          </a:bodyPr>
          <a:lstStyle/>
          <a:p>
            <a:r>
              <a:rPr lang="en-GB" sz="1200" dirty="0" smtClean="0">
                <a:solidFill>
                  <a:srgbClr val="00C4C4"/>
                </a:solidFill>
              </a:rPr>
              <a:t>Schematic Play:</a:t>
            </a:r>
            <a:r>
              <a:rPr lang="en-GB" sz="1200" baseline="0" dirty="0" smtClean="0">
                <a:solidFill>
                  <a:srgbClr val="00C4C4"/>
                </a:solidFill>
              </a:rPr>
              <a:t> </a:t>
            </a:r>
            <a:r>
              <a:rPr lang="en-GB" sz="1200" dirty="0" smtClean="0">
                <a:solidFill>
                  <a:srgbClr val="00C4C4"/>
                </a:solidFill>
              </a:rPr>
              <a:t>Taking a closer look</a:t>
            </a:r>
          </a:p>
          <a:p>
            <a:endParaRPr lang="en-GB" sz="1200" dirty="0">
              <a:solidFill>
                <a:schemeClr val="bg1">
                  <a:lumMod val="50000"/>
                </a:schemeClr>
              </a:solidFill>
              <a:latin typeface="+mn-lt"/>
            </a:endParaRPr>
          </a:p>
        </p:txBody>
      </p:sp>
      <p:sp>
        <p:nvSpPr>
          <p:cNvPr id="7" name="TextBox 6"/>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396765412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7" name="Straight Connector 6"/>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583623" y="6307283"/>
            <a:ext cx="2751858" cy="276999"/>
          </a:xfrm>
          <a:prstGeom prst="rect">
            <a:avLst/>
          </a:prstGeom>
          <a:noFill/>
        </p:spPr>
        <p:txBody>
          <a:bodyPr wrap="square" rtlCol="0">
            <a:spAutoFit/>
          </a:bodyPr>
          <a:lstStyle/>
          <a:p>
            <a:r>
              <a:rPr lang="en-GB" sz="1200" dirty="0" smtClean="0">
                <a:solidFill>
                  <a:schemeClr val="bg1">
                    <a:lumMod val="50000"/>
                  </a:schemeClr>
                </a:solidFill>
                <a:latin typeface="+mn-lt"/>
              </a:rPr>
              <a:t>Document</a:t>
            </a:r>
            <a:r>
              <a:rPr lang="en-GB" sz="1200" baseline="0" dirty="0" smtClean="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9" name="TextBox 8"/>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232968454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cxnSp>
        <p:nvCxnSpPr>
          <p:cNvPr id="3" name="Straight Connector 2"/>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583623" y="6307283"/>
            <a:ext cx="2751858" cy="276999"/>
          </a:xfrm>
          <a:prstGeom prst="rect">
            <a:avLst/>
          </a:prstGeom>
          <a:noFill/>
        </p:spPr>
        <p:txBody>
          <a:bodyPr wrap="square" rtlCol="0">
            <a:spAutoFit/>
          </a:bodyPr>
          <a:lstStyle/>
          <a:p>
            <a:r>
              <a:rPr lang="en-GB" sz="1200" dirty="0" smtClean="0">
                <a:solidFill>
                  <a:schemeClr val="bg1">
                    <a:lumMod val="50000"/>
                  </a:schemeClr>
                </a:solidFill>
                <a:latin typeface="+mn-lt"/>
              </a:rPr>
              <a:t>Document</a:t>
            </a:r>
            <a:r>
              <a:rPr lang="en-GB" sz="1200" baseline="0" dirty="0" smtClean="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5" name="TextBox 4"/>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145589465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583623" y="6307283"/>
            <a:ext cx="4257318" cy="461665"/>
          </a:xfrm>
          <a:prstGeom prst="rect">
            <a:avLst/>
          </a:prstGeom>
          <a:noFill/>
        </p:spPr>
        <p:txBody>
          <a:bodyPr wrap="square" rtlCol="0">
            <a:spAutoFit/>
          </a:bodyPr>
          <a:lstStyle/>
          <a:p>
            <a:r>
              <a:rPr lang="en-GB" sz="1200" dirty="0" smtClean="0">
                <a:solidFill>
                  <a:srgbClr val="00C4C4"/>
                </a:solidFill>
              </a:rPr>
              <a:t>Schematic Play:</a:t>
            </a:r>
            <a:r>
              <a:rPr lang="en-GB" sz="1200" baseline="0" dirty="0" smtClean="0">
                <a:solidFill>
                  <a:srgbClr val="00C4C4"/>
                </a:solidFill>
              </a:rPr>
              <a:t> </a:t>
            </a:r>
            <a:r>
              <a:rPr lang="en-GB" sz="1200" dirty="0" smtClean="0">
                <a:solidFill>
                  <a:srgbClr val="00C4C4"/>
                </a:solidFill>
              </a:rPr>
              <a:t>Taking a closer look</a:t>
            </a:r>
          </a:p>
          <a:p>
            <a:endParaRPr lang="en-GB" sz="1200" dirty="0">
              <a:solidFill>
                <a:schemeClr val="bg1">
                  <a:lumMod val="50000"/>
                </a:schemeClr>
              </a:solidFill>
              <a:latin typeface="+mn-lt"/>
            </a:endParaRPr>
          </a:p>
        </p:txBody>
      </p:sp>
      <p:sp>
        <p:nvSpPr>
          <p:cNvPr id="4" name="TextBox 3"/>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392392597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583623" y="6307283"/>
            <a:ext cx="2751858" cy="276999"/>
          </a:xfrm>
          <a:prstGeom prst="rect">
            <a:avLst/>
          </a:prstGeom>
          <a:noFill/>
        </p:spPr>
        <p:txBody>
          <a:bodyPr wrap="square" rtlCol="0">
            <a:spAutoFit/>
          </a:bodyPr>
          <a:lstStyle/>
          <a:p>
            <a:r>
              <a:rPr lang="en-GB" sz="1200" dirty="0" smtClean="0">
                <a:solidFill>
                  <a:schemeClr val="bg1">
                    <a:lumMod val="50000"/>
                  </a:schemeClr>
                </a:solidFill>
                <a:latin typeface="+mn-lt"/>
              </a:rPr>
              <a:t>Document</a:t>
            </a:r>
            <a:r>
              <a:rPr lang="en-GB" sz="1200" baseline="0" dirty="0" smtClean="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7" name="TextBox 6"/>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266844357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583623" y="6307283"/>
            <a:ext cx="2751858" cy="276999"/>
          </a:xfrm>
          <a:prstGeom prst="rect">
            <a:avLst/>
          </a:prstGeom>
          <a:noFill/>
        </p:spPr>
        <p:txBody>
          <a:bodyPr wrap="square" rtlCol="0">
            <a:spAutoFit/>
          </a:bodyPr>
          <a:lstStyle/>
          <a:p>
            <a:r>
              <a:rPr lang="en-GB" sz="1200" dirty="0" smtClean="0">
                <a:solidFill>
                  <a:schemeClr val="bg1">
                    <a:lumMod val="50000"/>
                  </a:schemeClr>
                </a:solidFill>
                <a:latin typeface="+mn-lt"/>
              </a:rPr>
              <a:t>Document</a:t>
            </a:r>
            <a:r>
              <a:rPr lang="en-GB" sz="1200" baseline="0" dirty="0" smtClean="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7" name="TextBox 6"/>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418806996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583623" y="6307283"/>
            <a:ext cx="2751858" cy="276999"/>
          </a:xfrm>
          <a:prstGeom prst="rect">
            <a:avLst/>
          </a:prstGeom>
          <a:noFill/>
        </p:spPr>
        <p:txBody>
          <a:bodyPr wrap="square" rtlCol="0">
            <a:spAutoFit/>
          </a:bodyPr>
          <a:lstStyle/>
          <a:p>
            <a:r>
              <a:rPr lang="en-GB" sz="1200" dirty="0" smtClean="0">
                <a:solidFill>
                  <a:schemeClr val="bg1">
                    <a:lumMod val="50000"/>
                  </a:schemeClr>
                </a:solidFill>
                <a:latin typeface="+mn-lt"/>
              </a:rPr>
              <a:t>Document</a:t>
            </a:r>
            <a:r>
              <a:rPr lang="en-GB" sz="1200" baseline="0" dirty="0" smtClean="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6" name="TextBox 5"/>
          <p:cNvSpPr txBox="1"/>
          <p:nvPr userDrawn="1"/>
        </p:nvSpPr>
        <p:spPr>
          <a:xfrm>
            <a:off x="8965623" y="6301465"/>
            <a:ext cx="2751858" cy="276999"/>
          </a:xfrm>
          <a:prstGeom prst="rect">
            <a:avLst/>
          </a:prstGeom>
          <a:noFill/>
        </p:spPr>
        <p:txBody>
          <a:bodyPr wrap="square" rtlCol="0">
            <a:spAutoFit/>
          </a:bodyPr>
          <a:lstStyle/>
          <a:p>
            <a:r>
              <a:rPr lang="en-GB" sz="1200" dirty="0" smtClean="0">
                <a:solidFill>
                  <a:srgbClr val="00ABB5"/>
                </a:solidFill>
                <a:latin typeface="+mn-lt"/>
              </a:rPr>
              <a:t>Transforming lives through learning</a:t>
            </a:r>
            <a:endParaRPr lang="en-GB" sz="1200" dirty="0">
              <a:solidFill>
                <a:srgbClr val="00ABB5"/>
              </a:solidFill>
              <a:latin typeface="+mn-lt"/>
            </a:endParaRPr>
          </a:p>
        </p:txBody>
      </p:sp>
    </p:spTree>
    <p:extLst>
      <p:ext uri="{BB962C8B-B14F-4D97-AF65-F5344CB8AC3E}">
        <p14:creationId xmlns:p14="http://schemas.microsoft.com/office/powerpoint/2010/main" val="385392694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66751" y="830263"/>
            <a:ext cx="1083697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
        <p:nvSpPr>
          <p:cNvPr id="1028" name="Rectangle 3"/>
          <p:cNvSpPr>
            <a:spLocks noGrp="1" noChangeArrowheads="1"/>
          </p:cNvSpPr>
          <p:nvPr>
            <p:ph type="body" idx="1"/>
          </p:nvPr>
        </p:nvSpPr>
        <p:spPr bwMode="auto">
          <a:xfrm>
            <a:off x="685800" y="1887538"/>
            <a:ext cx="10817923"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Main body style like this and leading into bullets:</a:t>
            </a:r>
          </a:p>
          <a:p>
            <a:pPr lvl="1"/>
            <a:r>
              <a:rPr lang="en-US" dirty="0" smtClean="0"/>
              <a:t>First level bullet</a:t>
            </a:r>
          </a:p>
          <a:p>
            <a:pPr lvl="2"/>
            <a:r>
              <a:rPr lang="en-US" dirty="0" smtClean="0"/>
              <a:t>Second level bullet</a:t>
            </a:r>
          </a:p>
          <a:p>
            <a:pPr lvl="3"/>
            <a:r>
              <a:rPr lang="en-US" dirty="0" smtClean="0"/>
              <a:t>Third level bullet</a:t>
            </a:r>
          </a:p>
          <a:p>
            <a:pPr lvl="4"/>
            <a:r>
              <a:rPr lang="en-US" dirty="0" smtClean="0"/>
              <a:t>Fourth level</a:t>
            </a:r>
          </a:p>
          <a:p>
            <a:pPr lvl="5"/>
            <a:r>
              <a:rPr lang="en-US" dirty="0" smtClean="0"/>
              <a:t>Fifth level</a:t>
            </a:r>
            <a:endParaRPr lang="en-GB" dirty="0"/>
          </a:p>
        </p:txBody>
      </p:sp>
      <p:sp>
        <p:nvSpPr>
          <p:cNvPr id="1029" name="Text Box 7"/>
          <p:cNvSpPr txBox="1">
            <a:spLocks noChangeArrowheads="1"/>
          </p:cNvSpPr>
          <p:nvPr/>
        </p:nvSpPr>
        <p:spPr bwMode="auto">
          <a:xfrm>
            <a:off x="7001910" y="6304472"/>
            <a:ext cx="451273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GB" sz="1200" dirty="0">
                <a:solidFill>
                  <a:srgbClr val="00ABB5"/>
                </a:solidFill>
              </a:rPr>
              <a:t>Transforming lives through learning</a:t>
            </a:r>
          </a:p>
        </p:txBody>
      </p:sp>
      <p:sp>
        <p:nvSpPr>
          <p:cNvPr id="1030" name="Picture 9" descr="Education Scotland White (higher res)"/>
          <p:cNvSpPr>
            <a:spLocks noChangeAspect="1" noChangeArrowheads="1"/>
          </p:cNvSpPr>
          <p:nvPr/>
        </p:nvSpPr>
        <p:spPr bwMode="auto">
          <a:xfrm>
            <a:off x="9359900" y="5892800"/>
            <a:ext cx="215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cxnSp>
        <p:nvCxnSpPr>
          <p:cNvPr id="3" name="Straight Connector 2"/>
          <p:cNvCxnSpPr>
            <a:endCxn id="1030" idx="3"/>
          </p:cNvCxnSpPr>
          <p:nvPr userDrawn="1"/>
        </p:nvCxnSpPr>
        <p:spPr>
          <a:xfrm flipV="1">
            <a:off x="676690" y="6216650"/>
            <a:ext cx="10842210" cy="41072"/>
          </a:xfrm>
          <a:prstGeom prst="line">
            <a:avLst/>
          </a:prstGeom>
          <a:ln w="12700" cmpd="sng">
            <a:solidFill>
              <a:srgbClr val="B3D236"/>
            </a:solidFill>
          </a:ln>
          <a:effectLst/>
        </p:spPr>
        <p:style>
          <a:lnRef idx="2">
            <a:schemeClr val="accent1"/>
          </a:lnRef>
          <a:fillRef idx="0">
            <a:schemeClr val="accent1"/>
          </a:fillRef>
          <a:effectRef idx="1">
            <a:schemeClr val="accent1"/>
          </a:effectRef>
          <a:fontRef idx="minor">
            <a:schemeClr val="tx1"/>
          </a:fontRef>
        </p:style>
      </p:cxnSp>
      <p:sp>
        <p:nvSpPr>
          <p:cNvPr id="8" name="Text Box 7"/>
          <p:cNvSpPr txBox="1">
            <a:spLocks noChangeArrowheads="1"/>
          </p:cNvSpPr>
          <p:nvPr userDrawn="1"/>
        </p:nvSpPr>
        <p:spPr bwMode="auto">
          <a:xfrm>
            <a:off x="587260" y="6304472"/>
            <a:ext cx="451273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ct val="50000"/>
              </a:spcBef>
            </a:pPr>
            <a:r>
              <a:rPr lang="en-GB" sz="1200" dirty="0" smtClean="0">
                <a:solidFill>
                  <a:schemeClr val="tx1">
                    <a:lumMod val="50000"/>
                    <a:lumOff val="50000"/>
                  </a:schemeClr>
                </a:solidFill>
              </a:rPr>
              <a:t>Document title</a:t>
            </a:r>
            <a:endParaRPr lang="en-GB" sz="1200" dirty="0">
              <a:solidFill>
                <a:schemeClr val="tx1">
                  <a:lumMod val="50000"/>
                  <a:lumOff val="50000"/>
                </a:schemeClr>
              </a:solidFill>
            </a:endParaRPr>
          </a:p>
        </p:txBody>
      </p:sp>
    </p:spTree>
    <p:extLst>
      <p:ext uri="{BB962C8B-B14F-4D97-AF65-F5344CB8AC3E}">
        <p14:creationId xmlns:p14="http://schemas.microsoft.com/office/powerpoint/2010/main" val="5147896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xStyles>
    <p:title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p:titleStyle>
    <p:bodyStyle>
      <a:lvl1pPr marL="0" indent="0" algn="l" rtl="0" eaLnBrk="1" fontAlgn="base" hangingPunct="1">
        <a:spcBef>
          <a:spcPct val="20000"/>
        </a:spcBef>
        <a:spcAft>
          <a:spcPct val="0"/>
        </a:spcAft>
        <a:buFont typeface="Arial"/>
        <a:buNone/>
        <a:defRPr sz="20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emf"/><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jpeg"/><Relationship Id="rId5" Type="http://schemas.microsoft.com/office/2007/relationships/hdphoto" Target="../media/hdphoto5.wdp"/><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0.jpeg"/><Relationship Id="rId5" Type="http://schemas.microsoft.com/office/2007/relationships/hdphoto" Target="../media/hdphoto9.wdp"/><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1.xml"/><Relationship Id="rId5" Type="http://schemas.microsoft.com/office/2007/relationships/hdphoto" Target="../media/hdphoto14.wdp"/><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hyperlink" Target="http://www.careinspectorate.com/images/documents/3091/My_world_outdoors_-_early_years_good_practice_2016.pdf" TargetMode="External"/><Relationship Id="rId5" Type="http://schemas.microsoft.com/office/2007/relationships/hdphoto" Target="../media/hdphoto16.wdp"/><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hyperlink" Target="https://twitter.com/CaFTeam" TargetMode="External"/><Relationship Id="rId2" Type="http://schemas.openxmlformats.org/officeDocument/2006/relationships/hyperlink" Target="http://bit.ly/EarlyLearn2" TargetMode="Externa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hyperlink" Target="http://www.google.co.uk/url?sa=i&amp;rct=j&amp;q=&amp;esrc=s&amp;frm=1&amp;source=images&amp;cd=&amp;cad=rja&amp;uact=8&amp;ved=0CAcQjRw&amp;url=http://blogs.transparent.com/spanish/beginner-spanish-conversation-talking-about-yourself/&amp;ei=yz1DVc-bCsi5OM3QgOgF&amp;bvm=bv.92189499,d.ZWU&amp;psig=AFQjCNH6ULibQ2jjhV5g2J859ISGZF-Xqw&amp;ust=1430556465628686"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hyperlink" Target="https://education.gov.scot/improvement/learning-resources/Effective%20observation%20leading%20to%20effective%20assessment"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hyperlink" Target="http://www.gov.scot/Resource/0045/00458455.pdf"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education.gov.scot/improvement/learning-resources/Effective%20observation%20leading%20to%20effective%20assessment"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education.gov.scot/improvement/practice-exemplars/Inspiring%20environments%20for%20high-quality%20learning"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jpe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942518"/>
            <a:ext cx="12192000" cy="91548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ES_alllogos_colour-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7514" y="1591288"/>
            <a:ext cx="5986812" cy="3660184"/>
          </a:xfrm>
          <a:prstGeom prst="rect">
            <a:avLst/>
          </a:prstGeom>
        </p:spPr>
      </p:pic>
    </p:spTree>
    <p:extLst>
      <p:ext uri="{BB962C8B-B14F-4D97-AF65-F5344CB8AC3E}">
        <p14:creationId xmlns:p14="http://schemas.microsoft.com/office/powerpoint/2010/main" val="677861716"/>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883" y="491999"/>
            <a:ext cx="5056800" cy="786117"/>
          </a:xfrm>
        </p:spPr>
        <p:txBody>
          <a:bodyPr/>
          <a:lstStyle/>
          <a:p>
            <a:r>
              <a:rPr lang="en-GB" sz="3600" dirty="0" smtClean="0">
                <a:solidFill>
                  <a:srgbClr val="00C4C4"/>
                </a:solidFill>
              </a:rPr>
              <a:t>What is trajectory?</a:t>
            </a:r>
            <a:endParaRPr lang="en-GB" sz="3600" dirty="0">
              <a:solidFill>
                <a:srgbClr val="00C4C4"/>
              </a:solidFill>
            </a:endParaRPr>
          </a:p>
        </p:txBody>
      </p:sp>
      <p:sp>
        <p:nvSpPr>
          <p:cNvPr id="3" name="Content Placeholder 2"/>
          <p:cNvSpPr>
            <a:spLocks noGrp="1"/>
          </p:cNvSpPr>
          <p:nvPr>
            <p:ph idx="1"/>
          </p:nvPr>
        </p:nvSpPr>
        <p:spPr>
          <a:xfrm>
            <a:off x="568937" y="1404731"/>
            <a:ext cx="5789659" cy="5156305"/>
          </a:xfrm>
        </p:spPr>
        <p:txBody>
          <a:bodyPr/>
          <a:lstStyle/>
          <a:p>
            <a:pPr>
              <a:defRPr/>
            </a:pPr>
            <a:r>
              <a:rPr lang="en-GB" sz="1800" dirty="0">
                <a:solidFill>
                  <a:schemeClr val="tx1"/>
                </a:solidFill>
              </a:rPr>
              <a:t>The trajectory schema is one of the earliest schemas </a:t>
            </a:r>
            <a:r>
              <a:rPr lang="en-GB" sz="1800" dirty="0" smtClean="0">
                <a:solidFill>
                  <a:schemeClr val="tx1"/>
                </a:solidFill>
              </a:rPr>
              <a:t>observed in </a:t>
            </a:r>
            <a:r>
              <a:rPr lang="en-GB" sz="1800" dirty="0">
                <a:solidFill>
                  <a:schemeClr val="tx1"/>
                </a:solidFill>
              </a:rPr>
              <a:t>babies and incorporates a fascination with the horizontal, vertical and diagonal movement of things and self. </a:t>
            </a:r>
            <a:endParaRPr lang="en-GB" sz="1800" dirty="0" smtClean="0">
              <a:solidFill>
                <a:schemeClr val="tx1"/>
              </a:solidFill>
            </a:endParaRPr>
          </a:p>
          <a:p>
            <a:pPr>
              <a:defRPr/>
            </a:pPr>
            <a:endParaRPr lang="en-GB" sz="1800" dirty="0" smtClean="0">
              <a:solidFill>
                <a:schemeClr val="tx1"/>
              </a:solidFill>
            </a:endParaRPr>
          </a:p>
          <a:p>
            <a:pPr>
              <a:defRPr/>
            </a:pPr>
            <a:r>
              <a:rPr lang="en-GB" sz="1800" dirty="0" smtClean="0">
                <a:solidFill>
                  <a:schemeClr val="tx1"/>
                </a:solidFill>
              </a:rPr>
              <a:t>Children </a:t>
            </a:r>
            <a:r>
              <a:rPr lang="en-GB" sz="1800" dirty="0">
                <a:solidFill>
                  <a:schemeClr val="tx1"/>
                </a:solidFill>
              </a:rPr>
              <a:t>will throw objects or food, climb and jump. As they display this schema children may kick, not only balls but also other things not made for this purpose</a:t>
            </a:r>
            <a:r>
              <a:rPr lang="en-GB" sz="1800" dirty="0" smtClean="0">
                <a:solidFill>
                  <a:schemeClr val="tx1"/>
                </a:solidFill>
              </a:rPr>
              <a:t>.</a:t>
            </a:r>
          </a:p>
          <a:p>
            <a:pPr>
              <a:defRPr/>
            </a:pPr>
            <a:r>
              <a:rPr lang="en-GB" sz="1800" dirty="0" smtClean="0">
                <a:solidFill>
                  <a:schemeClr val="tx1"/>
                </a:solidFill>
              </a:rPr>
              <a:t> </a:t>
            </a:r>
          </a:p>
          <a:p>
            <a:pPr>
              <a:defRPr/>
            </a:pPr>
            <a:r>
              <a:rPr lang="en-GB" sz="1800" dirty="0" smtClean="0">
                <a:solidFill>
                  <a:schemeClr val="tx1"/>
                </a:solidFill>
              </a:rPr>
              <a:t>To </a:t>
            </a:r>
            <a:r>
              <a:rPr lang="en-GB" sz="1800" dirty="0">
                <a:solidFill>
                  <a:schemeClr val="tx1"/>
                </a:solidFill>
              </a:rPr>
              <a:t>be able to explore this schema, children need to experience space and how movement occurs within it. They may also have a fascination for running water</a:t>
            </a:r>
            <a:r>
              <a:rPr lang="en-GB" sz="1800" dirty="0" smtClean="0">
                <a:solidFill>
                  <a:schemeClr val="tx1"/>
                </a:solidFill>
              </a:rPr>
              <a:t>.</a:t>
            </a:r>
          </a:p>
          <a:p>
            <a:pPr>
              <a:defRPr/>
            </a:pPr>
            <a:endParaRPr lang="en-GB" sz="1800" dirty="0" smtClean="0">
              <a:solidFill>
                <a:schemeClr val="tx1"/>
              </a:solidFill>
            </a:endParaRPr>
          </a:p>
          <a:p>
            <a:pPr>
              <a:defRPr/>
            </a:pPr>
            <a:r>
              <a:rPr lang="en-GB" sz="1800" dirty="0" smtClean="0">
                <a:solidFill>
                  <a:schemeClr val="tx1"/>
                </a:solidFill>
              </a:rPr>
              <a:t>As children develop and learn they may </a:t>
            </a:r>
            <a:r>
              <a:rPr lang="en-GB" sz="1800" dirty="0">
                <a:solidFill>
                  <a:schemeClr val="tx1"/>
                </a:solidFill>
              </a:rPr>
              <a:t>explore the use of </a:t>
            </a:r>
            <a:r>
              <a:rPr lang="en-GB" sz="1800" dirty="0" smtClean="0">
                <a:solidFill>
                  <a:schemeClr val="tx1"/>
                </a:solidFill>
              </a:rPr>
              <a:t>lines and shapes </a:t>
            </a:r>
            <a:r>
              <a:rPr lang="en-GB" sz="1800" dirty="0">
                <a:solidFill>
                  <a:schemeClr val="tx1"/>
                </a:solidFill>
              </a:rPr>
              <a:t>within their drawings and mark </a:t>
            </a:r>
            <a:r>
              <a:rPr lang="en-GB" sz="1800" dirty="0" smtClean="0">
                <a:solidFill>
                  <a:schemeClr val="tx1"/>
                </a:solidFill>
              </a:rPr>
              <a:t>making.</a:t>
            </a:r>
            <a:endParaRPr lang="en-GB" sz="1800" dirty="0">
              <a:solidFill>
                <a:schemeClr val="tx1"/>
              </a:solidFill>
            </a:endParaRPr>
          </a:p>
          <a:p>
            <a:pPr>
              <a:defRPr/>
            </a:pPr>
            <a:endParaRPr lang="en-GB" dirty="0">
              <a:solidFill>
                <a:schemeClr val="accent3">
                  <a:lumMod val="50000"/>
                </a:schemeClr>
              </a:solidFill>
            </a:endParaRPr>
          </a:p>
          <a:p>
            <a:pPr>
              <a:buClr>
                <a:srgbClr val="00ABB5"/>
              </a:buClr>
            </a:pPr>
            <a:endParaRPr lang="en-GB" b="1" dirty="0" smtClean="0"/>
          </a:p>
        </p:txBody>
      </p:sp>
      <p:pic>
        <p:nvPicPr>
          <p:cNvPr id="6" name="Picture 5"/>
          <p:cNvPicPr>
            <a:picLocks noChangeAspect="1"/>
          </p:cNvPicPr>
          <p:nvPr/>
        </p:nvPicPr>
        <p:blipFill>
          <a:blip r:embed="rId3"/>
          <a:stretch>
            <a:fillRect/>
          </a:stretch>
        </p:blipFill>
        <p:spPr>
          <a:xfrm>
            <a:off x="8630113" y="6374080"/>
            <a:ext cx="2804346" cy="186956"/>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rot="5400000">
            <a:off x="5916092" y="713433"/>
            <a:ext cx="2975872" cy="2231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8802240" y="350049"/>
            <a:ext cx="2633518" cy="1975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8" cstate="print">
            <a:extLst/>
          </a:blip>
          <a:stretch>
            <a:fillRect/>
          </a:stretch>
        </p:blipFill>
        <p:spPr>
          <a:xfrm>
            <a:off x="6281410" y="4035163"/>
            <a:ext cx="3554921" cy="2259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Oval Callout 11"/>
          <p:cNvSpPr/>
          <p:nvPr/>
        </p:nvSpPr>
        <p:spPr>
          <a:xfrm>
            <a:off x="8630113" y="2059748"/>
            <a:ext cx="3326593" cy="3126539"/>
          </a:xfrm>
          <a:prstGeom prst="wedgeEllipseCallou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Think about how you would support a child demonstrating this type of play?  </a:t>
            </a:r>
            <a:r>
              <a:rPr lang="en-GB" dirty="0" smtClean="0">
                <a:solidFill>
                  <a:schemeClr val="tx1"/>
                </a:solidFill>
              </a:rPr>
              <a:t>Consider </a:t>
            </a:r>
            <a:r>
              <a:rPr lang="en-GB" dirty="0">
                <a:solidFill>
                  <a:schemeClr val="tx1"/>
                </a:solidFill>
              </a:rPr>
              <a:t>resources, your role and the learning environment.</a:t>
            </a:r>
          </a:p>
        </p:txBody>
      </p:sp>
    </p:spTree>
    <p:extLst>
      <p:ext uri="{BB962C8B-B14F-4D97-AF65-F5344CB8AC3E}">
        <p14:creationId xmlns:p14="http://schemas.microsoft.com/office/powerpoint/2010/main" val="2338122883"/>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2000"/>
                                        <p:tgtEl>
                                          <p:spTgt spid="3">
                                            <p:txEl>
                                              <p:pRg st="0" end="0"/>
                                            </p:txEl>
                                          </p:spTgt>
                                        </p:tgtEl>
                                      </p:cBhvr>
                                    </p:animEffect>
                                  </p:childTnLst>
                                </p:cTn>
                              </p:par>
                            </p:childTnLst>
                          </p:cTn>
                        </p:par>
                        <p:par>
                          <p:cTn id="11" fill="hold">
                            <p:stCondLst>
                              <p:cond delay="3000"/>
                            </p:stCondLst>
                            <p:childTnLst>
                              <p:par>
                                <p:cTn id="12" presetID="22" presetClass="entr" presetSubtype="1" fill="hold" nodeType="afterEffect">
                                  <p:stCondLst>
                                    <p:cond delay="100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up)">
                                      <p:cBhvr>
                                        <p:cTn id="14" dur="2000"/>
                                        <p:tgtEl>
                                          <p:spTgt spid="3">
                                            <p:txEl>
                                              <p:pRg st="2" end="2"/>
                                            </p:txEl>
                                          </p:spTgt>
                                        </p:tgtEl>
                                      </p:cBhvr>
                                    </p:animEffect>
                                  </p:childTnLst>
                                </p:cTn>
                              </p:par>
                            </p:childTnLst>
                          </p:cTn>
                        </p:par>
                        <p:par>
                          <p:cTn id="15" fill="hold">
                            <p:stCondLst>
                              <p:cond delay="6000"/>
                            </p:stCondLst>
                            <p:childTnLst>
                              <p:par>
                                <p:cTn id="16" presetID="22" presetClass="entr" presetSubtype="1" fill="hold" nodeType="afterEffect">
                                  <p:stCondLst>
                                    <p:cond delay="10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2000"/>
                                        <p:tgtEl>
                                          <p:spTgt spid="3">
                                            <p:txEl>
                                              <p:pRg st="3" end="3"/>
                                            </p:txEl>
                                          </p:spTgt>
                                        </p:tgtEl>
                                      </p:cBhvr>
                                    </p:animEffect>
                                  </p:childTnLst>
                                </p:cTn>
                              </p:par>
                            </p:childTnLst>
                          </p:cTn>
                        </p:par>
                        <p:par>
                          <p:cTn id="19" fill="hold">
                            <p:stCondLst>
                              <p:cond delay="9000"/>
                            </p:stCondLst>
                            <p:childTnLst>
                              <p:par>
                                <p:cTn id="20" presetID="22" presetClass="entr" presetSubtype="1" fill="hold" nodeType="afterEffect">
                                  <p:stCondLst>
                                    <p:cond delay="100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2000"/>
                                        <p:tgtEl>
                                          <p:spTgt spid="3">
                                            <p:txEl>
                                              <p:pRg st="4" end="4"/>
                                            </p:txEl>
                                          </p:spTgt>
                                        </p:tgtEl>
                                      </p:cBhvr>
                                    </p:animEffect>
                                  </p:childTnLst>
                                </p:cTn>
                              </p:par>
                            </p:childTnLst>
                          </p:cTn>
                        </p:par>
                        <p:par>
                          <p:cTn id="23" fill="hold">
                            <p:stCondLst>
                              <p:cond delay="12000"/>
                            </p:stCondLst>
                            <p:childTnLst>
                              <p:par>
                                <p:cTn id="24" presetID="22" presetClass="entr" presetSubtype="1" fill="hold" nodeType="afterEffect">
                                  <p:stCondLst>
                                    <p:cond delay="100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ipe(up)">
                                      <p:cBhvr>
                                        <p:cTn id="26" dur="2000"/>
                                        <p:tgtEl>
                                          <p:spTgt spid="3">
                                            <p:txEl>
                                              <p:pRg st="6" end="6"/>
                                            </p:txEl>
                                          </p:spTgt>
                                        </p:tgtEl>
                                      </p:cBhvr>
                                    </p:animEffect>
                                  </p:childTnLst>
                                </p:cTn>
                              </p:par>
                            </p:childTnLst>
                          </p:cTn>
                        </p:par>
                        <p:par>
                          <p:cTn id="27" fill="hold">
                            <p:stCondLst>
                              <p:cond delay="15000"/>
                            </p:stCondLst>
                            <p:childTnLst>
                              <p:par>
                                <p:cTn id="28" presetID="22" presetClass="entr" presetSubtype="1" fill="hold" nodeType="afterEffect">
                                  <p:stCondLst>
                                    <p:cond delay="800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2000"/>
                                        <p:tgtEl>
                                          <p:spTgt spid="9"/>
                                        </p:tgtEl>
                                      </p:cBhvr>
                                    </p:animEffect>
                                  </p:childTnLst>
                                </p:cTn>
                              </p:par>
                            </p:childTnLst>
                          </p:cTn>
                        </p:par>
                        <p:par>
                          <p:cTn id="31" fill="hold">
                            <p:stCondLst>
                              <p:cond delay="25000"/>
                            </p:stCondLst>
                            <p:childTnLst>
                              <p:par>
                                <p:cTn id="32" presetID="22" presetClass="entr" presetSubtype="1" fill="hold" nodeType="afterEffect">
                                  <p:stCondLst>
                                    <p:cond delay="50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2000"/>
                                        <p:tgtEl>
                                          <p:spTgt spid="10"/>
                                        </p:tgtEl>
                                      </p:cBhvr>
                                    </p:animEffect>
                                  </p:childTnLst>
                                </p:cTn>
                              </p:par>
                            </p:childTnLst>
                          </p:cTn>
                        </p:par>
                        <p:par>
                          <p:cTn id="35" fill="hold">
                            <p:stCondLst>
                              <p:cond delay="27500"/>
                            </p:stCondLst>
                            <p:childTnLst>
                              <p:par>
                                <p:cTn id="36" presetID="22" presetClass="entr" presetSubtype="1" fill="hold" nodeType="afterEffect">
                                  <p:stCondLst>
                                    <p:cond delay="1000"/>
                                  </p:stCondLst>
                                  <p:childTnLst>
                                    <p:set>
                                      <p:cBhvr>
                                        <p:cTn id="37" dur="1" fill="hold">
                                          <p:stCondLst>
                                            <p:cond delay="0"/>
                                          </p:stCondLst>
                                        </p:cTn>
                                        <p:tgtEl>
                                          <p:spTgt spid="11"/>
                                        </p:tgtEl>
                                        <p:attrNameLst>
                                          <p:attrName>style.visibility</p:attrName>
                                        </p:attrNameLst>
                                      </p:cBhvr>
                                      <p:to>
                                        <p:strVal val="visible"/>
                                      </p:to>
                                    </p:set>
                                    <p:animEffect transition="in" filter="wipe(up)">
                                      <p:cBhvr>
                                        <p:cTn id="38" dur="2000"/>
                                        <p:tgtEl>
                                          <p:spTgt spid="11"/>
                                        </p:tgtEl>
                                      </p:cBhvr>
                                    </p:animEffect>
                                  </p:childTnLst>
                                </p:cTn>
                              </p:par>
                            </p:childTnLst>
                          </p:cTn>
                        </p:par>
                        <p:par>
                          <p:cTn id="39" fill="hold">
                            <p:stCondLst>
                              <p:cond delay="30500"/>
                            </p:stCondLst>
                            <p:childTnLst>
                              <p:par>
                                <p:cTn id="40" presetID="3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00" fill="hold"/>
                                        <p:tgtEl>
                                          <p:spTgt spid="12"/>
                                        </p:tgtEl>
                                        <p:attrNameLst>
                                          <p:attrName>ppt_w</p:attrName>
                                        </p:attrNameLst>
                                      </p:cBhvr>
                                      <p:tavLst>
                                        <p:tav tm="0">
                                          <p:val>
                                            <p:fltVal val="0"/>
                                          </p:val>
                                        </p:tav>
                                        <p:tav tm="100000">
                                          <p:val>
                                            <p:strVal val="#ppt_w"/>
                                          </p:val>
                                        </p:tav>
                                      </p:tavLst>
                                    </p:anim>
                                    <p:anim calcmode="lin" valueType="num">
                                      <p:cBhvr>
                                        <p:cTn id="43" dur="1000" fill="hold"/>
                                        <p:tgtEl>
                                          <p:spTgt spid="12"/>
                                        </p:tgtEl>
                                        <p:attrNameLst>
                                          <p:attrName>ppt_h</p:attrName>
                                        </p:attrNameLst>
                                      </p:cBhvr>
                                      <p:tavLst>
                                        <p:tav tm="0">
                                          <p:val>
                                            <p:fltVal val="0"/>
                                          </p:val>
                                        </p:tav>
                                        <p:tav tm="100000">
                                          <p:val>
                                            <p:strVal val="#ppt_h"/>
                                          </p:val>
                                        </p:tav>
                                      </p:tavLst>
                                    </p:anim>
                                    <p:anim calcmode="lin" valueType="num">
                                      <p:cBhvr>
                                        <p:cTn id="44" dur="1000" fill="hold"/>
                                        <p:tgtEl>
                                          <p:spTgt spid="12"/>
                                        </p:tgtEl>
                                        <p:attrNameLst>
                                          <p:attrName>style.rotation</p:attrName>
                                        </p:attrNameLst>
                                      </p:cBhvr>
                                      <p:tavLst>
                                        <p:tav tm="0">
                                          <p:val>
                                            <p:fltVal val="90"/>
                                          </p:val>
                                        </p:tav>
                                        <p:tav tm="100000">
                                          <p:val>
                                            <p:fltVal val="0"/>
                                          </p:val>
                                        </p:tav>
                                      </p:tavLst>
                                    </p:anim>
                                    <p:animEffect transition="in" filter="fade">
                                      <p:cBhvr>
                                        <p:cTn id="4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8278" y="351961"/>
            <a:ext cx="5171341" cy="711200"/>
          </a:xfrm>
        </p:spPr>
        <p:txBody>
          <a:bodyPr/>
          <a:lstStyle/>
          <a:p>
            <a:r>
              <a:rPr lang="en-GB" sz="3200" dirty="0">
                <a:solidFill>
                  <a:srgbClr val="00C4C4"/>
                </a:solidFill>
              </a:rPr>
              <a:t>What is transporting?</a:t>
            </a:r>
            <a:endParaRPr lang="en-GB" dirty="0">
              <a:solidFill>
                <a:srgbClr val="00C4C4"/>
              </a:solidFill>
            </a:endParaRPr>
          </a:p>
        </p:txBody>
      </p:sp>
      <p:sp>
        <p:nvSpPr>
          <p:cNvPr id="12" name="Oval Callout 11"/>
          <p:cNvSpPr/>
          <p:nvPr/>
        </p:nvSpPr>
        <p:spPr>
          <a:xfrm>
            <a:off x="5106572" y="3164566"/>
            <a:ext cx="3465785" cy="3020196"/>
          </a:xfrm>
          <a:prstGeom prst="wedgeEllipseCallou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In </a:t>
            </a:r>
            <a:r>
              <a:rPr lang="en-GB" dirty="0" smtClean="0">
                <a:solidFill>
                  <a:schemeClr val="tx1"/>
                </a:solidFill>
              </a:rPr>
              <a:t>your setting, is this type of play encouraged or discouraged?  Is there an understanding that this type of play is a developmental stage for many children?</a:t>
            </a:r>
            <a:endParaRPr lang="en-GB" sz="2800" dirty="0" smtClean="0">
              <a:solidFill>
                <a:schemeClr val="tx1"/>
              </a:solidFill>
            </a:endParaRPr>
          </a:p>
        </p:txBody>
      </p:sp>
      <p:sp>
        <p:nvSpPr>
          <p:cNvPr id="8" name="Rectangle 7"/>
          <p:cNvSpPr/>
          <p:nvPr/>
        </p:nvSpPr>
        <p:spPr>
          <a:xfrm>
            <a:off x="642425" y="1101861"/>
            <a:ext cx="4464147" cy="3416320"/>
          </a:xfrm>
          <a:prstGeom prst="rect">
            <a:avLst/>
          </a:prstGeom>
        </p:spPr>
        <p:txBody>
          <a:bodyPr wrap="square">
            <a:spAutoFit/>
          </a:bodyPr>
          <a:lstStyle/>
          <a:p>
            <a:pPr>
              <a:defRPr/>
            </a:pPr>
            <a:r>
              <a:rPr lang="en-GB" dirty="0"/>
              <a:t>Children enjoy repeatedly moving resources </a:t>
            </a:r>
            <a:r>
              <a:rPr lang="en-GB" dirty="0" smtClean="0"/>
              <a:t>around, </a:t>
            </a:r>
            <a:r>
              <a:rPr lang="en-GB" dirty="0"/>
              <a:t>from one place to another. </a:t>
            </a:r>
            <a:r>
              <a:rPr lang="en-GB" dirty="0" smtClean="0"/>
              <a:t>They </a:t>
            </a:r>
            <a:r>
              <a:rPr lang="en-GB" dirty="0"/>
              <a:t>will carry many items at a time using their hands, pockets, containers, baskets or </a:t>
            </a:r>
            <a:r>
              <a:rPr lang="en-GB" dirty="0" smtClean="0"/>
              <a:t>transporters.</a:t>
            </a:r>
            <a:endParaRPr lang="en-GB" dirty="0"/>
          </a:p>
          <a:p>
            <a:pPr>
              <a:defRPr/>
            </a:pPr>
            <a:endParaRPr lang="en-GB" dirty="0"/>
          </a:p>
          <a:p>
            <a:pPr>
              <a:defRPr/>
            </a:pPr>
            <a:r>
              <a:rPr lang="en-GB" dirty="0"/>
              <a:t>Children displaying this schema can be viewed as being flighty not settling at any one experience long enough to participate. </a:t>
            </a:r>
            <a:r>
              <a:rPr lang="en-GB" dirty="0" smtClean="0"/>
              <a:t> Being </a:t>
            </a:r>
            <a:r>
              <a:rPr lang="en-GB" dirty="0"/>
              <a:t>physically active outdoors will support this </a:t>
            </a:r>
            <a:r>
              <a:rPr lang="en-GB" dirty="0" smtClean="0"/>
              <a:t>schematic behaviour</a:t>
            </a:r>
            <a:r>
              <a:rPr lang="en-GB" dirty="0"/>
              <a:t>.</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04297" y="195941"/>
            <a:ext cx="3902075"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Callout 6"/>
          <p:cNvSpPr/>
          <p:nvPr/>
        </p:nvSpPr>
        <p:spPr>
          <a:xfrm>
            <a:off x="8370082" y="224375"/>
            <a:ext cx="3263510" cy="3020196"/>
          </a:xfrm>
          <a:prstGeom prst="wedgeEllipseCallou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In your indoor and outdoor learning environment, how accessible are additional resources to support this type of play? </a:t>
            </a:r>
            <a:endParaRPr lang="en-GB" dirty="0" smtClean="0">
              <a:solidFill>
                <a:schemeClr val="tx1"/>
              </a:solidFill>
            </a:endParaRPr>
          </a:p>
        </p:txBody>
      </p:sp>
      <p:sp>
        <p:nvSpPr>
          <p:cNvPr id="2" name="Content Placeholder 1"/>
          <p:cNvSpPr>
            <a:spLocks noGrp="1"/>
          </p:cNvSpPr>
          <p:nvPr>
            <p:ph idx="1"/>
          </p:nvPr>
        </p:nvSpPr>
        <p:spPr>
          <a:xfrm>
            <a:off x="685801" y="4674665"/>
            <a:ext cx="2879332" cy="914924"/>
          </a:xfrm>
        </p:spPr>
        <p:txBody>
          <a:bodyPr/>
          <a:lstStyle/>
          <a:p>
            <a:endParaRPr lang="en-GB" dirty="0"/>
          </a:p>
        </p:txBody>
      </p:sp>
    </p:spTree>
    <p:extLst>
      <p:ext uri="{BB962C8B-B14F-4D97-AF65-F5344CB8AC3E}">
        <p14:creationId xmlns:p14="http://schemas.microsoft.com/office/powerpoint/2010/main" val="290697976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500"/>
                                  </p:stCondLst>
                                  <p:childTnLst>
                                    <p:set>
                                      <p:cBhvr>
                                        <p:cTn id="9" dur="1" fill="hold">
                                          <p:stCondLst>
                                            <p:cond delay="0"/>
                                          </p:stCondLst>
                                        </p:cTn>
                                        <p:tgtEl>
                                          <p:spTgt spid="3077"/>
                                        </p:tgtEl>
                                        <p:attrNameLst>
                                          <p:attrName>style.visibility</p:attrName>
                                        </p:attrNameLst>
                                      </p:cBhvr>
                                      <p:to>
                                        <p:strVal val="visible"/>
                                      </p:to>
                                    </p:set>
                                    <p:animEffect transition="in" filter="wipe(up)">
                                      <p:cBhvr>
                                        <p:cTn id="10" dur="2000"/>
                                        <p:tgtEl>
                                          <p:spTgt spid="3077"/>
                                        </p:tgtEl>
                                      </p:cBhvr>
                                    </p:animEffect>
                                  </p:childTnLst>
                                </p:cTn>
                              </p:par>
                            </p:childTnLst>
                          </p:cTn>
                        </p:par>
                        <p:par>
                          <p:cTn id="11" fill="hold">
                            <p:stCondLst>
                              <p:cond delay="2500"/>
                            </p:stCondLst>
                            <p:childTnLst>
                              <p:par>
                                <p:cTn id="12" presetID="22" presetClass="entr" presetSubtype="1" fill="hold" grpId="0" nodeType="after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3000"/>
                                        <p:tgtEl>
                                          <p:spTgt spid="8"/>
                                        </p:tgtEl>
                                      </p:cBhvr>
                                    </p:animEffect>
                                  </p:childTnLst>
                                </p:cTn>
                              </p:par>
                            </p:childTnLst>
                          </p:cTn>
                        </p:par>
                        <p:par>
                          <p:cTn id="15" fill="hold">
                            <p:stCondLst>
                              <p:cond delay="6500"/>
                            </p:stCondLst>
                            <p:childTnLst>
                              <p:par>
                                <p:cTn id="16" presetID="31"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2000" fill="hold"/>
                                        <p:tgtEl>
                                          <p:spTgt spid="12"/>
                                        </p:tgtEl>
                                        <p:attrNameLst>
                                          <p:attrName>ppt_w</p:attrName>
                                        </p:attrNameLst>
                                      </p:cBhvr>
                                      <p:tavLst>
                                        <p:tav tm="0">
                                          <p:val>
                                            <p:fltVal val="0"/>
                                          </p:val>
                                        </p:tav>
                                        <p:tav tm="100000">
                                          <p:val>
                                            <p:strVal val="#ppt_w"/>
                                          </p:val>
                                        </p:tav>
                                      </p:tavLst>
                                    </p:anim>
                                    <p:anim calcmode="lin" valueType="num">
                                      <p:cBhvr>
                                        <p:cTn id="19" dur="2000" fill="hold"/>
                                        <p:tgtEl>
                                          <p:spTgt spid="12"/>
                                        </p:tgtEl>
                                        <p:attrNameLst>
                                          <p:attrName>ppt_h</p:attrName>
                                        </p:attrNameLst>
                                      </p:cBhvr>
                                      <p:tavLst>
                                        <p:tav tm="0">
                                          <p:val>
                                            <p:fltVal val="0"/>
                                          </p:val>
                                        </p:tav>
                                        <p:tav tm="100000">
                                          <p:val>
                                            <p:strVal val="#ppt_h"/>
                                          </p:val>
                                        </p:tav>
                                      </p:tavLst>
                                    </p:anim>
                                    <p:anim calcmode="lin" valueType="num">
                                      <p:cBhvr>
                                        <p:cTn id="20" dur="2000" fill="hold"/>
                                        <p:tgtEl>
                                          <p:spTgt spid="12"/>
                                        </p:tgtEl>
                                        <p:attrNameLst>
                                          <p:attrName>style.rotation</p:attrName>
                                        </p:attrNameLst>
                                      </p:cBhvr>
                                      <p:tavLst>
                                        <p:tav tm="0">
                                          <p:val>
                                            <p:fltVal val="90"/>
                                          </p:val>
                                        </p:tav>
                                        <p:tav tm="100000">
                                          <p:val>
                                            <p:fltVal val="0"/>
                                          </p:val>
                                        </p:tav>
                                      </p:tavLst>
                                    </p:anim>
                                    <p:animEffect transition="in" filter="fade">
                                      <p:cBhvr>
                                        <p:cTn id="21" dur="2000"/>
                                        <p:tgtEl>
                                          <p:spTgt spid="12"/>
                                        </p:tgtEl>
                                      </p:cBhvr>
                                    </p:animEffect>
                                  </p:childTnLst>
                                </p:cTn>
                              </p:par>
                            </p:childTnLst>
                          </p:cTn>
                        </p:par>
                        <p:par>
                          <p:cTn id="22" fill="hold">
                            <p:stCondLst>
                              <p:cond delay="8500"/>
                            </p:stCondLst>
                            <p:childTnLst>
                              <p:par>
                                <p:cTn id="23" presetID="31" presetClass="entr" presetSubtype="0" fill="hold" grpId="0" nodeType="afterEffect">
                                  <p:stCondLst>
                                    <p:cond delay="4000"/>
                                  </p:stCondLst>
                                  <p:childTnLst>
                                    <p:set>
                                      <p:cBhvr>
                                        <p:cTn id="24" dur="1" fill="hold">
                                          <p:stCondLst>
                                            <p:cond delay="0"/>
                                          </p:stCondLst>
                                        </p:cTn>
                                        <p:tgtEl>
                                          <p:spTgt spid="7"/>
                                        </p:tgtEl>
                                        <p:attrNameLst>
                                          <p:attrName>style.visibility</p:attrName>
                                        </p:attrNameLst>
                                      </p:cBhvr>
                                      <p:to>
                                        <p:strVal val="visible"/>
                                      </p:to>
                                    </p:set>
                                    <p:anim calcmode="lin" valueType="num">
                                      <p:cBhvr>
                                        <p:cTn id="25" dur="2000" fill="hold"/>
                                        <p:tgtEl>
                                          <p:spTgt spid="7"/>
                                        </p:tgtEl>
                                        <p:attrNameLst>
                                          <p:attrName>ppt_w</p:attrName>
                                        </p:attrNameLst>
                                      </p:cBhvr>
                                      <p:tavLst>
                                        <p:tav tm="0">
                                          <p:val>
                                            <p:fltVal val="0"/>
                                          </p:val>
                                        </p:tav>
                                        <p:tav tm="100000">
                                          <p:val>
                                            <p:strVal val="#ppt_w"/>
                                          </p:val>
                                        </p:tav>
                                      </p:tavLst>
                                    </p:anim>
                                    <p:anim calcmode="lin" valueType="num">
                                      <p:cBhvr>
                                        <p:cTn id="26" dur="2000" fill="hold"/>
                                        <p:tgtEl>
                                          <p:spTgt spid="7"/>
                                        </p:tgtEl>
                                        <p:attrNameLst>
                                          <p:attrName>ppt_h</p:attrName>
                                        </p:attrNameLst>
                                      </p:cBhvr>
                                      <p:tavLst>
                                        <p:tav tm="0">
                                          <p:val>
                                            <p:fltVal val="0"/>
                                          </p:val>
                                        </p:tav>
                                        <p:tav tm="100000">
                                          <p:val>
                                            <p:strVal val="#ppt_h"/>
                                          </p:val>
                                        </p:tav>
                                      </p:tavLst>
                                    </p:anim>
                                    <p:anim calcmode="lin" valueType="num">
                                      <p:cBhvr>
                                        <p:cTn id="27" dur="2000" fill="hold"/>
                                        <p:tgtEl>
                                          <p:spTgt spid="7"/>
                                        </p:tgtEl>
                                        <p:attrNameLst>
                                          <p:attrName>style.rotation</p:attrName>
                                        </p:attrNameLst>
                                      </p:cBhvr>
                                      <p:tavLst>
                                        <p:tav tm="0">
                                          <p:val>
                                            <p:fltVal val="90"/>
                                          </p:val>
                                        </p:tav>
                                        <p:tav tm="100000">
                                          <p:val>
                                            <p:fltVal val="0"/>
                                          </p:val>
                                        </p:tav>
                                      </p:tavLst>
                                    </p:anim>
                                    <p:animEffect transition="in" filter="fade">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8"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8278" y="351961"/>
            <a:ext cx="5171341" cy="711200"/>
          </a:xfrm>
        </p:spPr>
        <p:txBody>
          <a:bodyPr/>
          <a:lstStyle/>
          <a:p>
            <a:r>
              <a:rPr lang="en-GB" sz="3200" dirty="0">
                <a:solidFill>
                  <a:srgbClr val="00C4C4"/>
                </a:solidFill>
              </a:rPr>
              <a:t>What is rotational?</a:t>
            </a:r>
            <a:endParaRPr lang="en-GB" dirty="0">
              <a:solidFill>
                <a:srgbClr val="00C4C4"/>
              </a:solidFill>
            </a:endParaRPr>
          </a:p>
        </p:txBody>
      </p:sp>
      <p:sp>
        <p:nvSpPr>
          <p:cNvPr id="2" name="Rectangle 1"/>
          <p:cNvSpPr/>
          <p:nvPr/>
        </p:nvSpPr>
        <p:spPr>
          <a:xfrm>
            <a:off x="492646" y="1258784"/>
            <a:ext cx="4951552" cy="3970318"/>
          </a:xfrm>
          <a:prstGeom prst="rect">
            <a:avLst/>
          </a:prstGeom>
        </p:spPr>
        <p:txBody>
          <a:bodyPr wrap="square">
            <a:spAutoFit/>
          </a:bodyPr>
          <a:lstStyle/>
          <a:p>
            <a:pPr>
              <a:defRPr/>
            </a:pPr>
            <a:r>
              <a:rPr lang="en-GB" dirty="0"/>
              <a:t>Children with a rotational schema display a preference for turning taps on and off, winding and unwinding string, and playing with hoops</a:t>
            </a:r>
            <a:r>
              <a:rPr lang="en-GB" dirty="0" smtClean="0"/>
              <a:t>.</a:t>
            </a:r>
          </a:p>
          <a:p>
            <a:pPr>
              <a:defRPr/>
            </a:pPr>
            <a:r>
              <a:rPr lang="en-GB" dirty="0" smtClean="0"/>
              <a:t> </a:t>
            </a:r>
            <a:endParaRPr lang="en-GB" dirty="0"/>
          </a:p>
          <a:p>
            <a:pPr>
              <a:defRPr/>
            </a:pPr>
            <a:endParaRPr lang="en-GB" dirty="0"/>
          </a:p>
          <a:p>
            <a:pPr>
              <a:defRPr/>
            </a:pPr>
            <a:r>
              <a:rPr lang="en-GB" dirty="0"/>
              <a:t>They may also be fascinated with the physical experience of twirling and twisting the body, spinning around in the one spot or rolling themselves down a hill. </a:t>
            </a:r>
          </a:p>
          <a:p>
            <a:pPr>
              <a:defRPr/>
            </a:pPr>
            <a:endParaRPr lang="en-GB" dirty="0"/>
          </a:p>
          <a:p>
            <a:pPr>
              <a:defRPr/>
            </a:pPr>
            <a:endParaRPr lang="en-GB" dirty="0"/>
          </a:p>
          <a:p>
            <a:pPr>
              <a:defRPr/>
            </a:pPr>
            <a:r>
              <a:rPr lang="en-GB" dirty="0"/>
              <a:t>They have an interest in things that </a:t>
            </a:r>
            <a:r>
              <a:rPr lang="en-GB" dirty="0" smtClean="0"/>
              <a:t>turn such as wheels</a:t>
            </a:r>
            <a:r>
              <a:rPr lang="en-GB" dirty="0"/>
              <a:t>, rolling tyres around, turning lids and watching the washing machine on a spin cycle.</a:t>
            </a:r>
          </a:p>
        </p:txBody>
      </p:sp>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Lst>
          </a:blip>
          <a:srcRect r="35184"/>
          <a:stretch/>
        </p:blipFill>
        <p:spPr>
          <a:xfrm rot="5400000">
            <a:off x="5722551" y="2690159"/>
            <a:ext cx="2898342" cy="3353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5494866" y="196508"/>
            <a:ext cx="3023759" cy="22678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rot="5400000">
            <a:off x="8729006" y="3406722"/>
            <a:ext cx="3193872" cy="23954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Callout 2"/>
          <p:cNvSpPr/>
          <p:nvPr/>
        </p:nvSpPr>
        <p:spPr>
          <a:xfrm>
            <a:off x="8848578" y="196508"/>
            <a:ext cx="3193367" cy="2504489"/>
          </a:xfrm>
          <a:prstGeom prst="wedgeEllipseCallout">
            <a:avLst>
              <a:gd name="adj1" fmla="val -34332"/>
              <a:gd name="adj2" fmla="val 55198"/>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Are your resources sufficient and readily available to support rotational schema both indoors and outdoors?</a:t>
            </a:r>
            <a:endParaRPr lang="en-GB" dirty="0">
              <a:solidFill>
                <a:schemeClr val="tx1"/>
              </a:solidFill>
            </a:endParaRPr>
          </a:p>
        </p:txBody>
      </p:sp>
    </p:spTree>
    <p:extLst>
      <p:ext uri="{BB962C8B-B14F-4D97-AF65-F5344CB8AC3E}">
        <p14:creationId xmlns:p14="http://schemas.microsoft.com/office/powerpoint/2010/main" val="388288088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3000"/>
                                        <p:tgtEl>
                                          <p:spTgt spid="2"/>
                                        </p:tgtEl>
                                      </p:cBhvr>
                                    </p:animEffect>
                                  </p:childTnLst>
                                </p:cTn>
                              </p:par>
                            </p:childTnLst>
                          </p:cTn>
                        </p:par>
                        <p:par>
                          <p:cTn id="11" fill="hold">
                            <p:stCondLst>
                              <p:cond delay="3500"/>
                            </p:stCondLst>
                            <p:childTnLst>
                              <p:par>
                                <p:cTn id="12" presetID="22" presetClass="entr" presetSubtype="1" fill="hold" nodeType="afterEffect">
                                  <p:stCondLst>
                                    <p:cond delay="700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2000"/>
                                        <p:tgtEl>
                                          <p:spTgt spid="10"/>
                                        </p:tgtEl>
                                      </p:cBhvr>
                                    </p:animEffect>
                                  </p:childTnLst>
                                </p:cTn>
                              </p:par>
                            </p:childTnLst>
                          </p:cTn>
                        </p:par>
                        <p:par>
                          <p:cTn id="15" fill="hold">
                            <p:stCondLst>
                              <p:cond delay="12500"/>
                            </p:stCondLst>
                            <p:childTnLst>
                              <p:par>
                                <p:cTn id="16" presetID="22" presetClass="entr" presetSubtype="1" fill="hold" nodeType="after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2000"/>
                                        <p:tgtEl>
                                          <p:spTgt spid="9"/>
                                        </p:tgtEl>
                                      </p:cBhvr>
                                    </p:animEffect>
                                  </p:childTnLst>
                                </p:cTn>
                              </p:par>
                            </p:childTnLst>
                          </p:cTn>
                        </p:par>
                        <p:par>
                          <p:cTn id="19" fill="hold">
                            <p:stCondLst>
                              <p:cond delay="15500"/>
                            </p:stCondLst>
                            <p:childTnLst>
                              <p:par>
                                <p:cTn id="20" presetID="22" presetClass="entr" presetSubtype="1" fill="hold" nodeType="after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2000"/>
                                        <p:tgtEl>
                                          <p:spTgt spid="11"/>
                                        </p:tgtEl>
                                      </p:cBhvr>
                                    </p:animEffect>
                                  </p:childTnLst>
                                </p:cTn>
                              </p:par>
                            </p:childTnLst>
                          </p:cTn>
                        </p:par>
                        <p:par>
                          <p:cTn id="23" fill="hold">
                            <p:stCondLst>
                              <p:cond delay="18500"/>
                            </p:stCondLst>
                            <p:childTnLst>
                              <p:par>
                                <p:cTn id="24" presetID="31" presetClass="entr" presetSubtype="0" fill="hold" grpId="0" nodeType="afterEffect">
                                  <p:stCondLst>
                                    <p:cond delay="1000"/>
                                  </p:stCondLst>
                                  <p:childTnLst>
                                    <p:set>
                                      <p:cBhvr>
                                        <p:cTn id="25" dur="1" fill="hold">
                                          <p:stCondLst>
                                            <p:cond delay="0"/>
                                          </p:stCondLst>
                                        </p:cTn>
                                        <p:tgtEl>
                                          <p:spTgt spid="3"/>
                                        </p:tgtEl>
                                        <p:attrNameLst>
                                          <p:attrName>style.visibility</p:attrName>
                                        </p:attrNameLst>
                                      </p:cBhvr>
                                      <p:to>
                                        <p:strVal val="visible"/>
                                      </p:to>
                                    </p:set>
                                    <p:anim calcmode="lin" valueType="num">
                                      <p:cBhvr>
                                        <p:cTn id="26" dur="2000" fill="hold"/>
                                        <p:tgtEl>
                                          <p:spTgt spid="3"/>
                                        </p:tgtEl>
                                        <p:attrNameLst>
                                          <p:attrName>ppt_w</p:attrName>
                                        </p:attrNameLst>
                                      </p:cBhvr>
                                      <p:tavLst>
                                        <p:tav tm="0">
                                          <p:val>
                                            <p:fltVal val="0"/>
                                          </p:val>
                                        </p:tav>
                                        <p:tav tm="100000">
                                          <p:val>
                                            <p:strVal val="#ppt_w"/>
                                          </p:val>
                                        </p:tav>
                                      </p:tavLst>
                                    </p:anim>
                                    <p:anim calcmode="lin" valueType="num">
                                      <p:cBhvr>
                                        <p:cTn id="27" dur="2000" fill="hold"/>
                                        <p:tgtEl>
                                          <p:spTgt spid="3"/>
                                        </p:tgtEl>
                                        <p:attrNameLst>
                                          <p:attrName>ppt_h</p:attrName>
                                        </p:attrNameLst>
                                      </p:cBhvr>
                                      <p:tavLst>
                                        <p:tav tm="0">
                                          <p:val>
                                            <p:fltVal val="0"/>
                                          </p:val>
                                        </p:tav>
                                        <p:tav tm="100000">
                                          <p:val>
                                            <p:strVal val="#ppt_h"/>
                                          </p:val>
                                        </p:tav>
                                      </p:tavLst>
                                    </p:anim>
                                    <p:anim calcmode="lin" valueType="num">
                                      <p:cBhvr>
                                        <p:cTn id="28" dur="2000" fill="hold"/>
                                        <p:tgtEl>
                                          <p:spTgt spid="3"/>
                                        </p:tgtEl>
                                        <p:attrNameLst>
                                          <p:attrName>style.rotation</p:attrName>
                                        </p:attrNameLst>
                                      </p:cBhvr>
                                      <p:tavLst>
                                        <p:tav tm="0">
                                          <p:val>
                                            <p:fltVal val="90"/>
                                          </p:val>
                                        </p:tav>
                                        <p:tav tm="100000">
                                          <p:val>
                                            <p:fltVal val="0"/>
                                          </p:val>
                                        </p:tav>
                                      </p:tavLst>
                                    </p:anim>
                                    <p:animEffect transition="in" filter="fade">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8278" y="351961"/>
            <a:ext cx="5171341" cy="711200"/>
          </a:xfrm>
        </p:spPr>
        <p:txBody>
          <a:bodyPr/>
          <a:lstStyle/>
          <a:p>
            <a:r>
              <a:rPr lang="en-GB" sz="3200" dirty="0">
                <a:solidFill>
                  <a:srgbClr val="00C4C4"/>
                </a:solidFill>
              </a:rPr>
              <a:t>What is Enclosing?</a:t>
            </a:r>
            <a:endParaRPr lang="en-GB" dirty="0">
              <a:solidFill>
                <a:srgbClr val="00C4C4"/>
              </a:solidFill>
            </a:endParaRPr>
          </a:p>
        </p:txBody>
      </p:sp>
      <p:sp>
        <p:nvSpPr>
          <p:cNvPr id="7" name="Content Placeholder 6"/>
          <p:cNvSpPr>
            <a:spLocks noGrp="1"/>
          </p:cNvSpPr>
          <p:nvPr>
            <p:ph idx="1"/>
          </p:nvPr>
        </p:nvSpPr>
        <p:spPr>
          <a:xfrm>
            <a:off x="629529" y="1387712"/>
            <a:ext cx="5264834" cy="4738345"/>
          </a:xfrm>
        </p:spPr>
        <p:txBody>
          <a:bodyPr/>
          <a:lstStyle/>
          <a:p>
            <a:pPr>
              <a:buClr>
                <a:srgbClr val="00ABB5"/>
              </a:buClr>
            </a:pPr>
            <a:r>
              <a:rPr lang="en-GB" sz="1800" dirty="0" smtClean="0">
                <a:solidFill>
                  <a:schemeClr val="tx1"/>
                </a:solidFill>
              </a:rPr>
              <a:t>Children show an interest in enclosed spaces.  They construct </a:t>
            </a:r>
            <a:r>
              <a:rPr lang="en-GB" sz="1800" dirty="0">
                <a:solidFill>
                  <a:schemeClr val="tx1"/>
                </a:solidFill>
              </a:rPr>
              <a:t>fences and barricades to enclose animals or themselves.  They may build the train track and put the animals in the </a:t>
            </a:r>
            <a:r>
              <a:rPr lang="en-GB" sz="1800" dirty="0" smtClean="0">
                <a:solidFill>
                  <a:schemeClr val="tx1"/>
                </a:solidFill>
              </a:rPr>
              <a:t>centre.  Borders may appear </a:t>
            </a:r>
            <a:r>
              <a:rPr lang="en-GB" sz="1800" dirty="0">
                <a:solidFill>
                  <a:schemeClr val="tx1"/>
                </a:solidFill>
              </a:rPr>
              <a:t>around their drawings or paintings.</a:t>
            </a:r>
          </a:p>
          <a:p>
            <a:pPr>
              <a:buClr>
                <a:srgbClr val="00ABB5"/>
              </a:buClr>
            </a:pPr>
            <a:endParaRPr lang="en-GB" sz="1800" dirty="0">
              <a:solidFill>
                <a:schemeClr val="accent3">
                  <a:lumMod val="50000"/>
                </a:schemeClr>
              </a:solidFill>
            </a:endParaRPr>
          </a:p>
          <a:p>
            <a:pPr>
              <a:buClr>
                <a:srgbClr val="00ABB5"/>
              </a:buClr>
            </a:pPr>
            <a:r>
              <a:rPr lang="en-GB" sz="1800" dirty="0">
                <a:solidFill>
                  <a:schemeClr val="tx1"/>
                </a:solidFill>
              </a:rPr>
              <a:t>Children who are following an enclosure schema </a:t>
            </a:r>
            <a:r>
              <a:rPr lang="en-GB" sz="1800" dirty="0" smtClean="0">
                <a:solidFill>
                  <a:schemeClr val="tx1"/>
                </a:solidFill>
              </a:rPr>
              <a:t>enjoy tents, tunnels, dens </a:t>
            </a:r>
            <a:r>
              <a:rPr lang="en-GB" dirty="0" smtClean="0">
                <a:solidFill>
                  <a:schemeClr val="tx1"/>
                </a:solidFill>
              </a:rPr>
              <a:t>and climbing </a:t>
            </a:r>
            <a:r>
              <a:rPr lang="en-GB" dirty="0">
                <a:solidFill>
                  <a:schemeClr val="tx1"/>
                </a:solidFill>
              </a:rPr>
              <a:t>into a cardboard box. </a:t>
            </a:r>
            <a:endParaRPr lang="en-GB" dirty="0" smtClean="0">
              <a:solidFill>
                <a:schemeClr val="tx1"/>
              </a:solidFill>
            </a:endParaRPr>
          </a:p>
          <a:p>
            <a:pPr>
              <a:buClr>
                <a:srgbClr val="00ABB5"/>
              </a:buClr>
            </a:pPr>
            <a:endParaRPr lang="en-GB" dirty="0">
              <a:solidFill>
                <a:schemeClr val="tx1"/>
              </a:solidFill>
            </a:endParaRPr>
          </a:p>
          <a:p>
            <a:pPr>
              <a:buClr>
                <a:srgbClr val="00ABB5"/>
              </a:buClr>
            </a:pPr>
            <a:r>
              <a:rPr lang="en-GB" dirty="0" smtClean="0">
                <a:solidFill>
                  <a:schemeClr val="tx1"/>
                </a:solidFill>
              </a:rPr>
              <a:t>The enclosing schema is often observed in combination with other schematic behaviours.</a:t>
            </a:r>
            <a:endParaRPr lang="en-GB" dirty="0">
              <a:solidFill>
                <a:schemeClr val="tx1"/>
              </a:solidFill>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00604" y="252413"/>
            <a:ext cx="5505450"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Callout 9"/>
          <p:cNvSpPr/>
          <p:nvPr/>
        </p:nvSpPr>
        <p:spPr>
          <a:xfrm>
            <a:off x="7251894" y="3057695"/>
            <a:ext cx="3193367" cy="2504489"/>
          </a:xfrm>
          <a:prstGeom prst="wedgeEllipseCallout">
            <a:avLst>
              <a:gd name="adj1" fmla="val -34332"/>
              <a:gd name="adj2" fmla="val 55198"/>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In your indoor and outdoor learning environment, how accessible are additional resources to support this type of play?</a:t>
            </a:r>
            <a:endParaRPr lang="en-GB" dirty="0">
              <a:solidFill>
                <a:schemeClr val="tx1"/>
              </a:solidFill>
            </a:endParaRPr>
          </a:p>
        </p:txBody>
      </p:sp>
    </p:spTree>
    <p:extLst>
      <p:ext uri="{BB962C8B-B14F-4D97-AF65-F5344CB8AC3E}">
        <p14:creationId xmlns:p14="http://schemas.microsoft.com/office/powerpoint/2010/main" val="13050407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500"/>
                                  </p:stCondLst>
                                  <p:childTnLst>
                                    <p:set>
                                      <p:cBhvr>
                                        <p:cTn id="9" dur="1" fill="hold">
                                          <p:stCondLst>
                                            <p:cond delay="0"/>
                                          </p:stCondLst>
                                        </p:cTn>
                                        <p:tgtEl>
                                          <p:spTgt spid="1026"/>
                                        </p:tgtEl>
                                        <p:attrNameLst>
                                          <p:attrName>style.visibility</p:attrName>
                                        </p:attrNameLst>
                                      </p:cBhvr>
                                      <p:to>
                                        <p:strVal val="visible"/>
                                      </p:to>
                                    </p:set>
                                    <p:animEffect transition="in" filter="wipe(up)">
                                      <p:cBhvr>
                                        <p:cTn id="10" dur="3000"/>
                                        <p:tgtEl>
                                          <p:spTgt spid="1026"/>
                                        </p:tgtEl>
                                      </p:cBhvr>
                                    </p:animEffect>
                                  </p:childTnLst>
                                </p:cTn>
                              </p:par>
                            </p:childTnLst>
                          </p:cTn>
                        </p:par>
                        <p:par>
                          <p:cTn id="11" fill="hold">
                            <p:stCondLst>
                              <p:cond delay="3500"/>
                            </p:stCondLst>
                            <p:childTnLst>
                              <p:par>
                                <p:cTn id="12" presetID="22" presetClass="entr" presetSubtype="1" fill="hold" grpId="1"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up)">
                                      <p:cBhvr>
                                        <p:cTn id="14" dur="2000"/>
                                        <p:tgtEl>
                                          <p:spTgt spid="7">
                                            <p:txEl>
                                              <p:pRg st="0" end="0"/>
                                            </p:txEl>
                                          </p:spTgt>
                                        </p:tgtEl>
                                      </p:cBhvr>
                                    </p:animEffect>
                                  </p:childTnLst>
                                </p:cTn>
                              </p:par>
                            </p:childTnLst>
                          </p:cTn>
                        </p:par>
                        <p:par>
                          <p:cTn id="15" fill="hold">
                            <p:stCondLst>
                              <p:cond delay="5500"/>
                            </p:stCondLst>
                            <p:childTnLst>
                              <p:par>
                                <p:cTn id="16" presetID="22" presetClass="entr" presetSubtype="1" fill="hold" grpId="1"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up)">
                                      <p:cBhvr>
                                        <p:cTn id="18" dur="2000"/>
                                        <p:tgtEl>
                                          <p:spTgt spid="7">
                                            <p:txEl>
                                              <p:pRg st="2" end="2"/>
                                            </p:txEl>
                                          </p:spTgt>
                                        </p:tgtEl>
                                      </p:cBhvr>
                                    </p:animEffect>
                                  </p:childTnLst>
                                </p:cTn>
                              </p:par>
                            </p:childTnLst>
                          </p:cTn>
                        </p:par>
                        <p:par>
                          <p:cTn id="19" fill="hold">
                            <p:stCondLst>
                              <p:cond delay="7500"/>
                            </p:stCondLst>
                            <p:childTnLst>
                              <p:par>
                                <p:cTn id="20" presetID="22" presetClass="entr" presetSubtype="1" fill="hold" grpId="1" nodeType="after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up)">
                                      <p:cBhvr>
                                        <p:cTn id="22" dur="2000"/>
                                        <p:tgtEl>
                                          <p:spTgt spid="7">
                                            <p:txEl>
                                              <p:pRg st="4" end="4"/>
                                            </p:txEl>
                                          </p:spTgt>
                                        </p:tgtEl>
                                      </p:cBhvr>
                                    </p:animEffect>
                                  </p:childTnLst>
                                </p:cTn>
                              </p:par>
                            </p:childTnLst>
                          </p:cTn>
                        </p:par>
                        <p:par>
                          <p:cTn id="23" fill="hold">
                            <p:stCondLst>
                              <p:cond delay="9500"/>
                            </p:stCondLst>
                            <p:childTnLst>
                              <p:par>
                                <p:cTn id="24" presetID="31" presetClass="entr" presetSubtype="0" fill="hold" grpId="0" nodeType="afterEffect">
                                  <p:stCondLst>
                                    <p:cond delay="4000"/>
                                  </p:stCondLst>
                                  <p:childTnLst>
                                    <p:set>
                                      <p:cBhvr>
                                        <p:cTn id="25" dur="1" fill="hold">
                                          <p:stCondLst>
                                            <p:cond delay="0"/>
                                          </p:stCondLst>
                                        </p:cTn>
                                        <p:tgtEl>
                                          <p:spTgt spid="10"/>
                                        </p:tgtEl>
                                        <p:attrNameLst>
                                          <p:attrName>style.visibility</p:attrName>
                                        </p:attrNameLst>
                                      </p:cBhvr>
                                      <p:to>
                                        <p:strVal val="visible"/>
                                      </p:to>
                                    </p:set>
                                    <p:anim calcmode="lin" valueType="num">
                                      <p:cBhvr>
                                        <p:cTn id="26" dur="2000" fill="hold"/>
                                        <p:tgtEl>
                                          <p:spTgt spid="10"/>
                                        </p:tgtEl>
                                        <p:attrNameLst>
                                          <p:attrName>ppt_w</p:attrName>
                                        </p:attrNameLst>
                                      </p:cBhvr>
                                      <p:tavLst>
                                        <p:tav tm="0">
                                          <p:val>
                                            <p:fltVal val="0"/>
                                          </p:val>
                                        </p:tav>
                                        <p:tav tm="100000">
                                          <p:val>
                                            <p:strVal val="#ppt_w"/>
                                          </p:val>
                                        </p:tav>
                                      </p:tavLst>
                                    </p:anim>
                                    <p:anim calcmode="lin" valueType="num">
                                      <p:cBhvr>
                                        <p:cTn id="27" dur="2000" fill="hold"/>
                                        <p:tgtEl>
                                          <p:spTgt spid="10"/>
                                        </p:tgtEl>
                                        <p:attrNameLst>
                                          <p:attrName>ppt_h</p:attrName>
                                        </p:attrNameLst>
                                      </p:cBhvr>
                                      <p:tavLst>
                                        <p:tav tm="0">
                                          <p:val>
                                            <p:fltVal val="0"/>
                                          </p:val>
                                        </p:tav>
                                        <p:tav tm="100000">
                                          <p:val>
                                            <p:strVal val="#ppt_h"/>
                                          </p:val>
                                        </p:tav>
                                      </p:tavLst>
                                    </p:anim>
                                    <p:anim calcmode="lin" valueType="num">
                                      <p:cBhvr>
                                        <p:cTn id="28" dur="2000" fill="hold"/>
                                        <p:tgtEl>
                                          <p:spTgt spid="10"/>
                                        </p:tgtEl>
                                        <p:attrNameLst>
                                          <p:attrName>style.rotation</p:attrName>
                                        </p:attrNameLst>
                                      </p:cBhvr>
                                      <p:tavLst>
                                        <p:tav tm="0">
                                          <p:val>
                                            <p:fltVal val="90"/>
                                          </p:val>
                                        </p:tav>
                                        <p:tav tm="100000">
                                          <p:val>
                                            <p:fltVal val="0"/>
                                          </p:val>
                                        </p:tav>
                                      </p:tavLst>
                                    </p:anim>
                                    <p:animEffect transition="in" filter="fade">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2"/>
      <p:bldP spid="7" grpId="1" build="p"/>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8278" y="351961"/>
            <a:ext cx="5171341" cy="711200"/>
          </a:xfrm>
        </p:spPr>
        <p:txBody>
          <a:bodyPr/>
          <a:lstStyle/>
          <a:p>
            <a:r>
              <a:rPr lang="en-GB" sz="3200" dirty="0">
                <a:solidFill>
                  <a:srgbClr val="00C4C4"/>
                </a:solidFill>
              </a:rPr>
              <a:t>What is Enveloping?</a:t>
            </a:r>
            <a:endParaRPr lang="en-GB" dirty="0">
              <a:solidFill>
                <a:srgbClr val="00C4C4"/>
              </a:solidFill>
            </a:endParaRPr>
          </a:p>
        </p:txBody>
      </p:sp>
      <p:sp>
        <p:nvSpPr>
          <p:cNvPr id="7" name="Content Placeholder 6"/>
          <p:cNvSpPr>
            <a:spLocks noGrp="1"/>
          </p:cNvSpPr>
          <p:nvPr>
            <p:ph idx="1"/>
          </p:nvPr>
        </p:nvSpPr>
        <p:spPr>
          <a:xfrm>
            <a:off x="629529" y="1226356"/>
            <a:ext cx="5264834" cy="4738345"/>
          </a:xfrm>
        </p:spPr>
        <p:txBody>
          <a:bodyPr/>
          <a:lstStyle/>
          <a:p>
            <a:pPr>
              <a:defRPr/>
            </a:pPr>
            <a:r>
              <a:rPr lang="en-GB" sz="1800" dirty="0">
                <a:solidFill>
                  <a:schemeClr val="tx1"/>
                </a:solidFill>
              </a:rPr>
              <a:t>Children with an enveloping schema are interested in covering and hiding items and themselves. They </a:t>
            </a:r>
            <a:r>
              <a:rPr lang="en-GB" sz="1800" dirty="0" smtClean="0">
                <a:solidFill>
                  <a:schemeClr val="tx1"/>
                </a:solidFill>
              </a:rPr>
              <a:t>actively fill and empty various containers with natural materials and other objects.</a:t>
            </a:r>
            <a:endParaRPr lang="en-GB" sz="1800" dirty="0">
              <a:solidFill>
                <a:schemeClr val="tx1"/>
              </a:solidFill>
            </a:endParaRPr>
          </a:p>
          <a:p>
            <a:pPr>
              <a:defRPr/>
            </a:pPr>
            <a:r>
              <a:rPr lang="en-GB" sz="1800" dirty="0">
                <a:solidFill>
                  <a:schemeClr val="tx1"/>
                </a:solidFill>
              </a:rPr>
              <a:t> </a:t>
            </a:r>
          </a:p>
          <a:p>
            <a:pPr>
              <a:defRPr/>
            </a:pPr>
            <a:r>
              <a:rPr lang="en-GB" sz="1800" dirty="0">
                <a:solidFill>
                  <a:schemeClr val="tx1"/>
                </a:solidFill>
              </a:rPr>
              <a:t>They will become deeply involved in exploring how they and items can be </a:t>
            </a:r>
            <a:r>
              <a:rPr lang="en-GB" sz="1800" dirty="0" smtClean="0">
                <a:solidFill>
                  <a:schemeClr val="tx1"/>
                </a:solidFill>
              </a:rPr>
              <a:t>covered with material . They </a:t>
            </a:r>
            <a:r>
              <a:rPr lang="en-GB" sz="1800" dirty="0">
                <a:solidFill>
                  <a:schemeClr val="tx1"/>
                </a:solidFill>
              </a:rPr>
              <a:t>bury items in the sand and wrap up toys using blankets or paper.  </a:t>
            </a:r>
            <a:r>
              <a:rPr lang="en-GB" sz="1800" dirty="0" smtClean="0">
                <a:solidFill>
                  <a:schemeClr val="tx1"/>
                </a:solidFill>
              </a:rPr>
              <a:t>Children </a:t>
            </a:r>
            <a:r>
              <a:rPr lang="en-GB" sz="1800" dirty="0">
                <a:solidFill>
                  <a:schemeClr val="tx1"/>
                </a:solidFill>
              </a:rPr>
              <a:t>will spend time </a:t>
            </a:r>
            <a:r>
              <a:rPr lang="en-GB" sz="1800" dirty="0" smtClean="0">
                <a:solidFill>
                  <a:schemeClr val="tx1"/>
                </a:solidFill>
              </a:rPr>
              <a:t>folding up paper and their notes into </a:t>
            </a:r>
            <a:r>
              <a:rPr lang="en-GB" sz="1800" dirty="0">
                <a:solidFill>
                  <a:schemeClr val="tx1"/>
                </a:solidFill>
              </a:rPr>
              <a:t>a tiny size to fit in their pocket. </a:t>
            </a:r>
          </a:p>
          <a:p>
            <a:endParaRPr lang="en-GB" dirty="0"/>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871258" y="134180"/>
            <a:ext cx="3888707" cy="297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137959" y="3419026"/>
            <a:ext cx="3622006" cy="2505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Callout 9"/>
          <p:cNvSpPr/>
          <p:nvPr/>
        </p:nvSpPr>
        <p:spPr>
          <a:xfrm>
            <a:off x="8864539" y="1680999"/>
            <a:ext cx="3321790" cy="2848937"/>
          </a:xfrm>
          <a:prstGeom prst="wedgeEllipseCallout">
            <a:avLst>
              <a:gd name="adj1" fmla="val -34332"/>
              <a:gd name="adj2" fmla="val 55198"/>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Consider the availability of open-ended resources to support children in enveloping.  Are they sufficient to support this type of play?</a:t>
            </a:r>
            <a:endParaRPr lang="en-GB" dirty="0">
              <a:solidFill>
                <a:schemeClr val="tx1"/>
              </a:solidFill>
            </a:endParaRPr>
          </a:p>
        </p:txBody>
      </p:sp>
    </p:spTree>
    <p:extLst>
      <p:ext uri="{BB962C8B-B14F-4D97-AF65-F5344CB8AC3E}">
        <p14:creationId xmlns:p14="http://schemas.microsoft.com/office/powerpoint/2010/main" val="197680327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up)">
                                      <p:cBhvr>
                                        <p:cTn id="11" dur="2000"/>
                                        <p:tgtEl>
                                          <p:spTgt spid="7">
                                            <p:txEl>
                                              <p:pRg st="0" end="0"/>
                                            </p:txEl>
                                          </p:spTgt>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up)">
                                      <p:cBhvr>
                                        <p:cTn id="15" dur="2000"/>
                                        <p:tgtEl>
                                          <p:spTgt spid="7">
                                            <p:txEl>
                                              <p:pRg st="1" end="1"/>
                                            </p:txEl>
                                          </p:spTgt>
                                        </p:tgtEl>
                                      </p:cBhvr>
                                    </p:animEffect>
                                  </p:childTnLst>
                                </p:cTn>
                              </p:par>
                            </p:childTnLst>
                          </p:cTn>
                        </p:par>
                        <p:par>
                          <p:cTn id="16" fill="hold">
                            <p:stCondLst>
                              <p:cond delay="6000"/>
                            </p:stCondLst>
                            <p:childTnLst>
                              <p:par>
                                <p:cTn id="17" presetID="22" presetClass="entr" presetSubtype="1"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up)">
                                      <p:cBhvr>
                                        <p:cTn id="19" dur="2000"/>
                                        <p:tgtEl>
                                          <p:spTgt spid="7">
                                            <p:txEl>
                                              <p:pRg st="2" end="2"/>
                                            </p:txEl>
                                          </p:spTgt>
                                        </p:tgtEl>
                                      </p:cBhvr>
                                    </p:animEffect>
                                  </p:childTnLst>
                                </p:cTn>
                              </p:par>
                            </p:childTnLst>
                          </p:cTn>
                        </p:par>
                        <p:par>
                          <p:cTn id="20" fill="hold">
                            <p:stCondLst>
                              <p:cond delay="8000"/>
                            </p:stCondLst>
                            <p:childTnLst>
                              <p:par>
                                <p:cTn id="21" presetID="22" presetClass="entr" presetSubtype="1" fill="hold" nodeType="afterEffect">
                                  <p:stCondLst>
                                    <p:cond delay="6000"/>
                                  </p:stCondLst>
                                  <p:childTnLst>
                                    <p:set>
                                      <p:cBhvr>
                                        <p:cTn id="22" dur="1" fill="hold">
                                          <p:stCondLst>
                                            <p:cond delay="0"/>
                                          </p:stCondLst>
                                        </p:cTn>
                                        <p:tgtEl>
                                          <p:spTgt spid="2050"/>
                                        </p:tgtEl>
                                        <p:attrNameLst>
                                          <p:attrName>style.visibility</p:attrName>
                                        </p:attrNameLst>
                                      </p:cBhvr>
                                      <p:to>
                                        <p:strVal val="visible"/>
                                      </p:to>
                                    </p:set>
                                    <p:animEffect transition="in" filter="wipe(up)">
                                      <p:cBhvr>
                                        <p:cTn id="23" dur="2000"/>
                                        <p:tgtEl>
                                          <p:spTgt spid="2050"/>
                                        </p:tgtEl>
                                      </p:cBhvr>
                                    </p:animEffect>
                                  </p:childTnLst>
                                </p:cTn>
                              </p:par>
                            </p:childTnLst>
                          </p:cTn>
                        </p:par>
                        <p:par>
                          <p:cTn id="24" fill="hold">
                            <p:stCondLst>
                              <p:cond delay="16000"/>
                            </p:stCondLst>
                            <p:childTnLst>
                              <p:par>
                                <p:cTn id="25" presetID="2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0"/>
                                        <p:tgtEl>
                                          <p:spTgt spid="8"/>
                                        </p:tgtEl>
                                      </p:cBhvr>
                                    </p:animEffect>
                                  </p:childTnLst>
                                </p:cTn>
                              </p:par>
                            </p:childTnLst>
                          </p:cTn>
                        </p:par>
                        <p:par>
                          <p:cTn id="28" fill="hold">
                            <p:stCondLst>
                              <p:cond delay="18000"/>
                            </p:stCondLst>
                            <p:childTnLst>
                              <p:par>
                                <p:cTn id="29" presetID="31" presetClass="entr" presetSubtype="0" fill="hold" grpId="0" nodeType="afterEffect">
                                  <p:stCondLst>
                                    <p:cond delay="1000"/>
                                  </p:stCondLst>
                                  <p:childTnLst>
                                    <p:set>
                                      <p:cBhvr>
                                        <p:cTn id="30" dur="1" fill="hold">
                                          <p:stCondLst>
                                            <p:cond delay="0"/>
                                          </p:stCondLst>
                                        </p:cTn>
                                        <p:tgtEl>
                                          <p:spTgt spid="10"/>
                                        </p:tgtEl>
                                        <p:attrNameLst>
                                          <p:attrName>style.visibility</p:attrName>
                                        </p:attrNameLst>
                                      </p:cBhvr>
                                      <p:to>
                                        <p:strVal val="visible"/>
                                      </p:to>
                                    </p:set>
                                    <p:anim calcmode="lin" valueType="num">
                                      <p:cBhvr>
                                        <p:cTn id="31" dur="2000" fill="hold"/>
                                        <p:tgtEl>
                                          <p:spTgt spid="10"/>
                                        </p:tgtEl>
                                        <p:attrNameLst>
                                          <p:attrName>ppt_w</p:attrName>
                                        </p:attrNameLst>
                                      </p:cBhvr>
                                      <p:tavLst>
                                        <p:tav tm="0">
                                          <p:val>
                                            <p:fltVal val="0"/>
                                          </p:val>
                                        </p:tav>
                                        <p:tav tm="100000">
                                          <p:val>
                                            <p:strVal val="#ppt_w"/>
                                          </p:val>
                                        </p:tav>
                                      </p:tavLst>
                                    </p:anim>
                                    <p:anim calcmode="lin" valueType="num">
                                      <p:cBhvr>
                                        <p:cTn id="32" dur="2000" fill="hold"/>
                                        <p:tgtEl>
                                          <p:spTgt spid="10"/>
                                        </p:tgtEl>
                                        <p:attrNameLst>
                                          <p:attrName>ppt_h</p:attrName>
                                        </p:attrNameLst>
                                      </p:cBhvr>
                                      <p:tavLst>
                                        <p:tav tm="0">
                                          <p:val>
                                            <p:fltVal val="0"/>
                                          </p:val>
                                        </p:tav>
                                        <p:tav tm="100000">
                                          <p:val>
                                            <p:strVal val="#ppt_h"/>
                                          </p:val>
                                        </p:tav>
                                      </p:tavLst>
                                    </p:anim>
                                    <p:anim calcmode="lin" valueType="num">
                                      <p:cBhvr>
                                        <p:cTn id="33" dur="2000" fill="hold"/>
                                        <p:tgtEl>
                                          <p:spTgt spid="10"/>
                                        </p:tgtEl>
                                        <p:attrNameLst>
                                          <p:attrName>style.rotation</p:attrName>
                                        </p:attrNameLst>
                                      </p:cBhvr>
                                      <p:tavLst>
                                        <p:tav tm="0">
                                          <p:val>
                                            <p:fltVal val="90"/>
                                          </p:val>
                                        </p:tav>
                                        <p:tav tm="100000">
                                          <p:val>
                                            <p:fltVal val="0"/>
                                          </p:val>
                                        </p:tav>
                                      </p:tavLst>
                                    </p:anim>
                                    <p:animEffect transition="in" filter="fade">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8278" y="351961"/>
            <a:ext cx="5171341" cy="711200"/>
          </a:xfrm>
        </p:spPr>
        <p:txBody>
          <a:bodyPr/>
          <a:lstStyle/>
          <a:p>
            <a:r>
              <a:rPr lang="en-GB" sz="3200" dirty="0">
                <a:solidFill>
                  <a:srgbClr val="00C4C4"/>
                </a:solidFill>
              </a:rPr>
              <a:t>What is connecting?</a:t>
            </a:r>
            <a:endParaRPr lang="en-GB" dirty="0">
              <a:solidFill>
                <a:srgbClr val="00C4C4"/>
              </a:solidFill>
            </a:endParaRPr>
          </a:p>
        </p:txBody>
      </p:sp>
      <p:pic>
        <p:nvPicPr>
          <p:cNvPr id="4100"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961499" y="1881051"/>
            <a:ext cx="2882984" cy="375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213450" y="3585263"/>
            <a:ext cx="3490869" cy="2673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1318" y="1180241"/>
            <a:ext cx="5109882" cy="5078313"/>
          </a:xfrm>
          <a:prstGeom prst="rect">
            <a:avLst/>
          </a:prstGeom>
          <a:noFill/>
        </p:spPr>
        <p:txBody>
          <a:bodyPr wrap="square" rtlCol="0">
            <a:spAutoFit/>
          </a:bodyPr>
          <a:lstStyle/>
          <a:p>
            <a:r>
              <a:rPr lang="en-GB" dirty="0"/>
              <a:t>Children displaying the connecting schema want to join items together. They find resources like string to tie things up or they staple paper together. They may tie string to crates to drag them around.  They will work at the woodwork bench with the hammer, nails and wood connecting pieces together.</a:t>
            </a:r>
          </a:p>
          <a:p>
            <a:r>
              <a:rPr lang="en-GB" dirty="0"/>
              <a:t> </a:t>
            </a:r>
          </a:p>
          <a:p>
            <a:r>
              <a:rPr lang="en-GB" dirty="0"/>
              <a:t>At the construction area, they will join the train track and other connecting resources. Children displaying this schema will also enjoy taking things apart, for example, investigating how to take the wheels off toy cars.  Water play will offer children the opportunity to practise connecting pipes and guttering with creative experiences providing opportunities to stick, staple, tie, cut and tear.</a:t>
            </a:r>
          </a:p>
          <a:p>
            <a:endParaRPr lang="en-GB" dirty="0"/>
          </a:p>
        </p:txBody>
      </p:sp>
      <p:sp>
        <p:nvSpPr>
          <p:cNvPr id="7" name="Oval Callout 6"/>
          <p:cNvSpPr/>
          <p:nvPr/>
        </p:nvSpPr>
        <p:spPr>
          <a:xfrm>
            <a:off x="8213450" y="139634"/>
            <a:ext cx="3823994" cy="3082730"/>
          </a:xfrm>
          <a:prstGeom prst="wedgeEllipseCallout">
            <a:avLst>
              <a:gd name="adj1" fmla="val -34332"/>
              <a:gd name="adj2" fmla="val 55198"/>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Point for reflection!</a:t>
            </a:r>
          </a:p>
          <a:p>
            <a:pPr algn="ctr"/>
            <a:endParaRPr lang="en-GB" dirty="0">
              <a:solidFill>
                <a:schemeClr val="tx1"/>
              </a:solidFill>
            </a:endParaRPr>
          </a:p>
          <a:p>
            <a:pPr algn="ctr"/>
            <a:r>
              <a:rPr lang="en-GB" dirty="0" smtClean="0">
                <a:solidFill>
                  <a:schemeClr val="tx1"/>
                </a:solidFill>
              </a:rPr>
              <a:t>Children engaged in this type of play can often be viewed as disruptive.  </a:t>
            </a:r>
          </a:p>
          <a:p>
            <a:pPr algn="ctr"/>
            <a:endParaRPr lang="en-GB" dirty="0">
              <a:solidFill>
                <a:schemeClr val="tx1"/>
              </a:solidFill>
            </a:endParaRPr>
          </a:p>
          <a:p>
            <a:pPr algn="ctr"/>
            <a:r>
              <a:rPr lang="en-GB" dirty="0" smtClean="0">
                <a:solidFill>
                  <a:schemeClr val="tx1"/>
                </a:solidFill>
              </a:rPr>
              <a:t>How do you support children engaged in this type of play?</a:t>
            </a:r>
            <a:endParaRPr lang="en-GB" dirty="0">
              <a:solidFill>
                <a:schemeClr val="tx1"/>
              </a:solidFill>
            </a:endParaRPr>
          </a:p>
        </p:txBody>
      </p:sp>
    </p:spTree>
    <p:extLst>
      <p:ext uri="{BB962C8B-B14F-4D97-AF65-F5344CB8AC3E}">
        <p14:creationId xmlns:p14="http://schemas.microsoft.com/office/powerpoint/2010/main" val="52494429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1" nodeType="afterEffect">
                                  <p:stCondLst>
                                    <p:cond delay="50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up)">
                                      <p:cBhvr>
                                        <p:cTn id="10" dur="3000"/>
                                        <p:tgtEl>
                                          <p:spTgt spid="2">
                                            <p:txEl>
                                              <p:pRg st="0" end="0"/>
                                            </p:txEl>
                                          </p:spTgt>
                                        </p:tgtEl>
                                      </p:cBhvr>
                                    </p:animEffect>
                                  </p:childTnLst>
                                </p:cTn>
                              </p:par>
                            </p:childTnLst>
                          </p:cTn>
                        </p:par>
                        <p:par>
                          <p:cTn id="11" fill="hold">
                            <p:stCondLst>
                              <p:cond delay="3500"/>
                            </p:stCondLst>
                            <p:childTnLst>
                              <p:par>
                                <p:cTn id="12" presetID="22" presetClass="entr" presetSubtype="1" fill="hold" grpId="1" nodeType="afterEffect">
                                  <p:stCondLst>
                                    <p:cond delay="50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up)">
                                      <p:cBhvr>
                                        <p:cTn id="14" dur="3000"/>
                                        <p:tgtEl>
                                          <p:spTgt spid="2">
                                            <p:txEl>
                                              <p:pRg st="1" end="1"/>
                                            </p:txEl>
                                          </p:spTgt>
                                        </p:tgtEl>
                                      </p:cBhvr>
                                    </p:animEffect>
                                  </p:childTnLst>
                                </p:cTn>
                              </p:par>
                            </p:childTnLst>
                          </p:cTn>
                        </p:par>
                        <p:par>
                          <p:cTn id="15" fill="hold">
                            <p:stCondLst>
                              <p:cond delay="7000"/>
                            </p:stCondLst>
                            <p:childTnLst>
                              <p:par>
                                <p:cTn id="16" presetID="22" presetClass="entr" presetSubtype="1" fill="hold" grpId="1" nodeType="afterEffect">
                                  <p:stCondLst>
                                    <p:cond delay="50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up)">
                                      <p:cBhvr>
                                        <p:cTn id="18" dur="3000"/>
                                        <p:tgtEl>
                                          <p:spTgt spid="2">
                                            <p:txEl>
                                              <p:pRg st="2" end="2"/>
                                            </p:txEl>
                                          </p:spTgt>
                                        </p:tgtEl>
                                      </p:cBhvr>
                                    </p:animEffect>
                                  </p:childTnLst>
                                </p:cTn>
                              </p:par>
                            </p:childTnLst>
                          </p:cTn>
                        </p:par>
                        <p:par>
                          <p:cTn id="19" fill="hold">
                            <p:stCondLst>
                              <p:cond delay="10500"/>
                            </p:stCondLst>
                            <p:childTnLst>
                              <p:par>
                                <p:cTn id="20" presetID="22" presetClass="entr" presetSubtype="1" fill="hold" nodeType="afterEffect">
                                  <p:stCondLst>
                                    <p:cond delay="10000"/>
                                  </p:stCondLst>
                                  <p:childTnLst>
                                    <p:set>
                                      <p:cBhvr>
                                        <p:cTn id="21" dur="1" fill="hold">
                                          <p:stCondLst>
                                            <p:cond delay="0"/>
                                          </p:stCondLst>
                                        </p:cTn>
                                        <p:tgtEl>
                                          <p:spTgt spid="4100"/>
                                        </p:tgtEl>
                                        <p:attrNameLst>
                                          <p:attrName>style.visibility</p:attrName>
                                        </p:attrNameLst>
                                      </p:cBhvr>
                                      <p:to>
                                        <p:strVal val="visible"/>
                                      </p:to>
                                    </p:set>
                                    <p:animEffect transition="in" filter="wipe(up)">
                                      <p:cBhvr>
                                        <p:cTn id="22" dur="2000"/>
                                        <p:tgtEl>
                                          <p:spTgt spid="4100"/>
                                        </p:tgtEl>
                                      </p:cBhvr>
                                    </p:animEffect>
                                  </p:childTnLst>
                                </p:cTn>
                              </p:par>
                            </p:childTnLst>
                          </p:cTn>
                        </p:par>
                        <p:par>
                          <p:cTn id="23" fill="hold">
                            <p:stCondLst>
                              <p:cond delay="22500"/>
                            </p:stCondLst>
                            <p:childTnLst>
                              <p:par>
                                <p:cTn id="24" presetID="22" presetClass="entr" presetSubtype="1" fill="hold" nodeType="afterEffect">
                                  <p:stCondLst>
                                    <p:cond delay="1000"/>
                                  </p:stCondLst>
                                  <p:childTnLst>
                                    <p:set>
                                      <p:cBhvr>
                                        <p:cTn id="25" dur="1" fill="hold">
                                          <p:stCondLst>
                                            <p:cond delay="0"/>
                                          </p:stCondLst>
                                        </p:cTn>
                                        <p:tgtEl>
                                          <p:spTgt spid="4101"/>
                                        </p:tgtEl>
                                        <p:attrNameLst>
                                          <p:attrName>style.visibility</p:attrName>
                                        </p:attrNameLst>
                                      </p:cBhvr>
                                      <p:to>
                                        <p:strVal val="visible"/>
                                      </p:to>
                                    </p:set>
                                    <p:animEffect transition="in" filter="wipe(up)">
                                      <p:cBhvr>
                                        <p:cTn id="26" dur="2000"/>
                                        <p:tgtEl>
                                          <p:spTgt spid="4101"/>
                                        </p:tgtEl>
                                      </p:cBhvr>
                                    </p:animEffect>
                                  </p:childTnLst>
                                </p:cTn>
                              </p:par>
                            </p:childTnLst>
                          </p:cTn>
                        </p:par>
                        <p:par>
                          <p:cTn id="27" fill="hold">
                            <p:stCondLst>
                              <p:cond delay="25500"/>
                            </p:stCondLst>
                            <p:childTnLst>
                              <p:par>
                                <p:cTn id="28" presetID="31" presetClass="entr" presetSubtype="0" fill="hold" grpId="0" nodeType="afterEffect">
                                  <p:stCondLst>
                                    <p:cond delay="1000"/>
                                  </p:stCondLst>
                                  <p:childTnLst>
                                    <p:set>
                                      <p:cBhvr>
                                        <p:cTn id="29" dur="1" fill="hold">
                                          <p:stCondLst>
                                            <p:cond delay="0"/>
                                          </p:stCondLst>
                                        </p:cTn>
                                        <p:tgtEl>
                                          <p:spTgt spid="7"/>
                                        </p:tgtEl>
                                        <p:attrNameLst>
                                          <p:attrName>style.visibility</p:attrName>
                                        </p:attrNameLst>
                                      </p:cBhvr>
                                      <p:to>
                                        <p:strVal val="visible"/>
                                      </p:to>
                                    </p:set>
                                    <p:anim calcmode="lin" valueType="num">
                                      <p:cBhvr>
                                        <p:cTn id="30" dur="2000" fill="hold"/>
                                        <p:tgtEl>
                                          <p:spTgt spid="7"/>
                                        </p:tgtEl>
                                        <p:attrNameLst>
                                          <p:attrName>ppt_w</p:attrName>
                                        </p:attrNameLst>
                                      </p:cBhvr>
                                      <p:tavLst>
                                        <p:tav tm="0">
                                          <p:val>
                                            <p:fltVal val="0"/>
                                          </p:val>
                                        </p:tav>
                                        <p:tav tm="100000">
                                          <p:val>
                                            <p:strVal val="#ppt_w"/>
                                          </p:val>
                                        </p:tav>
                                      </p:tavLst>
                                    </p:anim>
                                    <p:anim calcmode="lin" valueType="num">
                                      <p:cBhvr>
                                        <p:cTn id="31" dur="2000" fill="hold"/>
                                        <p:tgtEl>
                                          <p:spTgt spid="7"/>
                                        </p:tgtEl>
                                        <p:attrNameLst>
                                          <p:attrName>ppt_h</p:attrName>
                                        </p:attrNameLst>
                                      </p:cBhvr>
                                      <p:tavLst>
                                        <p:tav tm="0">
                                          <p:val>
                                            <p:fltVal val="0"/>
                                          </p:val>
                                        </p:tav>
                                        <p:tav tm="100000">
                                          <p:val>
                                            <p:strVal val="#ppt_h"/>
                                          </p:val>
                                        </p:tav>
                                      </p:tavLst>
                                    </p:anim>
                                    <p:anim calcmode="lin" valueType="num">
                                      <p:cBhvr>
                                        <p:cTn id="32" dur="2000" fill="hold"/>
                                        <p:tgtEl>
                                          <p:spTgt spid="7"/>
                                        </p:tgtEl>
                                        <p:attrNameLst>
                                          <p:attrName>style.rotation</p:attrName>
                                        </p:attrNameLst>
                                      </p:cBhvr>
                                      <p:tavLst>
                                        <p:tav tm="0">
                                          <p:val>
                                            <p:fltVal val="90"/>
                                          </p:val>
                                        </p:tav>
                                        <p:tav tm="100000">
                                          <p:val>
                                            <p:fltVal val="0"/>
                                          </p:val>
                                        </p:tav>
                                      </p:tavLst>
                                    </p:anim>
                                    <p:animEffect transition="in" filter="fade">
                                      <p:cBhvr>
                                        <p:cTn id="3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1" build="allAtOnce"/>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481" y="556164"/>
            <a:ext cx="5203962" cy="719828"/>
          </a:xfrm>
        </p:spPr>
        <p:txBody>
          <a:bodyPr/>
          <a:lstStyle/>
          <a:p>
            <a:r>
              <a:rPr lang="en-GB" sz="3600" dirty="0" smtClean="0">
                <a:solidFill>
                  <a:srgbClr val="00C4C4"/>
                </a:solidFill>
              </a:rPr>
              <a:t>What is orientation?</a:t>
            </a:r>
            <a:endParaRPr lang="en-GB" sz="3600" dirty="0">
              <a:solidFill>
                <a:srgbClr val="00C4C4"/>
              </a:solidFill>
            </a:endParaRPr>
          </a:p>
        </p:txBody>
      </p:sp>
      <p:sp>
        <p:nvSpPr>
          <p:cNvPr id="5" name="Content Placeholder 4"/>
          <p:cNvSpPr>
            <a:spLocks noGrp="1"/>
          </p:cNvSpPr>
          <p:nvPr>
            <p:ph idx="1"/>
          </p:nvPr>
        </p:nvSpPr>
        <p:spPr>
          <a:xfrm>
            <a:off x="453430" y="1286062"/>
            <a:ext cx="4673174" cy="3684104"/>
          </a:xfrm>
        </p:spPr>
        <p:txBody>
          <a:bodyPr/>
          <a:lstStyle/>
          <a:p>
            <a:r>
              <a:rPr lang="en-GB" sz="1800" dirty="0">
                <a:solidFill>
                  <a:schemeClr val="tx1"/>
                </a:solidFill>
              </a:rPr>
              <a:t>Children have the urge to turn objects and themselves around and upside down to get a view from under the table or on top. They may bend over and look at the world backwards through their legs. </a:t>
            </a:r>
            <a:endParaRPr lang="en-GB" sz="1800" dirty="0" smtClean="0">
              <a:solidFill>
                <a:schemeClr val="tx1"/>
              </a:solidFill>
            </a:endParaRPr>
          </a:p>
          <a:p>
            <a:endParaRPr lang="en-GB" sz="1800" dirty="0">
              <a:solidFill>
                <a:schemeClr val="tx1"/>
              </a:solidFill>
            </a:endParaRPr>
          </a:p>
          <a:p>
            <a:r>
              <a:rPr lang="en-GB" sz="1800" dirty="0" smtClean="0">
                <a:solidFill>
                  <a:schemeClr val="tx1"/>
                </a:solidFill>
              </a:rPr>
              <a:t>Children experiment </a:t>
            </a:r>
            <a:r>
              <a:rPr lang="en-GB" sz="1800" dirty="0">
                <a:solidFill>
                  <a:schemeClr val="tx1"/>
                </a:solidFill>
              </a:rPr>
              <a:t>by seeing things from different views, using cardboard tubes, binoculars or a </a:t>
            </a:r>
            <a:r>
              <a:rPr lang="en-GB" sz="1800" dirty="0" smtClean="0">
                <a:solidFill>
                  <a:schemeClr val="tx1"/>
                </a:solidFill>
              </a:rPr>
              <a:t>magnifying glass </a:t>
            </a:r>
            <a:r>
              <a:rPr lang="en-GB" sz="1800" dirty="0">
                <a:solidFill>
                  <a:schemeClr val="tx1"/>
                </a:solidFill>
              </a:rPr>
              <a:t>to look through. </a:t>
            </a:r>
            <a:endParaRPr lang="en-GB" sz="1800" dirty="0" smtClean="0">
              <a:solidFill>
                <a:schemeClr val="tx1"/>
              </a:solidFill>
            </a:endParaRPr>
          </a:p>
          <a:p>
            <a:endParaRPr lang="en-GB" sz="1800" dirty="0" smtClean="0">
              <a:solidFill>
                <a:schemeClr val="tx1"/>
              </a:solidFill>
            </a:endParaRPr>
          </a:p>
          <a:p>
            <a:r>
              <a:rPr lang="en-GB" sz="1800" dirty="0" smtClean="0">
                <a:solidFill>
                  <a:schemeClr val="tx1"/>
                </a:solidFill>
              </a:rPr>
              <a:t>Children </a:t>
            </a:r>
            <a:r>
              <a:rPr lang="en-GB" sz="1800" dirty="0">
                <a:solidFill>
                  <a:schemeClr val="tx1"/>
                </a:solidFill>
              </a:rPr>
              <a:t>displaying an orientation schema may have difficulty in being able to sit still.</a:t>
            </a:r>
          </a:p>
          <a:p>
            <a:endParaRPr lang="en-GB" dirty="0"/>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5638443" y="272317"/>
            <a:ext cx="2981995" cy="2236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9182753" y="272317"/>
            <a:ext cx="2645865" cy="35278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Oval Callout 6"/>
          <p:cNvSpPr/>
          <p:nvPr/>
        </p:nvSpPr>
        <p:spPr>
          <a:xfrm>
            <a:off x="5384361" y="2744186"/>
            <a:ext cx="3436082" cy="2526127"/>
          </a:xfrm>
          <a:prstGeom prst="wedgeEllipseCallou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endParaRPr lang="en-GB" dirty="0" smtClean="0"/>
          </a:p>
          <a:p>
            <a:pPr algn="ctr"/>
            <a:r>
              <a:rPr lang="en-GB" dirty="0" smtClean="0">
                <a:solidFill>
                  <a:schemeClr val="tx1"/>
                </a:solidFill>
              </a:rPr>
              <a:t>How are children in your setting encouraged to identify and manage risk?  Are they encouraged to take part in risky play?</a:t>
            </a:r>
          </a:p>
          <a:p>
            <a:pPr algn="ctr"/>
            <a:endParaRPr lang="en-GB" dirty="0"/>
          </a:p>
          <a:p>
            <a:pPr algn="ctr"/>
            <a:endParaRPr lang="en-GB" dirty="0" smtClean="0"/>
          </a:p>
        </p:txBody>
      </p:sp>
      <p:sp>
        <p:nvSpPr>
          <p:cNvPr id="2" name="Oval Callout 1"/>
          <p:cNvSpPr/>
          <p:nvPr/>
        </p:nvSpPr>
        <p:spPr>
          <a:xfrm>
            <a:off x="8975189" y="3575054"/>
            <a:ext cx="3024554" cy="2263038"/>
          </a:xfrm>
          <a:prstGeom prst="wedgeEllipseCallou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flexible is your routine in supporting children who may be displaying orientation schema?</a:t>
            </a:r>
          </a:p>
        </p:txBody>
      </p:sp>
      <p:sp>
        <p:nvSpPr>
          <p:cNvPr id="3" name="TextBox 2"/>
          <p:cNvSpPr txBox="1"/>
          <p:nvPr/>
        </p:nvSpPr>
        <p:spPr>
          <a:xfrm>
            <a:off x="485086" y="5270315"/>
            <a:ext cx="8553974" cy="923330"/>
          </a:xfrm>
          <a:prstGeom prst="rect">
            <a:avLst/>
          </a:prstGeom>
          <a:noFill/>
        </p:spPr>
        <p:txBody>
          <a:bodyPr wrap="square" rtlCol="0">
            <a:spAutoFit/>
          </a:bodyPr>
          <a:lstStyle/>
          <a:p>
            <a:r>
              <a:rPr lang="en-GB" dirty="0"/>
              <a:t>Want to find out </a:t>
            </a:r>
            <a:r>
              <a:rPr lang="en-GB" dirty="0" smtClean="0"/>
              <a:t>more: </a:t>
            </a:r>
            <a:r>
              <a:rPr lang="en-GB" dirty="0" smtClean="0">
                <a:hlinkClick r:id="rId6"/>
              </a:rPr>
              <a:t>http://www.careinspectorate.com/images/documents/3091/My_world_outdoors_-_early_years_good_practice_2016.pdf</a:t>
            </a:r>
            <a:endParaRPr lang="en-GB" dirty="0"/>
          </a:p>
        </p:txBody>
      </p:sp>
    </p:spTree>
    <p:extLst>
      <p:ext uri="{BB962C8B-B14F-4D97-AF65-F5344CB8AC3E}">
        <p14:creationId xmlns:p14="http://schemas.microsoft.com/office/powerpoint/2010/main" val="213385215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000"/>
                            </p:stCondLst>
                            <p:childTnLst>
                              <p:par>
                                <p:cTn id="9" presetID="22" presetClass="entr" presetSubtype="1" fill="hold" grpId="0" nodeType="afterEffect">
                                  <p:stCondLst>
                                    <p:cond delay="10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2000"/>
                                        <p:tgtEl>
                                          <p:spTgt spid="5">
                                            <p:txEl>
                                              <p:pRg st="0" end="0"/>
                                            </p:txEl>
                                          </p:spTgt>
                                        </p:tgtEl>
                                      </p:cBhvr>
                                    </p:animEffect>
                                  </p:childTnLst>
                                </p:cTn>
                              </p:par>
                            </p:childTnLst>
                          </p:cTn>
                        </p:par>
                        <p:par>
                          <p:cTn id="12" fill="hold">
                            <p:stCondLst>
                              <p:cond delay="5000"/>
                            </p:stCondLst>
                            <p:childTnLst>
                              <p:par>
                                <p:cTn id="13" presetID="22" presetClass="entr" presetSubtype="1" fill="hold" grpId="0" nodeType="afterEffect">
                                  <p:stCondLst>
                                    <p:cond delay="1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2000"/>
                                        <p:tgtEl>
                                          <p:spTgt spid="5">
                                            <p:txEl>
                                              <p:pRg st="2" end="2"/>
                                            </p:txEl>
                                          </p:spTgt>
                                        </p:tgtEl>
                                      </p:cBhvr>
                                    </p:animEffect>
                                  </p:childTnLst>
                                </p:cTn>
                              </p:par>
                            </p:childTnLst>
                          </p:cTn>
                        </p:par>
                        <p:par>
                          <p:cTn id="16" fill="hold">
                            <p:stCondLst>
                              <p:cond delay="8000"/>
                            </p:stCondLst>
                            <p:childTnLst>
                              <p:par>
                                <p:cTn id="17" presetID="22" presetClass="entr" presetSubtype="1" fill="hold" grpId="0" nodeType="afterEffect">
                                  <p:stCondLst>
                                    <p:cond delay="100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up)">
                                      <p:cBhvr>
                                        <p:cTn id="19" dur="2000"/>
                                        <p:tgtEl>
                                          <p:spTgt spid="5">
                                            <p:txEl>
                                              <p:pRg st="4" end="4"/>
                                            </p:txEl>
                                          </p:spTgt>
                                        </p:tgtEl>
                                      </p:cBhvr>
                                    </p:animEffect>
                                  </p:childTnLst>
                                </p:cTn>
                              </p:par>
                            </p:childTnLst>
                          </p:cTn>
                        </p:par>
                        <p:par>
                          <p:cTn id="20" fill="hold">
                            <p:stCondLst>
                              <p:cond delay="11000"/>
                            </p:stCondLst>
                            <p:childTnLst>
                              <p:par>
                                <p:cTn id="21" presetID="22" presetClass="entr" presetSubtype="1" fill="hold" nodeType="afterEffect">
                                  <p:stCondLst>
                                    <p:cond delay="600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2000"/>
                                        <p:tgtEl>
                                          <p:spTgt spid="6"/>
                                        </p:tgtEl>
                                      </p:cBhvr>
                                    </p:animEffect>
                                  </p:childTnLst>
                                </p:cTn>
                              </p:par>
                            </p:childTnLst>
                          </p:cTn>
                        </p:par>
                        <p:par>
                          <p:cTn id="24" fill="hold">
                            <p:stCondLst>
                              <p:cond delay="19000"/>
                            </p:stCondLst>
                            <p:childTnLst>
                              <p:par>
                                <p:cTn id="25" presetID="2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0"/>
                                        <p:tgtEl>
                                          <p:spTgt spid="8"/>
                                        </p:tgtEl>
                                      </p:cBhvr>
                                    </p:animEffect>
                                  </p:childTnLst>
                                </p:cTn>
                              </p:par>
                            </p:childTnLst>
                          </p:cTn>
                        </p:par>
                        <p:par>
                          <p:cTn id="28" fill="hold">
                            <p:stCondLst>
                              <p:cond delay="21000"/>
                            </p:stCondLst>
                            <p:childTnLst>
                              <p:par>
                                <p:cTn id="29" presetID="31" presetClass="entr" presetSubtype="0" fill="hold" grpId="1" nodeType="afterEffect">
                                  <p:stCondLst>
                                    <p:cond delay="1000"/>
                                  </p:stCondLst>
                                  <p:childTnLst>
                                    <p:set>
                                      <p:cBhvr>
                                        <p:cTn id="30" dur="1" fill="hold">
                                          <p:stCondLst>
                                            <p:cond delay="0"/>
                                          </p:stCondLst>
                                        </p:cTn>
                                        <p:tgtEl>
                                          <p:spTgt spid="7"/>
                                        </p:tgtEl>
                                        <p:attrNameLst>
                                          <p:attrName>style.visibility</p:attrName>
                                        </p:attrNameLst>
                                      </p:cBhvr>
                                      <p:to>
                                        <p:strVal val="visible"/>
                                      </p:to>
                                    </p:set>
                                    <p:anim calcmode="lin" valueType="num">
                                      <p:cBhvr>
                                        <p:cTn id="31" dur="2000" fill="hold"/>
                                        <p:tgtEl>
                                          <p:spTgt spid="7"/>
                                        </p:tgtEl>
                                        <p:attrNameLst>
                                          <p:attrName>ppt_w</p:attrName>
                                        </p:attrNameLst>
                                      </p:cBhvr>
                                      <p:tavLst>
                                        <p:tav tm="0">
                                          <p:val>
                                            <p:fltVal val="0"/>
                                          </p:val>
                                        </p:tav>
                                        <p:tav tm="100000">
                                          <p:val>
                                            <p:strVal val="#ppt_w"/>
                                          </p:val>
                                        </p:tav>
                                      </p:tavLst>
                                    </p:anim>
                                    <p:anim calcmode="lin" valueType="num">
                                      <p:cBhvr>
                                        <p:cTn id="32" dur="2000" fill="hold"/>
                                        <p:tgtEl>
                                          <p:spTgt spid="7"/>
                                        </p:tgtEl>
                                        <p:attrNameLst>
                                          <p:attrName>ppt_h</p:attrName>
                                        </p:attrNameLst>
                                      </p:cBhvr>
                                      <p:tavLst>
                                        <p:tav tm="0">
                                          <p:val>
                                            <p:fltVal val="0"/>
                                          </p:val>
                                        </p:tav>
                                        <p:tav tm="100000">
                                          <p:val>
                                            <p:strVal val="#ppt_h"/>
                                          </p:val>
                                        </p:tav>
                                      </p:tavLst>
                                    </p:anim>
                                    <p:anim calcmode="lin" valueType="num">
                                      <p:cBhvr>
                                        <p:cTn id="33" dur="2000" fill="hold"/>
                                        <p:tgtEl>
                                          <p:spTgt spid="7"/>
                                        </p:tgtEl>
                                        <p:attrNameLst>
                                          <p:attrName>style.rotation</p:attrName>
                                        </p:attrNameLst>
                                      </p:cBhvr>
                                      <p:tavLst>
                                        <p:tav tm="0">
                                          <p:val>
                                            <p:fltVal val="90"/>
                                          </p:val>
                                        </p:tav>
                                        <p:tav tm="100000">
                                          <p:val>
                                            <p:fltVal val="0"/>
                                          </p:val>
                                        </p:tav>
                                      </p:tavLst>
                                    </p:anim>
                                    <p:animEffect transition="in" filter="fade">
                                      <p:cBhvr>
                                        <p:cTn id="34" dur="2000"/>
                                        <p:tgtEl>
                                          <p:spTgt spid="7"/>
                                        </p:tgtEl>
                                      </p:cBhvr>
                                    </p:animEffect>
                                  </p:childTnLst>
                                </p:cTn>
                              </p:par>
                            </p:childTnLst>
                          </p:cTn>
                        </p:par>
                        <p:par>
                          <p:cTn id="35" fill="hold">
                            <p:stCondLst>
                              <p:cond delay="24000"/>
                            </p:stCondLst>
                            <p:childTnLst>
                              <p:par>
                                <p:cTn id="36" presetID="31" presetClass="entr" presetSubtype="0" fill="hold" grpId="1" nodeType="afterEffect">
                                  <p:stCondLst>
                                    <p:cond delay="2500"/>
                                  </p:stCondLst>
                                  <p:childTnLst>
                                    <p:set>
                                      <p:cBhvr>
                                        <p:cTn id="37" dur="1" fill="hold">
                                          <p:stCondLst>
                                            <p:cond delay="0"/>
                                          </p:stCondLst>
                                        </p:cTn>
                                        <p:tgtEl>
                                          <p:spTgt spid="2"/>
                                        </p:tgtEl>
                                        <p:attrNameLst>
                                          <p:attrName>style.visibility</p:attrName>
                                        </p:attrNameLst>
                                      </p:cBhvr>
                                      <p:to>
                                        <p:strVal val="visible"/>
                                      </p:to>
                                    </p:set>
                                    <p:anim calcmode="lin" valueType="num">
                                      <p:cBhvr>
                                        <p:cTn id="38" dur="2000" fill="hold"/>
                                        <p:tgtEl>
                                          <p:spTgt spid="2"/>
                                        </p:tgtEl>
                                        <p:attrNameLst>
                                          <p:attrName>ppt_w</p:attrName>
                                        </p:attrNameLst>
                                      </p:cBhvr>
                                      <p:tavLst>
                                        <p:tav tm="0">
                                          <p:val>
                                            <p:fltVal val="0"/>
                                          </p:val>
                                        </p:tav>
                                        <p:tav tm="100000">
                                          <p:val>
                                            <p:strVal val="#ppt_w"/>
                                          </p:val>
                                        </p:tav>
                                      </p:tavLst>
                                    </p:anim>
                                    <p:anim calcmode="lin" valueType="num">
                                      <p:cBhvr>
                                        <p:cTn id="39" dur="2000" fill="hold"/>
                                        <p:tgtEl>
                                          <p:spTgt spid="2"/>
                                        </p:tgtEl>
                                        <p:attrNameLst>
                                          <p:attrName>ppt_h</p:attrName>
                                        </p:attrNameLst>
                                      </p:cBhvr>
                                      <p:tavLst>
                                        <p:tav tm="0">
                                          <p:val>
                                            <p:fltVal val="0"/>
                                          </p:val>
                                        </p:tav>
                                        <p:tav tm="100000">
                                          <p:val>
                                            <p:strVal val="#ppt_h"/>
                                          </p:val>
                                        </p:tav>
                                      </p:tavLst>
                                    </p:anim>
                                    <p:anim calcmode="lin" valueType="num">
                                      <p:cBhvr>
                                        <p:cTn id="40" dur="2000" fill="hold"/>
                                        <p:tgtEl>
                                          <p:spTgt spid="2"/>
                                        </p:tgtEl>
                                        <p:attrNameLst>
                                          <p:attrName>style.rotation</p:attrName>
                                        </p:attrNameLst>
                                      </p:cBhvr>
                                      <p:tavLst>
                                        <p:tav tm="0">
                                          <p:val>
                                            <p:fltVal val="90"/>
                                          </p:val>
                                        </p:tav>
                                        <p:tav tm="100000">
                                          <p:val>
                                            <p:fltVal val="0"/>
                                          </p:val>
                                        </p:tav>
                                      </p:tavLst>
                                    </p:anim>
                                    <p:animEffect transition="in" filter="fade">
                                      <p:cBhvr>
                                        <p:cTn id="41" dur="2000"/>
                                        <p:tgtEl>
                                          <p:spTgt spid="2"/>
                                        </p:tgtEl>
                                      </p:cBhvr>
                                    </p:animEffect>
                                  </p:childTnLst>
                                </p:cTn>
                              </p:par>
                            </p:childTnLst>
                          </p:cTn>
                        </p:par>
                        <p:par>
                          <p:cTn id="42" fill="hold">
                            <p:stCondLst>
                              <p:cond delay="28500"/>
                            </p:stCondLst>
                            <p:childTnLst>
                              <p:par>
                                <p:cTn id="43" presetID="10" presetClass="entr" presetSubtype="0" fill="hold" grpId="0" nodeType="afterEffect">
                                  <p:stCondLst>
                                    <p:cond delay="200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7" grpId="1" animBg="1"/>
      <p:bldP spid="2" grpId="1"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11801" y="525849"/>
            <a:ext cx="7432269" cy="799368"/>
          </a:xfrm>
          <a:prstGeom prst="rect">
            <a:avLst/>
          </a:prstGeom>
        </p:spPr>
        <p:txBody>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sz="3600" kern="0" dirty="0" smtClean="0">
                <a:solidFill>
                  <a:srgbClr val="00C4C4"/>
                </a:solidFill>
              </a:rPr>
              <a:t>What to consider now</a:t>
            </a:r>
            <a:endParaRPr lang="en-GB" sz="3600" kern="0" dirty="0">
              <a:solidFill>
                <a:srgbClr val="00C4C4"/>
              </a:solidFill>
            </a:endParaRPr>
          </a:p>
        </p:txBody>
      </p:sp>
      <p:sp>
        <p:nvSpPr>
          <p:cNvPr id="5" name="Rectangle 4"/>
          <p:cNvSpPr/>
          <p:nvPr/>
        </p:nvSpPr>
        <p:spPr>
          <a:xfrm>
            <a:off x="658836" y="1433349"/>
            <a:ext cx="5713829" cy="5909310"/>
          </a:xfrm>
          <a:prstGeom prst="rect">
            <a:avLst/>
          </a:prstGeom>
        </p:spPr>
        <p:txBody>
          <a:bodyPr wrap="square">
            <a:spAutoFit/>
          </a:bodyPr>
          <a:lstStyle/>
          <a:p>
            <a:r>
              <a:rPr lang="en-GB" altLang="en-US" dirty="0" smtClean="0"/>
              <a:t>Professional </a:t>
            </a:r>
            <a:r>
              <a:rPr lang="en-GB" altLang="en-US" dirty="0"/>
              <a:t>dialogue will enhance the quality of experiences you provide for children’s learning. </a:t>
            </a:r>
            <a:endParaRPr lang="en-GB" altLang="en-US" dirty="0" smtClean="0"/>
          </a:p>
          <a:p>
            <a:endParaRPr lang="en-GB" altLang="en-US" dirty="0"/>
          </a:p>
          <a:p>
            <a:r>
              <a:rPr lang="en-GB" altLang="en-US" dirty="0"/>
              <a:t>Think about ways you can continue to use theory and research to enhance the quality of experiences you provide for children’s learning. </a:t>
            </a:r>
            <a:endParaRPr lang="en-GB" altLang="en-US" dirty="0" smtClean="0"/>
          </a:p>
          <a:p>
            <a:endParaRPr lang="en-GB" altLang="en-US" dirty="0"/>
          </a:p>
          <a:p>
            <a:r>
              <a:rPr lang="en-GB" altLang="en-US" dirty="0" smtClean="0"/>
              <a:t>How are you using national guidance to plan for children’s learning and to improve the quality of your </a:t>
            </a:r>
            <a:r>
              <a:rPr lang="en-GB" altLang="en-US" dirty="0"/>
              <a:t>provision for babies, toddlers and young </a:t>
            </a:r>
            <a:r>
              <a:rPr lang="en-GB" altLang="en-US" dirty="0" smtClean="0"/>
              <a:t>children</a:t>
            </a:r>
            <a:r>
              <a:rPr lang="en-GB" altLang="en-US" dirty="0"/>
              <a:t>?</a:t>
            </a:r>
            <a:endParaRPr lang="en-GB" altLang="en-US" dirty="0" smtClean="0"/>
          </a:p>
          <a:p>
            <a:endParaRPr lang="en-GB" altLang="en-US" dirty="0"/>
          </a:p>
          <a:p>
            <a:endParaRPr lang="en-GB" altLang="en-US" dirty="0"/>
          </a:p>
          <a:p>
            <a:endParaRPr lang="en-GB" altLang="en-US" dirty="0" smtClean="0"/>
          </a:p>
          <a:p>
            <a:endParaRPr lang="en-GB" altLang="en-US" dirty="0">
              <a:solidFill>
                <a:schemeClr val="accent3">
                  <a:lumMod val="50000"/>
                </a:schemeClr>
              </a:solidFill>
            </a:endParaRPr>
          </a:p>
          <a:p>
            <a:endParaRPr lang="en-GB" altLang="en-US" dirty="0">
              <a:solidFill>
                <a:schemeClr val="accent3">
                  <a:lumMod val="50000"/>
                </a:schemeClr>
              </a:solidFill>
            </a:endParaRPr>
          </a:p>
          <a:p>
            <a:endParaRPr lang="en-GB" altLang="en-US" dirty="0" smtClean="0">
              <a:solidFill>
                <a:schemeClr val="accent3">
                  <a:lumMod val="50000"/>
                </a:schemeClr>
              </a:solidFill>
            </a:endParaRPr>
          </a:p>
          <a:p>
            <a:endParaRPr lang="en-GB" altLang="en-US" dirty="0">
              <a:solidFill>
                <a:schemeClr val="accent3">
                  <a:lumMod val="50000"/>
                </a:schemeClr>
              </a:solidFill>
            </a:endParaRPr>
          </a:p>
          <a:p>
            <a:endParaRPr lang="en-GB" altLang="en-US" dirty="0" smtClean="0">
              <a:solidFill>
                <a:schemeClr val="accent3">
                  <a:lumMod val="50000"/>
                </a:schemeClr>
              </a:solidFill>
            </a:endParaRPr>
          </a:p>
          <a:p>
            <a:endParaRPr lang="en-GB" altLang="en-US" dirty="0">
              <a:solidFill>
                <a:schemeClr val="accent3">
                  <a:lumMod val="50000"/>
                </a:schemeClr>
              </a:solidFill>
            </a:endParaRPr>
          </a:p>
          <a:p>
            <a:endParaRPr lang="en-GB" altLang="en-US" dirty="0" smtClean="0">
              <a:solidFill>
                <a:schemeClr val="accent3">
                  <a:lumMod val="50000"/>
                </a:schemeClr>
              </a:solidFill>
            </a:endParaRPr>
          </a:p>
          <a:p>
            <a:endParaRPr lang="en-GB" altLang="en-US" dirty="0">
              <a:solidFill>
                <a:schemeClr val="accent3">
                  <a:lumMod val="50000"/>
                </a:schemeClr>
              </a:solidFill>
            </a:endParaRPr>
          </a:p>
        </p:txBody>
      </p:sp>
      <p:pic>
        <p:nvPicPr>
          <p:cNvPr id="6" name="Picture 2" descr="https://education.gov.scot/improvement/PublishingImages/ELC/ELC3_prebirthtothreecirc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460" y="123370"/>
            <a:ext cx="2075115" cy="16760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education.gov.scot/improvement/PublishingImages/ELC/Building%20The%20Ambition%20cov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333" y="1922600"/>
            <a:ext cx="2046242" cy="16527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how good is our early lear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8791" y="1922600"/>
            <a:ext cx="2330541" cy="1652735"/>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026" name="Picture 2" descr="See the source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923"/>
          <a:stretch/>
        </p:blipFill>
        <p:spPr bwMode="auto">
          <a:xfrm>
            <a:off x="9258791" y="123370"/>
            <a:ext cx="2330541" cy="1652735"/>
          </a:xfrm>
          <a:prstGeom prst="rect">
            <a:avLst/>
          </a:prstGeom>
          <a:noFill/>
          <a:ln w="3175">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11" name="Right Arrow 10"/>
          <p:cNvSpPr/>
          <p:nvPr/>
        </p:nvSpPr>
        <p:spPr>
          <a:xfrm>
            <a:off x="2621810" y="3753693"/>
            <a:ext cx="6949440" cy="2532185"/>
          </a:xfrm>
          <a:prstGeom prst="rightArrow">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smtClean="0">
                <a:solidFill>
                  <a:schemeClr val="tx1"/>
                </a:solidFill>
              </a:rPr>
              <a:t>Consider how you would support </a:t>
            </a:r>
            <a:r>
              <a:rPr lang="en-GB" altLang="en-US" dirty="0">
                <a:solidFill>
                  <a:schemeClr val="tx1"/>
                </a:solidFill>
              </a:rPr>
              <a:t>the development of children’s schemas in spaces where older and younger children learn alongside one another?</a:t>
            </a:r>
          </a:p>
        </p:txBody>
      </p:sp>
    </p:spTree>
    <p:extLst>
      <p:ext uri="{BB962C8B-B14F-4D97-AF65-F5344CB8AC3E}">
        <p14:creationId xmlns:p14="http://schemas.microsoft.com/office/powerpoint/2010/main" val="222405387"/>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2000"/>
                                        <p:tgtEl>
                                          <p:spTgt spid="6"/>
                                        </p:tgtEl>
                                      </p:cBhvr>
                                    </p:animEffect>
                                  </p:childTnLst>
                                </p:cTn>
                              </p:par>
                            </p:childTnLst>
                          </p:cTn>
                        </p:par>
                        <p:par>
                          <p:cTn id="11" fill="hold">
                            <p:stCondLst>
                              <p:cond delay="2500"/>
                            </p:stCondLst>
                            <p:childTnLst>
                              <p:par>
                                <p:cTn id="12" presetID="22" presetClass="entr" presetSubtype="1" fill="hold" nodeType="afterEffect">
                                  <p:stCondLst>
                                    <p:cond delay="1000"/>
                                  </p:stCondLst>
                                  <p:childTnLst>
                                    <p:set>
                                      <p:cBhvr>
                                        <p:cTn id="13" dur="1" fill="hold">
                                          <p:stCondLst>
                                            <p:cond delay="0"/>
                                          </p:stCondLst>
                                        </p:cTn>
                                        <p:tgtEl>
                                          <p:spTgt spid="1026"/>
                                        </p:tgtEl>
                                        <p:attrNameLst>
                                          <p:attrName>style.visibility</p:attrName>
                                        </p:attrNameLst>
                                      </p:cBhvr>
                                      <p:to>
                                        <p:strVal val="visible"/>
                                      </p:to>
                                    </p:set>
                                    <p:animEffect transition="in" filter="wipe(up)">
                                      <p:cBhvr>
                                        <p:cTn id="14" dur="2000"/>
                                        <p:tgtEl>
                                          <p:spTgt spid="1026"/>
                                        </p:tgtEl>
                                      </p:cBhvr>
                                    </p:animEffect>
                                  </p:childTnLst>
                                </p:cTn>
                              </p:par>
                            </p:childTnLst>
                          </p:cTn>
                        </p:par>
                        <p:par>
                          <p:cTn id="15" fill="hold">
                            <p:stCondLst>
                              <p:cond delay="5500"/>
                            </p:stCondLst>
                            <p:childTnLst>
                              <p:par>
                                <p:cTn id="16" presetID="22" presetClass="entr" presetSubtype="1" fill="hold" nodeType="after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2000"/>
                                        <p:tgtEl>
                                          <p:spTgt spid="7"/>
                                        </p:tgtEl>
                                      </p:cBhvr>
                                    </p:animEffect>
                                  </p:childTnLst>
                                </p:cTn>
                              </p:par>
                            </p:childTnLst>
                          </p:cTn>
                        </p:par>
                        <p:par>
                          <p:cTn id="19" fill="hold">
                            <p:stCondLst>
                              <p:cond delay="8500"/>
                            </p:stCondLst>
                            <p:childTnLst>
                              <p:par>
                                <p:cTn id="20" presetID="22" presetClass="entr" presetSubtype="1" fill="hold" nodeType="afterEffect">
                                  <p:stCondLst>
                                    <p:cond delay="100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2000"/>
                                        <p:tgtEl>
                                          <p:spTgt spid="8"/>
                                        </p:tgtEl>
                                      </p:cBhvr>
                                    </p:animEffect>
                                  </p:childTnLst>
                                </p:cTn>
                              </p:par>
                            </p:childTnLst>
                          </p:cTn>
                        </p:par>
                        <p:par>
                          <p:cTn id="23" fill="hold">
                            <p:stCondLst>
                              <p:cond delay="11500"/>
                            </p:stCondLst>
                            <p:childTnLst>
                              <p:par>
                                <p:cTn id="24" presetID="22" presetClass="entr" presetSubtype="1" fill="hold" grpId="0" nodeType="after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3000"/>
                                        <p:tgtEl>
                                          <p:spTgt spid="5"/>
                                        </p:tgtEl>
                                      </p:cBhvr>
                                    </p:animEffect>
                                  </p:childTnLst>
                                </p:cTn>
                              </p:par>
                            </p:childTnLst>
                          </p:cTn>
                        </p:par>
                        <p:par>
                          <p:cTn id="27" fill="hold">
                            <p:stCondLst>
                              <p:cond delay="15500"/>
                            </p:stCondLst>
                            <p:childTnLst>
                              <p:par>
                                <p:cTn id="28" presetID="22" presetClass="entr" presetSubtype="1" fill="hold" grpId="0" nodeType="afterEffect">
                                  <p:stCondLst>
                                    <p:cond delay="500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C4C4"/>
                </a:solidFill>
              </a:rPr>
              <a:t>Making connections</a:t>
            </a:r>
            <a:endParaRPr lang="en-GB" dirty="0">
              <a:solidFill>
                <a:srgbClr val="00C4C4"/>
              </a:solidFill>
            </a:endParaRPr>
          </a:p>
        </p:txBody>
      </p:sp>
      <p:sp>
        <p:nvSpPr>
          <p:cNvPr id="3" name="Content Placeholder 2"/>
          <p:cNvSpPr>
            <a:spLocks noGrp="1"/>
          </p:cNvSpPr>
          <p:nvPr>
            <p:ph sz="half" idx="1"/>
          </p:nvPr>
        </p:nvSpPr>
        <p:spPr/>
        <p:txBody>
          <a:bodyPr/>
          <a:lstStyle/>
          <a:p>
            <a:pPr>
              <a:lnSpc>
                <a:spcPct val="150000"/>
              </a:lnSpc>
            </a:pPr>
            <a:r>
              <a:rPr lang="en-GB" altLang="en-US" dirty="0">
                <a:solidFill>
                  <a:schemeClr val="tx1"/>
                </a:solidFill>
              </a:rPr>
              <a:t>Join the conversation with other ELC practitioners </a:t>
            </a:r>
            <a:r>
              <a:rPr lang="en-GB" altLang="en-US" dirty="0" smtClean="0">
                <a:solidFill>
                  <a:schemeClr val="tx1"/>
                </a:solidFill>
              </a:rPr>
              <a:t>on the GLOW  </a:t>
            </a:r>
            <a:r>
              <a:rPr lang="en-GB" altLang="en-US" dirty="0" smtClean="0">
                <a:solidFill>
                  <a:schemeClr val="tx1"/>
                </a:solidFill>
                <a:hlinkClick r:id="rId2"/>
              </a:rPr>
              <a:t>EarlyLearn</a:t>
            </a:r>
            <a:r>
              <a:rPr lang="en-GB" altLang="en-US" dirty="0" smtClean="0">
                <a:solidFill>
                  <a:schemeClr val="tx1"/>
                </a:solidFill>
              </a:rPr>
              <a:t> </a:t>
            </a:r>
            <a:r>
              <a:rPr lang="en-GB" altLang="en-US" dirty="0">
                <a:solidFill>
                  <a:schemeClr val="tx1"/>
                </a:solidFill>
              </a:rPr>
              <a:t>Yammer group and using </a:t>
            </a:r>
            <a:r>
              <a:rPr lang="en-GB" altLang="en-US" dirty="0" smtClean="0">
                <a:solidFill>
                  <a:schemeClr val="tx1"/>
                </a:solidFill>
              </a:rPr>
              <a:t>Twitter with </a:t>
            </a:r>
            <a:r>
              <a:rPr lang="en-GB" altLang="en-US" dirty="0" smtClean="0">
                <a:solidFill>
                  <a:schemeClr val="tx1"/>
                </a:solidFill>
                <a:hlinkClick r:id="rId3"/>
              </a:rPr>
              <a:t>@</a:t>
            </a:r>
            <a:r>
              <a:rPr lang="en-GB" altLang="en-US" dirty="0" err="1" smtClean="0">
                <a:solidFill>
                  <a:schemeClr val="tx1"/>
                </a:solidFill>
                <a:hlinkClick r:id="rId3"/>
              </a:rPr>
              <a:t>CafTeam</a:t>
            </a:r>
            <a:r>
              <a:rPr lang="en-GB" altLang="en-US" dirty="0" smtClean="0">
                <a:solidFill>
                  <a:schemeClr val="tx1"/>
                </a:solidFill>
                <a:hlinkClick r:id="rId3"/>
              </a:rPr>
              <a:t> </a:t>
            </a:r>
            <a:r>
              <a:rPr lang="en-GB" altLang="en-US" dirty="0" smtClean="0">
                <a:solidFill>
                  <a:schemeClr val="tx1"/>
                </a:solidFill>
              </a:rPr>
              <a:t>using #</a:t>
            </a:r>
            <a:r>
              <a:rPr lang="en-GB" altLang="en-US" dirty="0" err="1" smtClean="0">
                <a:solidFill>
                  <a:schemeClr val="tx1"/>
                </a:solidFill>
              </a:rPr>
              <a:t>schemascot</a:t>
            </a:r>
            <a:r>
              <a:rPr lang="en-GB" altLang="en-US" dirty="0" smtClean="0">
                <a:solidFill>
                  <a:schemeClr val="tx1"/>
                </a:solidFill>
              </a:rPr>
              <a:t>.</a:t>
            </a:r>
          </a:p>
          <a:p>
            <a:endParaRPr lang="en-GB" altLang="en-US" dirty="0">
              <a:solidFill>
                <a:schemeClr val="tx1"/>
              </a:solidFill>
            </a:endParaRPr>
          </a:p>
          <a:p>
            <a:endParaRPr lang="en-GB" dirty="0"/>
          </a:p>
        </p:txBody>
      </p:sp>
      <p:pic>
        <p:nvPicPr>
          <p:cNvPr id="5" name="Content Placeholder 4" descr="http://www.clipartbest.com/cliparts/bTy/ooE/bTyooEbTL.jpeg">
            <a:hlinkClick r:id="rId4"/>
          </p:cNvPr>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6780488" y="1962856"/>
            <a:ext cx="4304767" cy="322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3227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2000" fill="hold"/>
                                        <p:tgtEl>
                                          <p:spTgt spid="5"/>
                                        </p:tgtEl>
                                        <p:attrNameLst>
                                          <p:attrName>ppt_w</p:attrName>
                                        </p:attrNameLst>
                                      </p:cBhvr>
                                      <p:tavLst>
                                        <p:tav tm="0">
                                          <p:val>
                                            <p:fltVal val="0"/>
                                          </p:val>
                                        </p:tav>
                                        <p:tav tm="100000">
                                          <p:val>
                                            <p:strVal val="#ppt_w"/>
                                          </p:val>
                                        </p:tav>
                                      </p:tavLst>
                                    </p:anim>
                                    <p:anim calcmode="lin" valueType="num">
                                      <p:cBhvr>
                                        <p:cTn id="12" dur="2000" fill="hold"/>
                                        <p:tgtEl>
                                          <p:spTgt spid="5"/>
                                        </p:tgtEl>
                                        <p:attrNameLst>
                                          <p:attrName>ppt_h</p:attrName>
                                        </p:attrNameLst>
                                      </p:cBhvr>
                                      <p:tavLst>
                                        <p:tav tm="0">
                                          <p:val>
                                            <p:fltVal val="0"/>
                                          </p:val>
                                        </p:tav>
                                        <p:tav tm="100000">
                                          <p:val>
                                            <p:strVal val="#ppt_h"/>
                                          </p:val>
                                        </p:tav>
                                      </p:tavLst>
                                    </p:anim>
                                    <p:anim calcmode="lin" valueType="num">
                                      <p:cBhvr>
                                        <p:cTn id="13" dur="2000" fill="hold"/>
                                        <p:tgtEl>
                                          <p:spTgt spid="5"/>
                                        </p:tgtEl>
                                        <p:attrNameLst>
                                          <p:attrName>style.rotation</p:attrName>
                                        </p:attrNameLst>
                                      </p:cBhvr>
                                      <p:tavLst>
                                        <p:tav tm="0">
                                          <p:val>
                                            <p:fltVal val="90"/>
                                          </p:val>
                                        </p:tav>
                                        <p:tav tm="100000">
                                          <p:val>
                                            <p:fltVal val="0"/>
                                          </p:val>
                                        </p:tav>
                                      </p:tavLst>
                                    </p:anim>
                                    <p:animEffect transition="in" filter="fade">
                                      <p:cBhvr>
                                        <p:cTn id="14" dur="2000"/>
                                        <p:tgtEl>
                                          <p:spTgt spid="5"/>
                                        </p:tgtEl>
                                      </p:cBhvr>
                                    </p:animEffect>
                                  </p:childTnLst>
                                </p:cTn>
                              </p:par>
                            </p:childTnLst>
                          </p:cTn>
                        </p:par>
                        <p:par>
                          <p:cTn id="15" fill="hold">
                            <p:stCondLst>
                              <p:cond delay="4000"/>
                            </p:stCondLst>
                            <p:childTnLst>
                              <p:par>
                                <p:cTn id="16" presetID="22" presetClass="entr" presetSubtype="1" fill="hold" nodeType="afterEffect">
                                  <p:stCondLst>
                                    <p:cond delay="100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up)">
                                      <p:cBhvr>
                                        <p:cTn id="18"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12" y="210831"/>
            <a:ext cx="10836972" cy="711200"/>
          </a:xfrm>
        </p:spPr>
        <p:txBody>
          <a:bodyPr/>
          <a:lstStyle/>
          <a:p>
            <a:r>
              <a:rPr lang="en-GB" dirty="0" smtClean="0">
                <a:solidFill>
                  <a:srgbClr val="00C4C4"/>
                </a:solidFill>
              </a:rPr>
              <a:t>References</a:t>
            </a:r>
            <a:endParaRPr lang="en-GB" dirty="0">
              <a:solidFill>
                <a:srgbClr val="00C4C4"/>
              </a:solidFill>
            </a:endParaRPr>
          </a:p>
        </p:txBody>
      </p:sp>
      <p:sp>
        <p:nvSpPr>
          <p:cNvPr id="3" name="Content Placeholder 2"/>
          <p:cNvSpPr>
            <a:spLocks noGrp="1"/>
          </p:cNvSpPr>
          <p:nvPr>
            <p:ph idx="1"/>
          </p:nvPr>
        </p:nvSpPr>
        <p:spPr>
          <a:xfrm>
            <a:off x="626807" y="1105873"/>
            <a:ext cx="10817923" cy="3702050"/>
          </a:xfrm>
        </p:spPr>
        <p:txBody>
          <a:bodyPr/>
          <a:lstStyle/>
          <a:p>
            <a:pPr>
              <a:spcBef>
                <a:spcPts val="0"/>
              </a:spcBef>
            </a:pPr>
            <a:r>
              <a:rPr lang="en-GB" dirty="0" smtClean="0">
                <a:solidFill>
                  <a:schemeClr val="tx1"/>
                </a:solidFill>
              </a:rPr>
              <a:t>Scottish Government (2014). </a:t>
            </a:r>
            <a:r>
              <a:rPr lang="en-GB" i="1" dirty="0" smtClean="0">
                <a:solidFill>
                  <a:schemeClr val="tx1"/>
                </a:solidFill>
              </a:rPr>
              <a:t>Building </a:t>
            </a:r>
            <a:r>
              <a:rPr lang="en-GB" i="1" dirty="0">
                <a:solidFill>
                  <a:schemeClr val="tx1"/>
                </a:solidFill>
              </a:rPr>
              <a:t>the </a:t>
            </a:r>
            <a:r>
              <a:rPr lang="en-GB" i="1" dirty="0" smtClean="0">
                <a:solidFill>
                  <a:schemeClr val="tx1"/>
                </a:solidFill>
              </a:rPr>
              <a:t>Ambition: National </a:t>
            </a:r>
            <a:r>
              <a:rPr lang="en-GB" i="1" dirty="0">
                <a:solidFill>
                  <a:schemeClr val="tx1"/>
                </a:solidFill>
              </a:rPr>
              <a:t>Practice Guidance on Early Learning and </a:t>
            </a:r>
            <a:r>
              <a:rPr lang="en-GB" i="1" dirty="0" smtClean="0">
                <a:solidFill>
                  <a:schemeClr val="tx1"/>
                </a:solidFill>
              </a:rPr>
              <a:t>Childcare, Children </a:t>
            </a:r>
            <a:r>
              <a:rPr lang="en-GB" i="1" dirty="0">
                <a:solidFill>
                  <a:schemeClr val="tx1"/>
                </a:solidFill>
              </a:rPr>
              <a:t>and Young People (Scotland) Act </a:t>
            </a:r>
            <a:r>
              <a:rPr lang="en-GB" i="1" dirty="0" smtClean="0">
                <a:solidFill>
                  <a:schemeClr val="tx1"/>
                </a:solidFill>
              </a:rPr>
              <a:t>2014</a:t>
            </a:r>
            <a:r>
              <a:rPr lang="en-GB" dirty="0" smtClean="0">
                <a:solidFill>
                  <a:schemeClr val="tx1"/>
                </a:solidFill>
              </a:rPr>
              <a:t>. Edinburgh: Scottish Government.</a:t>
            </a:r>
          </a:p>
          <a:p>
            <a:pPr>
              <a:spcBef>
                <a:spcPts val="0"/>
              </a:spcBef>
            </a:pPr>
            <a:endParaRPr lang="en-GB" dirty="0" smtClean="0">
              <a:solidFill>
                <a:schemeClr val="tx1"/>
              </a:solidFill>
            </a:endParaRPr>
          </a:p>
          <a:p>
            <a:pPr>
              <a:spcBef>
                <a:spcPts val="0"/>
              </a:spcBef>
            </a:pPr>
            <a:r>
              <a:rPr lang="en-GB" dirty="0">
                <a:solidFill>
                  <a:schemeClr val="tx1"/>
                </a:solidFill>
              </a:rPr>
              <a:t>Else P (2014). </a:t>
            </a:r>
            <a:r>
              <a:rPr lang="en-GB" i="1" dirty="0">
                <a:solidFill>
                  <a:schemeClr val="tx1"/>
                </a:solidFill>
              </a:rPr>
              <a:t>Making Sense of Play: Supporting Children in their Play</a:t>
            </a:r>
            <a:r>
              <a:rPr lang="en-GB" dirty="0">
                <a:solidFill>
                  <a:schemeClr val="tx1"/>
                </a:solidFill>
              </a:rPr>
              <a:t>. Berkshire: open university </a:t>
            </a:r>
            <a:r>
              <a:rPr lang="en-GB" dirty="0" smtClean="0">
                <a:solidFill>
                  <a:schemeClr val="tx1"/>
                </a:solidFill>
              </a:rPr>
              <a:t>press.</a:t>
            </a:r>
          </a:p>
          <a:p>
            <a:pPr>
              <a:spcBef>
                <a:spcPts val="0"/>
              </a:spcBef>
            </a:pPr>
            <a:endParaRPr lang="en-GB" dirty="0">
              <a:solidFill>
                <a:schemeClr val="tx1"/>
              </a:solidFill>
            </a:endParaRPr>
          </a:p>
          <a:p>
            <a:pPr>
              <a:spcBef>
                <a:spcPts val="0"/>
              </a:spcBef>
            </a:pPr>
            <a:r>
              <a:rPr lang="en-GB" dirty="0" smtClean="0">
                <a:solidFill>
                  <a:schemeClr val="tx1"/>
                </a:solidFill>
              </a:rPr>
              <a:t></a:t>
            </a:r>
            <a:r>
              <a:rPr lang="en-GB" dirty="0" err="1">
                <a:solidFill>
                  <a:schemeClr val="tx1"/>
                </a:solidFill>
              </a:rPr>
              <a:t>Mairs</a:t>
            </a:r>
            <a:r>
              <a:rPr lang="en-GB" dirty="0">
                <a:solidFill>
                  <a:schemeClr val="tx1"/>
                </a:solidFill>
              </a:rPr>
              <a:t> Â—K. &amp; Arnold C. (2013). </a:t>
            </a:r>
            <a:r>
              <a:rPr lang="en-GB" i="1" dirty="0">
                <a:solidFill>
                  <a:schemeClr val="tx1"/>
                </a:solidFill>
              </a:rPr>
              <a:t>Young Children Learning through Schemas: Deepening the dialogue about learning in the home and in the nursery</a:t>
            </a:r>
            <a:r>
              <a:rPr lang="en-GB" dirty="0">
                <a:solidFill>
                  <a:schemeClr val="tx1"/>
                </a:solidFill>
              </a:rPr>
              <a:t>. Oxon: </a:t>
            </a:r>
            <a:r>
              <a:rPr lang="en-GB" dirty="0" err="1" smtClean="0">
                <a:solidFill>
                  <a:schemeClr val="tx1"/>
                </a:solidFill>
              </a:rPr>
              <a:t>Routledge</a:t>
            </a:r>
            <a:r>
              <a:rPr lang="en-GB" dirty="0" smtClean="0">
                <a:solidFill>
                  <a:schemeClr val="tx1"/>
                </a:solidFill>
              </a:rPr>
              <a:t>.</a:t>
            </a:r>
          </a:p>
          <a:p>
            <a:pPr>
              <a:spcBef>
                <a:spcPts val="0"/>
              </a:spcBef>
            </a:pPr>
            <a:endParaRPr lang="en-GB" dirty="0">
              <a:solidFill>
                <a:schemeClr val="tx1"/>
              </a:solidFill>
            </a:endParaRPr>
          </a:p>
          <a:p>
            <a:pPr>
              <a:spcBef>
                <a:spcPts val="0"/>
              </a:spcBef>
            </a:pPr>
            <a:r>
              <a:rPr lang="en-GB" dirty="0" smtClean="0">
                <a:solidFill>
                  <a:schemeClr val="tx1"/>
                </a:solidFill>
              </a:rPr>
              <a:t>Louis S</a:t>
            </a:r>
            <a:r>
              <a:rPr lang="en-GB" dirty="0">
                <a:solidFill>
                  <a:schemeClr val="tx1"/>
                </a:solidFill>
              </a:rPr>
              <a:t>.</a:t>
            </a:r>
            <a:r>
              <a:rPr lang="en-GB" dirty="0" smtClean="0">
                <a:solidFill>
                  <a:schemeClr val="tx1"/>
                </a:solidFill>
              </a:rPr>
              <a:t> Featherstone S. </a:t>
            </a:r>
            <a:r>
              <a:rPr lang="en-GB" dirty="0" err="1" smtClean="0">
                <a:solidFill>
                  <a:schemeClr val="tx1"/>
                </a:solidFill>
              </a:rPr>
              <a:t>Macgraw</a:t>
            </a:r>
            <a:r>
              <a:rPr lang="en-GB" dirty="0">
                <a:solidFill>
                  <a:schemeClr val="tx1"/>
                </a:solidFill>
              </a:rPr>
              <a:t> </a:t>
            </a:r>
            <a:r>
              <a:rPr lang="en-GB" dirty="0" smtClean="0">
                <a:solidFill>
                  <a:schemeClr val="tx1"/>
                </a:solidFill>
              </a:rPr>
              <a:t>L. Hayes L. </a:t>
            </a:r>
            <a:r>
              <a:rPr lang="en-GB" dirty="0" err="1" smtClean="0">
                <a:solidFill>
                  <a:schemeClr val="tx1"/>
                </a:solidFill>
              </a:rPr>
              <a:t>Beswick</a:t>
            </a:r>
            <a:r>
              <a:rPr lang="en-GB" dirty="0" smtClean="0">
                <a:solidFill>
                  <a:schemeClr val="tx1"/>
                </a:solidFill>
              </a:rPr>
              <a:t> C. </a:t>
            </a:r>
            <a:r>
              <a:rPr lang="en-GB" dirty="0">
                <a:solidFill>
                  <a:schemeClr val="tx1"/>
                </a:solidFill>
              </a:rPr>
              <a:t>(2013</a:t>
            </a:r>
            <a:r>
              <a:rPr lang="en-GB" dirty="0" smtClean="0">
                <a:solidFill>
                  <a:schemeClr val="tx1"/>
                </a:solidFill>
              </a:rPr>
              <a:t>).  </a:t>
            </a:r>
            <a:r>
              <a:rPr lang="en-GB" i="1" dirty="0">
                <a:solidFill>
                  <a:schemeClr val="tx1"/>
                </a:solidFill>
              </a:rPr>
              <a:t>Understanding Schemas in Young Children: Again! Again! </a:t>
            </a:r>
            <a:r>
              <a:rPr lang="en-GB" i="1" dirty="0" smtClean="0">
                <a:solidFill>
                  <a:schemeClr val="tx1"/>
                </a:solidFill>
              </a:rPr>
              <a:t>London: Bloomsbury Publishing PLC.</a:t>
            </a:r>
          </a:p>
          <a:p>
            <a:pPr>
              <a:spcBef>
                <a:spcPts val="0"/>
              </a:spcBef>
            </a:pPr>
            <a:endParaRPr lang="en-GB" sz="1800" dirty="0">
              <a:solidFill>
                <a:schemeClr val="tx1"/>
              </a:solidFill>
            </a:endParaRPr>
          </a:p>
        </p:txBody>
      </p:sp>
    </p:spTree>
    <p:extLst>
      <p:ext uri="{BB962C8B-B14F-4D97-AF65-F5344CB8AC3E}">
        <p14:creationId xmlns:p14="http://schemas.microsoft.com/office/powerpoint/2010/main" val="265673381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3"/>
          <a:srcRect l="23724" t="23521" r="26011" b="31464"/>
          <a:stretch/>
        </p:blipFill>
        <p:spPr>
          <a:xfrm>
            <a:off x="-1499" y="5845338"/>
            <a:ext cx="12263839" cy="1026730"/>
          </a:xfrm>
          <a:prstGeom prst="rect">
            <a:avLst/>
          </a:prstGeom>
        </p:spPr>
      </p:pic>
      <p:pic>
        <p:nvPicPr>
          <p:cNvPr id="6" name="Picture 5"/>
          <p:cNvPicPr>
            <a:picLocks noChangeAspect="1"/>
          </p:cNvPicPr>
          <p:nvPr/>
        </p:nvPicPr>
        <p:blipFill>
          <a:blip r:embed="rId4"/>
          <a:stretch>
            <a:fillRect/>
          </a:stretch>
        </p:blipFill>
        <p:spPr>
          <a:xfrm>
            <a:off x="8630113" y="6374080"/>
            <a:ext cx="2804346" cy="186956"/>
          </a:xfrm>
          <a:prstGeom prst="rect">
            <a:avLst/>
          </a:prstGeom>
        </p:spPr>
      </p:pic>
      <p:pic>
        <p:nvPicPr>
          <p:cNvPr id="1026"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7164935" y="1373407"/>
            <a:ext cx="4011641"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461" y="572404"/>
            <a:ext cx="3273587" cy="1425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61461" y="2782669"/>
            <a:ext cx="6096000" cy="1446550"/>
          </a:xfrm>
          <a:prstGeom prst="rect">
            <a:avLst/>
          </a:prstGeom>
        </p:spPr>
        <p:txBody>
          <a:bodyPr>
            <a:spAutoFit/>
          </a:bodyPr>
          <a:lstStyle/>
          <a:p>
            <a:r>
              <a:rPr lang="en-GB" sz="4400" dirty="0">
                <a:solidFill>
                  <a:srgbClr val="00C4C4"/>
                </a:solidFill>
              </a:rPr>
              <a:t>Schematic Play:</a:t>
            </a:r>
          </a:p>
          <a:p>
            <a:r>
              <a:rPr lang="en-GB" sz="4400" dirty="0">
                <a:solidFill>
                  <a:srgbClr val="00C4C4"/>
                </a:solidFill>
              </a:rPr>
              <a:t>Taking a closer look</a:t>
            </a:r>
          </a:p>
        </p:txBody>
      </p:sp>
    </p:spTree>
    <p:extLst>
      <p:ext uri="{BB962C8B-B14F-4D97-AF65-F5344CB8AC3E}">
        <p14:creationId xmlns:p14="http://schemas.microsoft.com/office/powerpoint/2010/main" val="2257916853"/>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style.rotation</p:attrName>
                                        </p:attrNameLst>
                                      </p:cBhvr>
                                      <p:tavLst>
                                        <p:tav tm="0">
                                          <p:val>
                                            <p:fltVal val="90"/>
                                          </p:val>
                                        </p:tav>
                                        <p:tav tm="100000">
                                          <p:val>
                                            <p:fltVal val="0"/>
                                          </p:val>
                                        </p:tav>
                                      </p:tavLst>
                                    </p:anim>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12" y="210831"/>
            <a:ext cx="10836972" cy="711200"/>
          </a:xfrm>
        </p:spPr>
        <p:txBody>
          <a:bodyPr/>
          <a:lstStyle/>
          <a:p>
            <a:r>
              <a:rPr lang="en-GB" dirty="0" smtClean="0">
                <a:solidFill>
                  <a:srgbClr val="00C4C4"/>
                </a:solidFill>
              </a:rPr>
              <a:t>References</a:t>
            </a:r>
            <a:endParaRPr lang="en-GB" dirty="0">
              <a:solidFill>
                <a:srgbClr val="00C4C4"/>
              </a:solidFill>
            </a:endParaRPr>
          </a:p>
        </p:txBody>
      </p:sp>
      <p:sp>
        <p:nvSpPr>
          <p:cNvPr id="3" name="Content Placeholder 2"/>
          <p:cNvSpPr>
            <a:spLocks noGrp="1"/>
          </p:cNvSpPr>
          <p:nvPr>
            <p:ph idx="1"/>
          </p:nvPr>
        </p:nvSpPr>
        <p:spPr>
          <a:xfrm>
            <a:off x="626807" y="1105873"/>
            <a:ext cx="10817923" cy="3702050"/>
          </a:xfrm>
        </p:spPr>
        <p:txBody>
          <a:bodyPr/>
          <a:lstStyle/>
          <a:p>
            <a:pPr>
              <a:spcBef>
                <a:spcPts val="0"/>
              </a:spcBef>
            </a:pPr>
            <a:r>
              <a:rPr lang="en-GB" sz="1800" dirty="0">
                <a:solidFill>
                  <a:schemeClr val="tx1"/>
                </a:solidFill>
              </a:rPr>
              <a:t>Constable K (2013). </a:t>
            </a:r>
            <a:r>
              <a:rPr lang="en-GB" sz="1800" i="1" dirty="0">
                <a:solidFill>
                  <a:schemeClr val="tx1"/>
                </a:solidFill>
              </a:rPr>
              <a:t>Planning for Schematic Learning in the Early Years: A Practical Guide</a:t>
            </a:r>
            <a:r>
              <a:rPr lang="en-GB" sz="1800" dirty="0">
                <a:solidFill>
                  <a:schemeClr val="tx1"/>
                </a:solidFill>
              </a:rPr>
              <a:t>. Oxon: </a:t>
            </a:r>
            <a:r>
              <a:rPr lang="en-GB" sz="1800" dirty="0" err="1">
                <a:solidFill>
                  <a:schemeClr val="tx1"/>
                </a:solidFill>
              </a:rPr>
              <a:t>Routledge</a:t>
            </a:r>
            <a:r>
              <a:rPr lang="en-GB" sz="1800" dirty="0">
                <a:solidFill>
                  <a:schemeClr val="tx1"/>
                </a:solidFill>
              </a:rPr>
              <a:t>. </a:t>
            </a:r>
            <a:br>
              <a:rPr lang="en-GB" sz="1800" dirty="0">
                <a:solidFill>
                  <a:schemeClr val="tx1"/>
                </a:solidFill>
              </a:rPr>
            </a:br>
            <a:endParaRPr lang="en-GB" sz="1800" dirty="0">
              <a:solidFill>
                <a:schemeClr val="tx1"/>
              </a:solidFill>
            </a:endParaRPr>
          </a:p>
          <a:p>
            <a:r>
              <a:rPr lang="en-GB" sz="1800" dirty="0">
                <a:solidFill>
                  <a:schemeClr val="tx1"/>
                </a:solidFill>
              </a:rPr>
              <a:t>Care Inspectorate (2016). </a:t>
            </a:r>
            <a:r>
              <a:rPr lang="en-GB" sz="1800" i="1" dirty="0">
                <a:solidFill>
                  <a:schemeClr val="tx1"/>
                </a:solidFill>
              </a:rPr>
              <a:t>My world outdoors: Sharing good practice in how early years services can provide play and learning wholly or partially outdoors. </a:t>
            </a:r>
            <a:r>
              <a:rPr lang="en-GB" sz="1800" dirty="0">
                <a:solidFill>
                  <a:schemeClr val="tx1"/>
                </a:solidFill>
              </a:rPr>
              <a:t>Dundee: Communications</a:t>
            </a:r>
            <a:r>
              <a:rPr lang="en-GB" sz="1800" dirty="0" smtClean="0">
                <a:solidFill>
                  <a:schemeClr val="tx1"/>
                </a:solidFill>
              </a:rPr>
              <a:t>.</a:t>
            </a:r>
          </a:p>
          <a:p>
            <a:endParaRPr lang="en-GB" sz="1800" dirty="0" smtClean="0"/>
          </a:p>
          <a:p>
            <a:r>
              <a:rPr lang="en-GB" sz="1800" dirty="0" smtClean="0">
                <a:solidFill>
                  <a:schemeClr val="tx1"/>
                </a:solidFill>
              </a:rPr>
              <a:t>https</a:t>
            </a:r>
            <a:r>
              <a:rPr lang="en-GB" sz="1800" dirty="0">
                <a:solidFill>
                  <a:schemeClr val="tx1"/>
                </a:solidFill>
              </a:rPr>
              <a:t>://education.gov.scot/improvement/. </a:t>
            </a:r>
            <a:r>
              <a:rPr lang="en-GB" sz="1800" dirty="0" smtClean="0">
                <a:solidFill>
                  <a:schemeClr val="tx1"/>
                </a:solidFill>
              </a:rPr>
              <a:t>2018. </a:t>
            </a:r>
            <a:r>
              <a:rPr lang="en-GB" sz="1800" i="1" dirty="0">
                <a:solidFill>
                  <a:schemeClr val="tx1"/>
                </a:solidFill>
              </a:rPr>
              <a:t>Effective observation leading to effective assessment</a:t>
            </a:r>
            <a:r>
              <a:rPr lang="en-GB" sz="1800" dirty="0">
                <a:solidFill>
                  <a:schemeClr val="tx1"/>
                </a:solidFill>
              </a:rPr>
              <a:t>. [ONLINE] </a:t>
            </a:r>
            <a:r>
              <a:rPr lang="en-GB" sz="1800" dirty="0" smtClean="0">
                <a:solidFill>
                  <a:schemeClr val="tx1"/>
                </a:solidFill>
              </a:rPr>
              <a:t>available </a:t>
            </a:r>
            <a:r>
              <a:rPr lang="en-GB" sz="1800" dirty="0">
                <a:solidFill>
                  <a:schemeClr val="tx1"/>
                </a:solidFill>
              </a:rPr>
              <a:t>at: </a:t>
            </a:r>
            <a:r>
              <a:rPr lang="en-GB" sz="1800" u="sng" dirty="0">
                <a:hlinkClick r:id="rId2"/>
              </a:rPr>
              <a:t>https://education.gov.scot/improvement/learning-resources/Effective%20observation%20leading%20to%20effective%20assessment</a:t>
            </a:r>
            <a:r>
              <a:rPr lang="en-GB" sz="1800" dirty="0"/>
              <a:t>. </a:t>
            </a:r>
            <a:endParaRPr lang="en-GB" sz="1800" dirty="0">
              <a:solidFill>
                <a:schemeClr val="tx1"/>
              </a:solidFill>
            </a:endParaRPr>
          </a:p>
          <a:p>
            <a:pPr>
              <a:spcBef>
                <a:spcPts val="0"/>
              </a:spcBef>
            </a:pPr>
            <a:endParaRPr lang="en-GB" sz="1800" dirty="0">
              <a:solidFill>
                <a:schemeClr val="tx1"/>
              </a:solidFill>
            </a:endParaRPr>
          </a:p>
        </p:txBody>
      </p:sp>
    </p:spTree>
    <p:extLst>
      <p:ext uri="{BB962C8B-B14F-4D97-AF65-F5344CB8AC3E}">
        <p14:creationId xmlns:p14="http://schemas.microsoft.com/office/powerpoint/2010/main" val="8209773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539" y="3736092"/>
            <a:ext cx="12263839" cy="3140449"/>
            <a:chOff x="-18539" y="3736092"/>
            <a:chExt cx="12263839" cy="3140449"/>
          </a:xfrm>
        </p:grpSpPr>
        <p:pic>
          <p:nvPicPr>
            <p:cNvPr id="6" name="Picture 5"/>
            <p:cNvPicPr>
              <a:picLocks noChangeAspect="1"/>
            </p:cNvPicPr>
            <p:nvPr/>
          </p:nvPicPr>
          <p:blipFill rotWithShape="1">
            <a:blip r:embed="rId3"/>
            <a:srcRect l="23724" t="23521" r="26011" b="31464"/>
            <a:stretch/>
          </p:blipFill>
          <p:spPr>
            <a:xfrm>
              <a:off x="-18539" y="3736092"/>
              <a:ext cx="12263839" cy="3140449"/>
            </a:xfrm>
            <a:prstGeom prst="rect">
              <a:avLst/>
            </a:prstGeom>
          </p:spPr>
        </p:pic>
        <p:pic>
          <p:nvPicPr>
            <p:cNvPr id="7" name="Picture 6"/>
            <p:cNvPicPr>
              <a:picLocks noChangeAspect="1"/>
            </p:cNvPicPr>
            <p:nvPr/>
          </p:nvPicPr>
          <p:blipFill>
            <a:blip r:embed="rId4"/>
            <a:stretch>
              <a:fillRect/>
            </a:stretch>
          </p:blipFill>
          <p:spPr>
            <a:xfrm>
              <a:off x="8509603" y="5817820"/>
              <a:ext cx="2804346" cy="186956"/>
            </a:xfrm>
            <a:prstGeom prst="rect">
              <a:avLst/>
            </a:prstGeom>
          </p:spPr>
        </p:pic>
      </p:grpSp>
      <p:sp>
        <p:nvSpPr>
          <p:cNvPr id="3" name="Content Placeholder 2"/>
          <p:cNvSpPr>
            <a:spLocks noGrp="1"/>
          </p:cNvSpPr>
          <p:nvPr>
            <p:ph idx="1"/>
          </p:nvPr>
        </p:nvSpPr>
        <p:spPr>
          <a:xfrm>
            <a:off x="713768" y="1916499"/>
            <a:ext cx="10827033" cy="3039180"/>
          </a:xfrm>
        </p:spPr>
        <p:txBody>
          <a:bodyPr/>
          <a:lstStyle/>
          <a:p>
            <a:r>
              <a:rPr lang="en-US" sz="1400" b="1" dirty="0" smtClean="0"/>
              <a:t>Education Scotland</a:t>
            </a:r>
          </a:p>
          <a:p>
            <a:r>
              <a:rPr lang="en-US" sz="1400" dirty="0" err="1" smtClean="0"/>
              <a:t>Denholm</a:t>
            </a:r>
            <a:r>
              <a:rPr lang="en-US" sz="1400" dirty="0" smtClean="0"/>
              <a:t> House</a:t>
            </a:r>
            <a:endParaRPr lang="en-GB" sz="1400" dirty="0"/>
          </a:p>
          <a:p>
            <a:r>
              <a:rPr lang="en-US" sz="1400" dirty="0" err="1" smtClean="0"/>
              <a:t>Almondvale</a:t>
            </a:r>
            <a:r>
              <a:rPr lang="en-US" sz="1400" dirty="0" smtClean="0"/>
              <a:t> </a:t>
            </a:r>
            <a:r>
              <a:rPr lang="en-US" sz="1400" dirty="0"/>
              <a:t>Business Park</a:t>
            </a:r>
            <a:endParaRPr lang="en-GB" sz="1400" dirty="0"/>
          </a:p>
          <a:p>
            <a:r>
              <a:rPr lang="en-US" sz="1400" dirty="0" err="1"/>
              <a:t>Almondvale</a:t>
            </a:r>
            <a:r>
              <a:rPr lang="en-US" sz="1400" dirty="0"/>
              <a:t> Way</a:t>
            </a:r>
            <a:endParaRPr lang="en-GB" sz="1400" dirty="0"/>
          </a:p>
          <a:p>
            <a:r>
              <a:rPr lang="en-US" sz="1400" dirty="0"/>
              <a:t>Livingston EH54 6GA</a:t>
            </a:r>
            <a:endParaRPr lang="en-GB" sz="1400" dirty="0"/>
          </a:p>
          <a:p>
            <a:endParaRPr lang="en-GB" sz="1400" dirty="0"/>
          </a:p>
          <a:p>
            <a:r>
              <a:rPr lang="en-US" sz="1400" b="1" dirty="0"/>
              <a:t>T   </a:t>
            </a:r>
            <a:r>
              <a:rPr lang="en-US" sz="1400" dirty="0"/>
              <a:t>+44 (</a:t>
            </a:r>
            <a:r>
              <a:rPr lang="en-US" sz="1400" dirty="0" smtClean="0"/>
              <a:t>0)131 244 5000</a:t>
            </a:r>
            <a:endParaRPr lang="en-GB" sz="1400" dirty="0"/>
          </a:p>
          <a:p>
            <a:r>
              <a:rPr lang="en-US" sz="1400" b="1" dirty="0"/>
              <a:t>E   </a:t>
            </a:r>
            <a:r>
              <a:rPr lang="en-US" sz="1400" dirty="0" smtClean="0"/>
              <a:t>enquiries@educationscotland.gsi.gov.uk</a:t>
            </a:r>
            <a:endParaRPr lang="en-GB" sz="1400" dirty="0"/>
          </a:p>
          <a:p>
            <a:r>
              <a:rPr lang="en-US" sz="1400" dirty="0"/>
              <a:t> </a:t>
            </a:r>
            <a:endParaRPr lang="en-GB" sz="1400" dirty="0"/>
          </a:p>
        </p:txBody>
      </p:sp>
      <p:pic>
        <p:nvPicPr>
          <p:cNvPr id="4" name="Picture 3" descr="ES_alllogos_colour-01.png"/>
          <p:cNvPicPr>
            <a:picLocks noChangeAspect="1"/>
          </p:cNvPicPr>
          <p:nvPr/>
        </p:nvPicPr>
        <p:blipFill rotWithShape="1">
          <a:blip r:embed="rId5" cstate="print">
            <a:extLst>
              <a:ext uri="{28A0092B-C50C-407E-A947-70E740481C1C}">
                <a14:useLocalDpi xmlns:a14="http://schemas.microsoft.com/office/drawing/2010/main" val="0"/>
              </a:ext>
            </a:extLst>
          </a:blip>
          <a:srcRect l="9653" t="15093" r="10209" b="27991"/>
          <a:stretch/>
        </p:blipFill>
        <p:spPr>
          <a:xfrm>
            <a:off x="546913" y="398639"/>
            <a:ext cx="2604792" cy="1131025"/>
          </a:xfrm>
          <a:prstGeom prst="rect">
            <a:avLst/>
          </a:prstGeom>
        </p:spPr>
      </p:pic>
    </p:spTree>
    <p:extLst>
      <p:ext uri="{BB962C8B-B14F-4D97-AF65-F5344CB8AC3E}">
        <p14:creationId xmlns:p14="http://schemas.microsoft.com/office/powerpoint/2010/main" val="218868407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331" y="222107"/>
            <a:ext cx="4503537" cy="1272208"/>
          </a:xfrm>
        </p:spPr>
        <p:txBody>
          <a:bodyPr/>
          <a:lstStyle/>
          <a:p>
            <a:r>
              <a:rPr lang="en-GB" sz="3600" dirty="0">
                <a:solidFill>
                  <a:srgbClr val="00C4C4"/>
                </a:solidFill>
              </a:rPr>
              <a:t>What </a:t>
            </a:r>
            <a:r>
              <a:rPr lang="en-GB" sz="3600" dirty="0" smtClean="0">
                <a:solidFill>
                  <a:srgbClr val="00C4C4"/>
                </a:solidFill>
              </a:rPr>
              <a:t>is a </a:t>
            </a:r>
            <a:r>
              <a:rPr lang="en-GB" sz="3600" dirty="0">
                <a:solidFill>
                  <a:srgbClr val="00C4C4"/>
                </a:solidFill>
              </a:rPr>
              <a:t>s</a:t>
            </a:r>
            <a:r>
              <a:rPr lang="en-GB" sz="3600" dirty="0" smtClean="0">
                <a:solidFill>
                  <a:srgbClr val="00C4C4"/>
                </a:solidFill>
              </a:rPr>
              <a:t>chema</a:t>
            </a:r>
            <a:r>
              <a:rPr lang="en-GB" sz="3600" dirty="0">
                <a:solidFill>
                  <a:srgbClr val="00C4C4"/>
                </a:solidFill>
              </a:rPr>
              <a:t>?</a:t>
            </a:r>
          </a:p>
        </p:txBody>
      </p:sp>
      <p:sp>
        <p:nvSpPr>
          <p:cNvPr id="3" name="Content Placeholder 2"/>
          <p:cNvSpPr>
            <a:spLocks noGrp="1"/>
          </p:cNvSpPr>
          <p:nvPr>
            <p:ph idx="1"/>
          </p:nvPr>
        </p:nvSpPr>
        <p:spPr>
          <a:xfrm>
            <a:off x="376227" y="1153528"/>
            <a:ext cx="10026730" cy="2018513"/>
          </a:xfrm>
        </p:spPr>
        <p:txBody>
          <a:bodyPr/>
          <a:lstStyle/>
          <a:p>
            <a:pPr marL="285750" indent="-285750">
              <a:buFont typeface="Arial" panose="020B0604020202020204" pitchFamily="34" charset="0"/>
              <a:buChar char="•"/>
            </a:pPr>
            <a:r>
              <a:rPr lang="en-GB" altLang="en-US" sz="1800" dirty="0" smtClean="0">
                <a:solidFill>
                  <a:schemeClr val="tx1"/>
                </a:solidFill>
              </a:rPr>
              <a:t>Schemas </a:t>
            </a:r>
            <a:r>
              <a:rPr lang="en-GB" altLang="en-US" sz="1800" dirty="0">
                <a:solidFill>
                  <a:schemeClr val="tx1"/>
                </a:solidFill>
              </a:rPr>
              <a:t>are behaviours that children </a:t>
            </a:r>
            <a:r>
              <a:rPr lang="en-GB" altLang="en-US" sz="1800" dirty="0" smtClean="0">
                <a:solidFill>
                  <a:schemeClr val="tx1"/>
                </a:solidFill>
              </a:rPr>
              <a:t>may display when </a:t>
            </a:r>
            <a:r>
              <a:rPr lang="en-GB" altLang="en-US" sz="1800" dirty="0">
                <a:solidFill>
                  <a:schemeClr val="tx1"/>
                </a:solidFill>
              </a:rPr>
              <a:t>they are exploring the world and trying to find out how things </a:t>
            </a:r>
            <a:r>
              <a:rPr lang="en-GB" altLang="en-US" sz="1800" dirty="0" smtClean="0">
                <a:solidFill>
                  <a:schemeClr val="tx1"/>
                </a:solidFill>
              </a:rPr>
              <a:t>work.</a:t>
            </a:r>
            <a:endParaRPr lang="en-GB" altLang="en-US" sz="1800" dirty="0">
              <a:solidFill>
                <a:schemeClr val="tx1"/>
              </a:solidFill>
            </a:endParaRPr>
          </a:p>
          <a:p>
            <a:pPr marL="285750" indent="-285750">
              <a:buFont typeface="Arial" panose="020B0604020202020204" pitchFamily="34" charset="0"/>
              <a:buChar char="•"/>
            </a:pPr>
            <a:r>
              <a:rPr lang="en-GB" altLang="en-US" sz="1800" dirty="0">
                <a:solidFill>
                  <a:schemeClr val="tx1"/>
                </a:solidFill>
              </a:rPr>
              <a:t>Schemas vary from child to </a:t>
            </a:r>
            <a:r>
              <a:rPr lang="en-GB" altLang="en-US" sz="1800" dirty="0" smtClean="0">
                <a:solidFill>
                  <a:schemeClr val="tx1"/>
                </a:solidFill>
              </a:rPr>
              <a:t>child.</a:t>
            </a:r>
            <a:endParaRPr lang="en-GB" altLang="en-US" sz="1800" dirty="0">
              <a:solidFill>
                <a:schemeClr val="tx1"/>
              </a:solidFill>
            </a:endParaRPr>
          </a:p>
          <a:p>
            <a:pPr marL="285750" indent="-285750">
              <a:buFont typeface="Arial" panose="020B0604020202020204" pitchFamily="34" charset="0"/>
              <a:buChar char="•"/>
            </a:pPr>
            <a:r>
              <a:rPr lang="en-GB" altLang="en-US" sz="1800" dirty="0">
                <a:solidFill>
                  <a:schemeClr val="tx1"/>
                </a:solidFill>
              </a:rPr>
              <a:t>Schemas are both biological and </a:t>
            </a:r>
            <a:r>
              <a:rPr lang="en-GB" altLang="en-US" sz="1800" dirty="0" smtClean="0">
                <a:solidFill>
                  <a:schemeClr val="tx1"/>
                </a:solidFill>
              </a:rPr>
              <a:t>socio-cultural</a:t>
            </a:r>
            <a:r>
              <a:rPr lang="en-GB" altLang="en-US" sz="1800" dirty="0" smtClean="0"/>
              <a:t>.</a:t>
            </a:r>
            <a:endParaRPr lang="en-GB" altLang="en-US" sz="1800" dirty="0"/>
          </a:p>
          <a:p>
            <a:pPr marL="285750" indent="-285750">
              <a:buFont typeface="Arial" panose="020B0604020202020204" pitchFamily="34" charset="0"/>
              <a:buChar char="•"/>
            </a:pPr>
            <a:endParaRPr lang="en-GB" altLang="en-US" sz="1800" dirty="0"/>
          </a:p>
          <a:p>
            <a:endParaRPr lang="en-GB" altLang="en-US" sz="1800" dirty="0" smtClean="0"/>
          </a:p>
          <a:p>
            <a:endParaRPr lang="en-GB" altLang="en-US" sz="1800" dirty="0"/>
          </a:p>
          <a:p>
            <a:endParaRPr lang="en-GB" altLang="en-US" sz="1800" dirty="0" smtClean="0"/>
          </a:p>
          <a:p>
            <a:pPr>
              <a:buClr>
                <a:srgbClr val="00ABB5"/>
              </a:buClr>
            </a:pPr>
            <a:endParaRPr lang="en-GB" b="1" dirty="0" smtClean="0"/>
          </a:p>
        </p:txBody>
      </p:sp>
      <p:sp>
        <p:nvSpPr>
          <p:cNvPr id="6" name="Right Arrow 5"/>
          <p:cNvSpPr/>
          <p:nvPr/>
        </p:nvSpPr>
        <p:spPr>
          <a:xfrm>
            <a:off x="4698691" y="4427170"/>
            <a:ext cx="6533322" cy="1868706"/>
          </a:xfrm>
          <a:prstGeom prst="rightArrow">
            <a:avLst>
              <a:gd name="adj1" fmla="val 69857"/>
              <a:gd name="adj2" fmla="val 50000"/>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r>
              <a:rPr lang="en-GB" dirty="0" smtClean="0">
                <a:solidFill>
                  <a:schemeClr val="tx1"/>
                </a:solidFill>
              </a:rPr>
              <a:t>How does an understanding of schemas help us to provide what children need to support their learning? Find out more…</a:t>
            </a:r>
          </a:p>
          <a:p>
            <a:r>
              <a:rPr lang="en-GB" dirty="0" smtClean="0">
                <a:hlinkClick r:id="rId3"/>
              </a:rPr>
              <a:t>Building the Ambition Section Six</a:t>
            </a:r>
            <a:r>
              <a:rPr lang="en-GB" dirty="0" smtClean="0"/>
              <a:t> </a:t>
            </a:r>
          </a:p>
          <a:p>
            <a:pPr algn="ctr"/>
            <a:endParaRPr lang="en-GB" dirty="0" smtClean="0"/>
          </a:p>
        </p:txBody>
      </p:sp>
      <p:sp>
        <p:nvSpPr>
          <p:cNvPr id="5" name="Rounded Rectangle 4"/>
          <p:cNvSpPr/>
          <p:nvPr/>
        </p:nvSpPr>
        <p:spPr>
          <a:xfrm>
            <a:off x="6892165" y="1688123"/>
            <a:ext cx="3854548" cy="2551227"/>
          </a:xfrm>
          <a:prstGeom prst="roundRec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tx1"/>
                </a:solidFill>
              </a:rPr>
              <a:t>Children have a very strong drive to repeat actions, moving things from one place to another, covering things up, putting things into containers, moving in circles and throwing things – these actions can be observed running through their play      </a:t>
            </a:r>
            <a:endParaRPr lang="en-GB" altLang="en-US" sz="1400" dirty="0" smtClean="0">
              <a:solidFill>
                <a:schemeClr val="tx1"/>
              </a:solidFill>
            </a:endParaRPr>
          </a:p>
          <a:p>
            <a:r>
              <a:rPr lang="en-GB" altLang="en-US" sz="1400" dirty="0">
                <a:solidFill>
                  <a:schemeClr val="tx1"/>
                </a:solidFill>
              </a:rPr>
              <a:t>	</a:t>
            </a:r>
            <a:r>
              <a:rPr lang="en-GB" altLang="en-US" sz="1400" dirty="0" smtClean="0">
                <a:solidFill>
                  <a:schemeClr val="tx1"/>
                </a:solidFill>
              </a:rPr>
              <a:t>	Louis </a:t>
            </a:r>
            <a:r>
              <a:rPr lang="en-GB" altLang="en-US" sz="1400" i="1" dirty="0">
                <a:solidFill>
                  <a:schemeClr val="tx1"/>
                </a:solidFill>
              </a:rPr>
              <a:t>et al</a:t>
            </a:r>
            <a:r>
              <a:rPr lang="en-GB" altLang="en-US" sz="1400" dirty="0">
                <a:solidFill>
                  <a:schemeClr val="tx1"/>
                </a:solidFill>
              </a:rPr>
              <a:t>, 2013)</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06" y="2963736"/>
            <a:ext cx="4272154" cy="2838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82554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3000"/>
                                        <p:tgtEl>
                                          <p:spTgt spid="3"/>
                                        </p:tgtEl>
                                      </p:cBhvr>
                                    </p:animEffect>
                                  </p:childTnLst>
                                </p:cTn>
                              </p:par>
                            </p:childTnLst>
                          </p:cTn>
                        </p:par>
                        <p:par>
                          <p:cTn id="11" fill="hold">
                            <p:stCondLst>
                              <p:cond delay="4000"/>
                            </p:stCondLst>
                            <p:childTnLst>
                              <p:par>
                                <p:cTn id="12" presetID="22" presetClass="entr" presetSubtype="1" fill="hold" nodeType="afterEffect">
                                  <p:stCondLst>
                                    <p:cond delay="300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2000"/>
                                        <p:tgtEl>
                                          <p:spTgt spid="7"/>
                                        </p:tgtEl>
                                      </p:cBhvr>
                                    </p:animEffect>
                                  </p:childTnLst>
                                </p:cTn>
                              </p:par>
                            </p:childTnLst>
                          </p:cTn>
                        </p:par>
                        <p:par>
                          <p:cTn id="15" fill="hold">
                            <p:stCondLst>
                              <p:cond delay="9000"/>
                            </p:stCondLst>
                            <p:childTnLst>
                              <p:par>
                                <p:cTn id="16" presetID="22" presetClass="entr" presetSubtype="1" fill="hold" grpId="0" nodeType="afterEffect">
                                  <p:stCondLst>
                                    <p:cond delay="200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2000"/>
                                        <p:tgtEl>
                                          <p:spTgt spid="5"/>
                                        </p:tgtEl>
                                      </p:cBhvr>
                                    </p:animEffect>
                                  </p:childTnLst>
                                </p:cTn>
                              </p:par>
                            </p:childTnLst>
                          </p:cTn>
                        </p:par>
                        <p:par>
                          <p:cTn id="19" fill="hold">
                            <p:stCondLst>
                              <p:cond delay="13000"/>
                            </p:stCondLst>
                            <p:childTnLst>
                              <p:par>
                                <p:cTn id="20" presetID="22" presetClass="entr" presetSubtype="1" fill="hold" grpId="0" nodeType="afterEffect">
                                  <p:stCondLst>
                                    <p:cond delay="700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28" y="0"/>
            <a:ext cx="5495167" cy="1272208"/>
          </a:xfrm>
        </p:spPr>
        <p:txBody>
          <a:bodyPr/>
          <a:lstStyle/>
          <a:p>
            <a:r>
              <a:rPr lang="en-GB" sz="3600" dirty="0">
                <a:solidFill>
                  <a:srgbClr val="00C4C4"/>
                </a:solidFill>
              </a:rPr>
              <a:t>The Role of the Adult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353" y="860856"/>
            <a:ext cx="4099940" cy="3006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8"/>
          <p:cNvSpPr>
            <a:spLocks noGrp="1"/>
          </p:cNvSpPr>
          <p:nvPr>
            <p:ph idx="1"/>
          </p:nvPr>
        </p:nvSpPr>
        <p:spPr>
          <a:xfrm>
            <a:off x="432582" y="1065582"/>
            <a:ext cx="6830367" cy="3702050"/>
          </a:xfrm>
        </p:spPr>
        <p:txBody>
          <a:bodyPr/>
          <a:lstStyle/>
          <a:p>
            <a:pPr marL="285750" indent="-285750">
              <a:buFont typeface="Arial" panose="020B0604020202020204" pitchFamily="34" charset="0"/>
              <a:buChar char="•"/>
            </a:pPr>
            <a:r>
              <a:rPr lang="en-GB" altLang="en-US" sz="1800" dirty="0">
                <a:solidFill>
                  <a:schemeClr val="tx1"/>
                </a:solidFill>
              </a:rPr>
              <a:t>Children benefit from adults who observe, are responsive and are led by children’s actions and creativity</a:t>
            </a:r>
            <a:r>
              <a:rPr lang="en-GB" altLang="en-US" sz="1800" dirty="0" smtClean="0">
                <a:solidFill>
                  <a:schemeClr val="tx1"/>
                </a:solidFill>
              </a:rPr>
              <a:t>.</a:t>
            </a:r>
          </a:p>
          <a:p>
            <a:endParaRPr lang="en-GB" altLang="en-US" sz="1800" dirty="0">
              <a:solidFill>
                <a:schemeClr val="tx1"/>
              </a:solidFill>
            </a:endParaRPr>
          </a:p>
          <a:p>
            <a:pPr marL="285750" indent="-285750">
              <a:buFont typeface="Arial" panose="020B0604020202020204" pitchFamily="34" charset="0"/>
              <a:buChar char="•"/>
            </a:pPr>
            <a:r>
              <a:rPr lang="en-GB" altLang="en-US" sz="1800" dirty="0">
                <a:solidFill>
                  <a:schemeClr val="tx1"/>
                </a:solidFill>
              </a:rPr>
              <a:t>Young children need time to become engrossed in their play without interruptions. For children absorbed in a schema, there is the potential for high levels of involvement. This requires the practitioner to stand back and not impose their ideas and thinking on the child too soon.</a:t>
            </a:r>
          </a:p>
          <a:p>
            <a:endParaRPr lang="en-GB" dirty="0"/>
          </a:p>
        </p:txBody>
      </p:sp>
      <p:sp>
        <p:nvSpPr>
          <p:cNvPr id="8" name="Right Arrow 7"/>
          <p:cNvSpPr/>
          <p:nvPr/>
        </p:nvSpPr>
        <p:spPr>
          <a:xfrm>
            <a:off x="801858" y="3404383"/>
            <a:ext cx="7638758" cy="2952172"/>
          </a:xfrm>
          <a:prstGeom prst="rightArrow">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“Piaget was an avid believer that in order for children to learn most effectively they had to be active learners, therefore, they need to explore for themselves.  It is this theory that is the foundation of modern thinking behind schematic behaviour”. </a:t>
            </a:r>
            <a:endParaRPr lang="en-GB" dirty="0" smtClean="0">
              <a:solidFill>
                <a:schemeClr val="tx1"/>
              </a:solidFill>
            </a:endParaRPr>
          </a:p>
          <a:p>
            <a:r>
              <a:rPr lang="en-GB" dirty="0" smtClean="0">
                <a:solidFill>
                  <a:schemeClr val="tx1"/>
                </a:solidFill>
              </a:rPr>
              <a:t>(</a:t>
            </a:r>
            <a:r>
              <a:rPr lang="en-GB" dirty="0">
                <a:solidFill>
                  <a:schemeClr val="tx1"/>
                </a:solidFill>
              </a:rPr>
              <a:t>Constable</a:t>
            </a:r>
            <a:r>
              <a:rPr lang="en-GB" dirty="0" smtClean="0">
                <a:solidFill>
                  <a:schemeClr val="tx1"/>
                </a:solidFill>
              </a:rPr>
              <a:t>, K</a:t>
            </a:r>
            <a:r>
              <a:rPr lang="en-GB" dirty="0">
                <a:solidFill>
                  <a:schemeClr val="tx1"/>
                </a:solidFill>
              </a:rPr>
              <a:t>. 2013)</a:t>
            </a:r>
            <a:endParaRPr lang="en-GB" dirty="0"/>
          </a:p>
        </p:txBody>
      </p:sp>
    </p:spTree>
    <p:extLst>
      <p:ext uri="{BB962C8B-B14F-4D97-AF65-F5344CB8AC3E}">
        <p14:creationId xmlns:p14="http://schemas.microsoft.com/office/powerpoint/2010/main" val="6224911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22" presetClass="entr" presetSubtype="1" fill="hold" nodeType="afterEffect">
                                  <p:stCondLst>
                                    <p:cond delay="1000"/>
                                  </p:stCondLst>
                                  <p:childTnLst>
                                    <p:set>
                                      <p:cBhvr>
                                        <p:cTn id="9" dur="1" fill="hold">
                                          <p:stCondLst>
                                            <p:cond delay="0"/>
                                          </p:stCondLst>
                                        </p:cTn>
                                        <p:tgtEl>
                                          <p:spTgt spid="2050"/>
                                        </p:tgtEl>
                                        <p:attrNameLst>
                                          <p:attrName>style.visibility</p:attrName>
                                        </p:attrNameLst>
                                      </p:cBhvr>
                                      <p:to>
                                        <p:strVal val="visible"/>
                                      </p:to>
                                    </p:set>
                                    <p:animEffect transition="in" filter="wipe(up)">
                                      <p:cBhvr>
                                        <p:cTn id="10" dur="2000"/>
                                        <p:tgtEl>
                                          <p:spTgt spid="2050"/>
                                        </p:tgtEl>
                                      </p:cBhvr>
                                    </p:animEffect>
                                  </p:childTnLst>
                                </p:cTn>
                              </p:par>
                            </p:childTnLst>
                          </p:cTn>
                        </p:par>
                        <p:par>
                          <p:cTn id="11" fill="hold">
                            <p:stCondLst>
                              <p:cond delay="4000"/>
                            </p:stCondLst>
                            <p:childTnLst>
                              <p:par>
                                <p:cTn id="12" presetID="22" presetClass="entr" presetSubtype="1" fill="hold" grpId="0" nodeType="afterEffect">
                                  <p:stCondLst>
                                    <p:cond delay="100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up)">
                                      <p:cBhvr>
                                        <p:cTn id="14" dur="2000"/>
                                        <p:tgtEl>
                                          <p:spTgt spid="9">
                                            <p:txEl>
                                              <p:pRg st="0" end="0"/>
                                            </p:txEl>
                                          </p:spTgt>
                                        </p:tgtEl>
                                      </p:cBhvr>
                                    </p:animEffect>
                                  </p:childTnLst>
                                </p:cTn>
                              </p:par>
                            </p:childTnLst>
                          </p:cTn>
                        </p:par>
                        <p:par>
                          <p:cTn id="15" fill="hold">
                            <p:stCondLst>
                              <p:cond delay="7000"/>
                            </p:stCondLst>
                            <p:childTnLst>
                              <p:par>
                                <p:cTn id="16" presetID="22" presetClass="entr" presetSubtype="1" fill="hold" grpId="0" nodeType="afterEffect">
                                  <p:stCondLst>
                                    <p:cond delay="100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up)">
                                      <p:cBhvr>
                                        <p:cTn id="18" dur="2000"/>
                                        <p:tgtEl>
                                          <p:spTgt spid="9">
                                            <p:txEl>
                                              <p:pRg st="2" end="2"/>
                                            </p:txEl>
                                          </p:spTgt>
                                        </p:tgtEl>
                                      </p:cBhvr>
                                    </p:animEffect>
                                  </p:childTnLst>
                                </p:cTn>
                              </p:par>
                            </p:childTnLst>
                          </p:cTn>
                        </p:par>
                        <p:par>
                          <p:cTn id="19" fill="hold">
                            <p:stCondLst>
                              <p:cond delay="10000"/>
                            </p:stCondLst>
                            <p:childTnLst>
                              <p:par>
                                <p:cTn id="20" presetID="22" presetClass="entr" presetSubtype="1" fill="hold" grpId="1" nodeType="afterEffect">
                                  <p:stCondLst>
                                    <p:cond delay="400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uiExpand="1" build="p"/>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28" y="0"/>
            <a:ext cx="5495167" cy="1272208"/>
          </a:xfrm>
        </p:spPr>
        <p:txBody>
          <a:bodyPr/>
          <a:lstStyle/>
          <a:p>
            <a:r>
              <a:rPr lang="en-GB" sz="3600" dirty="0">
                <a:solidFill>
                  <a:srgbClr val="00C4C4"/>
                </a:solidFill>
              </a:rPr>
              <a:t>The Role of the Adult</a:t>
            </a:r>
          </a:p>
        </p:txBody>
      </p:sp>
      <p:sp>
        <p:nvSpPr>
          <p:cNvPr id="7" name="Content Placeholder 6"/>
          <p:cNvSpPr>
            <a:spLocks noGrp="1"/>
          </p:cNvSpPr>
          <p:nvPr>
            <p:ph idx="1"/>
          </p:nvPr>
        </p:nvSpPr>
        <p:spPr>
          <a:xfrm>
            <a:off x="531105" y="1384593"/>
            <a:ext cx="7839171" cy="1302336"/>
          </a:xfrm>
        </p:spPr>
        <p:txBody>
          <a:bodyPr/>
          <a:lstStyle/>
          <a:p>
            <a:r>
              <a:rPr lang="en-GB" altLang="en-US" sz="1800" dirty="0" smtClean="0">
                <a:solidFill>
                  <a:schemeClr val="tx1"/>
                </a:solidFill>
              </a:rPr>
              <a:t>It </a:t>
            </a:r>
            <a:r>
              <a:rPr lang="en-GB" altLang="en-US" sz="1800" dirty="0">
                <a:solidFill>
                  <a:schemeClr val="tx1"/>
                </a:solidFill>
              </a:rPr>
              <a:t>is </a:t>
            </a:r>
            <a:r>
              <a:rPr lang="en-GB" altLang="en-US" sz="1800" dirty="0" smtClean="0">
                <a:solidFill>
                  <a:schemeClr val="tx1"/>
                </a:solidFill>
              </a:rPr>
              <a:t>important for practitioners </a:t>
            </a:r>
            <a:r>
              <a:rPr lang="en-GB" altLang="en-US" sz="1800" dirty="0">
                <a:solidFill>
                  <a:schemeClr val="tx1"/>
                </a:solidFill>
              </a:rPr>
              <a:t>to </a:t>
            </a:r>
            <a:r>
              <a:rPr lang="en-GB" altLang="en-US" sz="1800" dirty="0" smtClean="0">
                <a:solidFill>
                  <a:schemeClr val="tx1"/>
                </a:solidFill>
              </a:rPr>
              <a:t>be highly </a:t>
            </a:r>
            <a:r>
              <a:rPr lang="en-GB" altLang="en-US" sz="1800" dirty="0">
                <a:solidFill>
                  <a:schemeClr val="tx1"/>
                </a:solidFill>
              </a:rPr>
              <a:t>skilled in the observation of children’s play. This will enable them to identify and understand the schemas children display so that they can effectively support their learning. </a:t>
            </a:r>
            <a:endParaRPr lang="en-GB" sz="1800" dirty="0">
              <a:solidFill>
                <a:schemeClr val="tx1"/>
              </a:solidFill>
            </a:endParaRPr>
          </a:p>
        </p:txBody>
      </p:sp>
      <p:sp>
        <p:nvSpPr>
          <p:cNvPr id="8" name="Rounded Rectangular Callout 7"/>
          <p:cNvSpPr/>
          <p:nvPr/>
        </p:nvSpPr>
        <p:spPr>
          <a:xfrm>
            <a:off x="365760" y="2825356"/>
            <a:ext cx="3052689" cy="2884524"/>
          </a:xfrm>
          <a:prstGeom prst="wedgeRoundRectCallou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How do your observations about children’s </a:t>
            </a:r>
            <a:r>
              <a:rPr lang="en-GB" dirty="0" smtClean="0">
                <a:solidFill>
                  <a:schemeClr val="tx1"/>
                </a:solidFill>
              </a:rPr>
              <a:t>schema </a:t>
            </a:r>
            <a:r>
              <a:rPr lang="en-GB" dirty="0">
                <a:solidFill>
                  <a:schemeClr val="tx1"/>
                </a:solidFill>
              </a:rPr>
              <a:t>inform your planning to support individual children’s learning? </a:t>
            </a:r>
          </a:p>
        </p:txBody>
      </p:sp>
      <p:sp>
        <p:nvSpPr>
          <p:cNvPr id="3" name="Right Arrow 2"/>
          <p:cNvSpPr/>
          <p:nvPr/>
        </p:nvSpPr>
        <p:spPr>
          <a:xfrm>
            <a:off x="4642339" y="3001525"/>
            <a:ext cx="6949440" cy="2532185"/>
          </a:xfrm>
          <a:prstGeom prst="rightArrow">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chemeClr val="tx1"/>
                </a:solidFill>
              </a:rPr>
              <a:t>Want to find out more? </a:t>
            </a:r>
          </a:p>
          <a:p>
            <a:r>
              <a:rPr lang="en-GB" dirty="0" smtClean="0">
                <a:solidFill>
                  <a:schemeClr val="tx1"/>
                </a:solidFill>
              </a:rPr>
              <a:t>Click here: </a:t>
            </a:r>
            <a:r>
              <a:rPr lang="en-GB" dirty="0" smtClean="0">
                <a:solidFill>
                  <a:schemeClr val="tx1"/>
                </a:solidFill>
                <a:hlinkClick r:id="rId3"/>
              </a:rPr>
              <a:t>Effective observation leading to effective assessment</a:t>
            </a:r>
            <a:endParaRPr lang="en-GB" dirty="0">
              <a:solidFill>
                <a:schemeClr val="tx1"/>
              </a:solidFill>
            </a:endParaRPr>
          </a:p>
        </p:txBody>
      </p:sp>
      <p:sp>
        <p:nvSpPr>
          <p:cNvPr id="4" name="Rounded Rectangle 3"/>
          <p:cNvSpPr/>
          <p:nvPr/>
        </p:nvSpPr>
        <p:spPr>
          <a:xfrm>
            <a:off x="8343896" y="411973"/>
            <a:ext cx="3671271" cy="2223792"/>
          </a:xfrm>
          <a:prstGeom prst="roundRect">
            <a:avLst/>
          </a:prstGeom>
          <a:blipFill>
            <a:blip r:embed="rId4"/>
            <a:stretch>
              <a:fillRect/>
            </a:stretch>
          </a:blipFill>
          <a:ln>
            <a:noFill/>
          </a:ln>
          <a:effectLst>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49703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2000"/>
                                        <p:tgtEl>
                                          <p:spTgt spid="4"/>
                                        </p:tgtEl>
                                      </p:cBhvr>
                                    </p:animEffect>
                                  </p:childTnLst>
                                </p:cTn>
                              </p:par>
                            </p:childTnLst>
                          </p:cTn>
                        </p:par>
                        <p:par>
                          <p:cTn id="11" fill="hold">
                            <p:stCondLst>
                              <p:cond delay="2500"/>
                            </p:stCondLst>
                            <p:childTnLst>
                              <p:par>
                                <p:cTn id="12" presetID="22" presetClass="entr" presetSubtype="1"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up)">
                                      <p:cBhvr>
                                        <p:cTn id="14" dur="2000"/>
                                        <p:tgtEl>
                                          <p:spTgt spid="7">
                                            <p:txEl>
                                              <p:pRg st="0" end="0"/>
                                            </p:txEl>
                                          </p:spTgt>
                                        </p:tgtEl>
                                      </p:cBhvr>
                                    </p:animEffect>
                                  </p:childTnLst>
                                </p:cTn>
                              </p:par>
                            </p:childTnLst>
                          </p:cTn>
                        </p:par>
                        <p:par>
                          <p:cTn id="15" fill="hold">
                            <p:stCondLst>
                              <p:cond delay="4500"/>
                            </p:stCondLst>
                            <p:childTnLst>
                              <p:par>
                                <p:cTn id="16" presetID="31" presetClass="entr" presetSubtype="0" fill="hold" grpId="0" nodeType="afterEffect">
                                  <p:stCondLst>
                                    <p:cond delay="3000"/>
                                  </p:stCondLst>
                                  <p:childTnLst>
                                    <p:set>
                                      <p:cBhvr>
                                        <p:cTn id="17" dur="1" fill="hold">
                                          <p:stCondLst>
                                            <p:cond delay="0"/>
                                          </p:stCondLst>
                                        </p:cTn>
                                        <p:tgtEl>
                                          <p:spTgt spid="8"/>
                                        </p:tgtEl>
                                        <p:attrNameLst>
                                          <p:attrName>style.visibility</p:attrName>
                                        </p:attrNameLst>
                                      </p:cBhvr>
                                      <p:to>
                                        <p:strVal val="visible"/>
                                      </p:to>
                                    </p:set>
                                    <p:anim calcmode="lin" valueType="num">
                                      <p:cBhvr>
                                        <p:cTn id="18" dur="2000" fill="hold"/>
                                        <p:tgtEl>
                                          <p:spTgt spid="8"/>
                                        </p:tgtEl>
                                        <p:attrNameLst>
                                          <p:attrName>ppt_w</p:attrName>
                                        </p:attrNameLst>
                                      </p:cBhvr>
                                      <p:tavLst>
                                        <p:tav tm="0">
                                          <p:val>
                                            <p:fltVal val="0"/>
                                          </p:val>
                                        </p:tav>
                                        <p:tav tm="100000">
                                          <p:val>
                                            <p:strVal val="#ppt_w"/>
                                          </p:val>
                                        </p:tav>
                                      </p:tavLst>
                                    </p:anim>
                                    <p:anim calcmode="lin" valueType="num">
                                      <p:cBhvr>
                                        <p:cTn id="19" dur="2000" fill="hold"/>
                                        <p:tgtEl>
                                          <p:spTgt spid="8"/>
                                        </p:tgtEl>
                                        <p:attrNameLst>
                                          <p:attrName>ppt_h</p:attrName>
                                        </p:attrNameLst>
                                      </p:cBhvr>
                                      <p:tavLst>
                                        <p:tav tm="0">
                                          <p:val>
                                            <p:fltVal val="0"/>
                                          </p:val>
                                        </p:tav>
                                        <p:tav tm="100000">
                                          <p:val>
                                            <p:strVal val="#ppt_h"/>
                                          </p:val>
                                        </p:tav>
                                      </p:tavLst>
                                    </p:anim>
                                    <p:anim calcmode="lin" valueType="num">
                                      <p:cBhvr>
                                        <p:cTn id="20" dur="2000" fill="hold"/>
                                        <p:tgtEl>
                                          <p:spTgt spid="8"/>
                                        </p:tgtEl>
                                        <p:attrNameLst>
                                          <p:attrName>style.rotation</p:attrName>
                                        </p:attrNameLst>
                                      </p:cBhvr>
                                      <p:tavLst>
                                        <p:tav tm="0">
                                          <p:val>
                                            <p:fltVal val="90"/>
                                          </p:val>
                                        </p:tav>
                                        <p:tav tm="100000">
                                          <p:val>
                                            <p:fltVal val="0"/>
                                          </p:val>
                                        </p:tav>
                                      </p:tavLst>
                                    </p:anim>
                                    <p:animEffect transition="in" filter="fade">
                                      <p:cBhvr>
                                        <p:cTn id="21" dur="2000"/>
                                        <p:tgtEl>
                                          <p:spTgt spid="8"/>
                                        </p:tgtEl>
                                      </p:cBhvr>
                                    </p:animEffect>
                                  </p:childTnLst>
                                </p:cTn>
                              </p:par>
                            </p:childTnLst>
                          </p:cTn>
                        </p:par>
                        <p:par>
                          <p:cTn id="22" fill="hold">
                            <p:stCondLst>
                              <p:cond delay="9500"/>
                            </p:stCondLst>
                            <p:childTnLst>
                              <p:par>
                                <p:cTn id="23" presetID="22" presetClass="entr" presetSubtype="1" fill="hold" grpId="0" nodeType="afterEffect">
                                  <p:stCondLst>
                                    <p:cond delay="200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P spid="8"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28" y="0"/>
            <a:ext cx="7084817" cy="1272208"/>
          </a:xfrm>
        </p:spPr>
        <p:txBody>
          <a:bodyPr/>
          <a:lstStyle/>
          <a:p>
            <a:r>
              <a:rPr lang="en-GB" sz="3600" dirty="0">
                <a:solidFill>
                  <a:srgbClr val="00C4C4"/>
                </a:solidFill>
              </a:rPr>
              <a:t>Quality of the environment</a:t>
            </a:r>
          </a:p>
        </p:txBody>
      </p:sp>
      <p:sp>
        <p:nvSpPr>
          <p:cNvPr id="7" name="Content Placeholder 6"/>
          <p:cNvSpPr>
            <a:spLocks noGrp="1"/>
          </p:cNvSpPr>
          <p:nvPr>
            <p:ph idx="1"/>
          </p:nvPr>
        </p:nvSpPr>
        <p:spPr>
          <a:xfrm>
            <a:off x="221617" y="1131374"/>
            <a:ext cx="7037312" cy="4819260"/>
          </a:xfrm>
        </p:spPr>
        <p:txBody>
          <a:bodyPr/>
          <a:lstStyle/>
          <a:p>
            <a:pPr marL="274320" indent="-274320" fontAlgn="auto">
              <a:spcAft>
                <a:spcPts val="0"/>
              </a:spcAft>
              <a:buFont typeface="Wingdings 2"/>
              <a:buChar char=""/>
              <a:defRPr/>
            </a:pPr>
            <a:r>
              <a:rPr lang="en-GB" sz="1800" dirty="0" smtClean="0">
                <a:solidFill>
                  <a:schemeClr val="tx1"/>
                </a:solidFill>
              </a:rPr>
              <a:t>Children need to feel supported within a nurturing environment that gives them the confidence to explore their thoughts and ideas.  They learn through repetition, making mistakes and trying again.  This allows them to have ownership of their learning in order to make connections and develop as learners.</a:t>
            </a:r>
          </a:p>
          <a:p>
            <a:pPr marL="274320" indent="-274320" fontAlgn="auto">
              <a:spcAft>
                <a:spcPts val="0"/>
              </a:spcAft>
              <a:buFont typeface="Wingdings 2"/>
              <a:buChar char=""/>
              <a:defRPr/>
            </a:pPr>
            <a:endParaRPr lang="en-GB" sz="1800" dirty="0">
              <a:solidFill>
                <a:schemeClr val="tx1"/>
              </a:solidFill>
            </a:endParaRPr>
          </a:p>
          <a:p>
            <a:pPr marL="274320" indent="-274320" fontAlgn="auto">
              <a:spcAft>
                <a:spcPts val="0"/>
              </a:spcAft>
              <a:buFont typeface="Wingdings 2"/>
              <a:buChar char=""/>
              <a:defRPr/>
            </a:pPr>
            <a:r>
              <a:rPr lang="en-GB" sz="1800" dirty="0">
                <a:solidFill>
                  <a:schemeClr val="tx1"/>
                </a:solidFill>
              </a:rPr>
              <a:t>Providing children with resources to support their schema will ensure that they can facilitate their ideas</a:t>
            </a:r>
            <a:r>
              <a:rPr lang="en-GB" sz="1800" dirty="0" smtClean="0">
                <a:solidFill>
                  <a:schemeClr val="tx1"/>
                </a:solidFill>
              </a:rPr>
              <a:t>.</a:t>
            </a:r>
          </a:p>
          <a:p>
            <a:pPr marL="274320" indent="-274320" fontAlgn="auto">
              <a:spcAft>
                <a:spcPts val="0"/>
              </a:spcAft>
              <a:buFont typeface="Wingdings 2"/>
              <a:buChar char=""/>
              <a:defRPr/>
            </a:pPr>
            <a:endParaRPr lang="en-GB" sz="1800" dirty="0">
              <a:solidFill>
                <a:schemeClr val="tx1"/>
              </a:solidFill>
            </a:endParaRPr>
          </a:p>
          <a:p>
            <a:pPr marL="274320" indent="-274320" fontAlgn="auto">
              <a:spcAft>
                <a:spcPts val="0"/>
              </a:spcAft>
              <a:buFont typeface="Wingdings 2"/>
              <a:buChar char=""/>
              <a:defRPr/>
            </a:pPr>
            <a:r>
              <a:rPr lang="en-GB" sz="1800" dirty="0">
                <a:solidFill>
                  <a:schemeClr val="tx1"/>
                </a:solidFill>
              </a:rPr>
              <a:t>Play spaces need to be exciting, inventive and inspiring with lots of opportunities giving children </a:t>
            </a:r>
            <a:r>
              <a:rPr lang="en-GB" sz="1800" dirty="0" smtClean="0">
                <a:solidFill>
                  <a:schemeClr val="tx1"/>
                </a:solidFill>
              </a:rPr>
              <a:t>ownership of the experience.</a:t>
            </a:r>
          </a:p>
          <a:p>
            <a:pPr marL="274320" indent="-274320" fontAlgn="auto">
              <a:spcAft>
                <a:spcPts val="0"/>
              </a:spcAft>
              <a:buFont typeface="Wingdings 2"/>
              <a:buChar char=""/>
              <a:defRPr/>
            </a:pPr>
            <a:endParaRPr lang="en-GB" sz="1800" dirty="0">
              <a:solidFill>
                <a:schemeClr val="tx1"/>
              </a:solidFill>
            </a:endParaRPr>
          </a:p>
          <a:p>
            <a:pPr marL="274320" indent="-274320" fontAlgn="auto">
              <a:spcAft>
                <a:spcPts val="0"/>
              </a:spcAft>
              <a:buFont typeface="Wingdings 2"/>
              <a:buChar char=""/>
              <a:defRPr/>
            </a:pPr>
            <a:r>
              <a:rPr lang="en-GB" sz="1800" dirty="0">
                <a:solidFill>
                  <a:schemeClr val="tx1"/>
                </a:solidFill>
              </a:rPr>
              <a:t>The quality of the learning environment is crucial in providing the potential for children’s creativity </a:t>
            </a:r>
            <a:r>
              <a:rPr lang="en-GB" sz="1800" dirty="0" smtClean="0">
                <a:solidFill>
                  <a:schemeClr val="tx1"/>
                </a:solidFill>
              </a:rPr>
              <a:t>and </a:t>
            </a:r>
            <a:r>
              <a:rPr lang="en-GB" sz="1800" dirty="0">
                <a:solidFill>
                  <a:schemeClr val="tx1"/>
                </a:solidFill>
              </a:rPr>
              <a:t>allowing them to </a:t>
            </a:r>
            <a:r>
              <a:rPr lang="en-GB" sz="1800" dirty="0" smtClean="0">
                <a:solidFill>
                  <a:schemeClr val="tx1"/>
                </a:solidFill>
              </a:rPr>
              <a:t>confidently follow </a:t>
            </a:r>
            <a:r>
              <a:rPr lang="en-GB" sz="1800" dirty="0">
                <a:solidFill>
                  <a:schemeClr val="tx1"/>
                </a:solidFill>
              </a:rPr>
              <a:t>their own particular </a:t>
            </a:r>
            <a:r>
              <a:rPr lang="en-GB" sz="1800" dirty="0" smtClean="0">
                <a:solidFill>
                  <a:schemeClr val="tx1"/>
                </a:solidFill>
              </a:rPr>
              <a:t>interests.</a:t>
            </a:r>
            <a:endParaRPr lang="en-GB" sz="1800" dirty="0">
              <a:solidFill>
                <a:schemeClr val="tx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486" y="0"/>
            <a:ext cx="3108352" cy="2380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ular Callout 3"/>
          <p:cNvSpPr/>
          <p:nvPr/>
        </p:nvSpPr>
        <p:spPr>
          <a:xfrm>
            <a:off x="7403690" y="2391508"/>
            <a:ext cx="4300630" cy="3404608"/>
          </a:xfrm>
          <a:prstGeom prst="wedgeRoundRectCallou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Considering </a:t>
            </a:r>
            <a:r>
              <a:rPr lang="en-GB" dirty="0" smtClean="0">
                <a:solidFill>
                  <a:schemeClr val="tx1"/>
                </a:solidFill>
              </a:rPr>
              <a:t>these points, </a:t>
            </a:r>
            <a:r>
              <a:rPr lang="en-GB" dirty="0">
                <a:solidFill>
                  <a:schemeClr val="tx1"/>
                </a:solidFill>
              </a:rPr>
              <a:t>in what ways do you use your observations and knowledge of children’s play to help you organise your learning environments both indoors and outdoors? </a:t>
            </a:r>
          </a:p>
          <a:p>
            <a:endParaRPr lang="en-GB" dirty="0" smtClean="0">
              <a:solidFill>
                <a:schemeClr val="tx1"/>
              </a:solidFill>
            </a:endParaRPr>
          </a:p>
          <a:p>
            <a:r>
              <a:rPr lang="en-GB" dirty="0" smtClean="0">
                <a:solidFill>
                  <a:schemeClr val="tx1"/>
                </a:solidFill>
              </a:rPr>
              <a:t>Want to find out about inspiring environments? Click here:  </a:t>
            </a:r>
            <a:r>
              <a:rPr lang="en-GB" dirty="0">
                <a:hlinkClick r:id="rId4"/>
              </a:rPr>
              <a:t>Inspiring environments for high-quality learning</a:t>
            </a:r>
            <a:endParaRPr lang="en-GB" dirty="0">
              <a:solidFill>
                <a:schemeClr val="accent2"/>
              </a:solidFill>
            </a:endParaRPr>
          </a:p>
        </p:txBody>
      </p:sp>
    </p:spTree>
    <p:extLst>
      <p:ext uri="{BB962C8B-B14F-4D97-AF65-F5344CB8AC3E}">
        <p14:creationId xmlns:p14="http://schemas.microsoft.com/office/powerpoint/2010/main" val="7436271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nodeType="afterEffect">
                                  <p:stCondLst>
                                    <p:cond delay="500"/>
                                  </p:stCondLst>
                                  <p:childTnLst>
                                    <p:set>
                                      <p:cBhvr>
                                        <p:cTn id="9" dur="1" fill="hold">
                                          <p:stCondLst>
                                            <p:cond delay="0"/>
                                          </p:stCondLst>
                                        </p:cTn>
                                        <p:tgtEl>
                                          <p:spTgt spid="3074"/>
                                        </p:tgtEl>
                                        <p:attrNameLst>
                                          <p:attrName>style.visibility</p:attrName>
                                        </p:attrNameLst>
                                      </p:cBhvr>
                                      <p:to>
                                        <p:strVal val="visible"/>
                                      </p:to>
                                    </p:set>
                                    <p:animEffect transition="in" filter="wipe(up)">
                                      <p:cBhvr>
                                        <p:cTn id="10" dur="2000"/>
                                        <p:tgtEl>
                                          <p:spTgt spid="3074"/>
                                        </p:tgtEl>
                                      </p:cBhvr>
                                    </p:animEffect>
                                  </p:childTnLst>
                                </p:cTn>
                              </p:par>
                            </p:childTnLst>
                          </p:cTn>
                        </p:par>
                        <p:par>
                          <p:cTn id="11" fill="hold">
                            <p:stCondLst>
                              <p:cond delay="3000"/>
                            </p:stCondLst>
                            <p:childTnLst>
                              <p:par>
                                <p:cTn id="12" presetID="22" presetClass="entr" presetSubtype="1" fill="hold" nodeType="afterEffect">
                                  <p:stCondLst>
                                    <p:cond delay="100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up)">
                                      <p:cBhvr>
                                        <p:cTn id="14" dur="2000"/>
                                        <p:tgtEl>
                                          <p:spTgt spid="7">
                                            <p:txEl>
                                              <p:pRg st="0" end="0"/>
                                            </p:txEl>
                                          </p:spTgt>
                                        </p:tgtEl>
                                      </p:cBhvr>
                                    </p:animEffect>
                                  </p:childTnLst>
                                </p:cTn>
                              </p:par>
                            </p:childTnLst>
                          </p:cTn>
                        </p:par>
                        <p:par>
                          <p:cTn id="15" fill="hold">
                            <p:stCondLst>
                              <p:cond delay="6000"/>
                            </p:stCondLst>
                            <p:childTnLst>
                              <p:par>
                                <p:cTn id="16" presetID="22" presetClass="entr" presetSubtype="1" fill="hold" nodeType="afterEffect">
                                  <p:stCondLst>
                                    <p:cond delay="10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up)">
                                      <p:cBhvr>
                                        <p:cTn id="18" dur="2000"/>
                                        <p:tgtEl>
                                          <p:spTgt spid="7">
                                            <p:txEl>
                                              <p:pRg st="2" end="2"/>
                                            </p:txEl>
                                          </p:spTgt>
                                        </p:tgtEl>
                                      </p:cBhvr>
                                    </p:animEffect>
                                  </p:childTnLst>
                                </p:cTn>
                              </p:par>
                            </p:childTnLst>
                          </p:cTn>
                        </p:par>
                        <p:par>
                          <p:cTn id="19" fill="hold">
                            <p:stCondLst>
                              <p:cond delay="9000"/>
                            </p:stCondLst>
                            <p:childTnLst>
                              <p:par>
                                <p:cTn id="20" presetID="22" presetClass="entr" presetSubtype="1" fill="hold" nodeType="afterEffect">
                                  <p:stCondLst>
                                    <p:cond delay="100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up)">
                                      <p:cBhvr>
                                        <p:cTn id="22" dur="2000"/>
                                        <p:tgtEl>
                                          <p:spTgt spid="7">
                                            <p:txEl>
                                              <p:pRg st="4" end="4"/>
                                            </p:txEl>
                                          </p:spTgt>
                                        </p:tgtEl>
                                      </p:cBhvr>
                                    </p:animEffect>
                                  </p:childTnLst>
                                </p:cTn>
                              </p:par>
                            </p:childTnLst>
                          </p:cTn>
                        </p:par>
                        <p:par>
                          <p:cTn id="23" fill="hold">
                            <p:stCondLst>
                              <p:cond delay="12000"/>
                            </p:stCondLst>
                            <p:childTnLst>
                              <p:par>
                                <p:cTn id="24" presetID="22" presetClass="entr" presetSubtype="1" fill="hold" nodeType="afterEffect">
                                  <p:stCondLst>
                                    <p:cond delay="1000"/>
                                  </p:stCondLst>
                                  <p:childTnLst>
                                    <p:set>
                                      <p:cBhvr>
                                        <p:cTn id="25" dur="1" fill="hold">
                                          <p:stCondLst>
                                            <p:cond delay="0"/>
                                          </p:stCondLst>
                                        </p:cTn>
                                        <p:tgtEl>
                                          <p:spTgt spid="7">
                                            <p:txEl>
                                              <p:pRg st="6" end="6"/>
                                            </p:txEl>
                                          </p:spTgt>
                                        </p:tgtEl>
                                        <p:attrNameLst>
                                          <p:attrName>style.visibility</p:attrName>
                                        </p:attrNameLst>
                                      </p:cBhvr>
                                      <p:to>
                                        <p:strVal val="visible"/>
                                      </p:to>
                                    </p:set>
                                    <p:animEffect transition="in" filter="wipe(up)">
                                      <p:cBhvr>
                                        <p:cTn id="26" dur="2000"/>
                                        <p:tgtEl>
                                          <p:spTgt spid="7">
                                            <p:txEl>
                                              <p:pRg st="6" end="6"/>
                                            </p:txEl>
                                          </p:spTgt>
                                        </p:tgtEl>
                                      </p:cBhvr>
                                    </p:animEffect>
                                  </p:childTnLst>
                                </p:cTn>
                              </p:par>
                            </p:childTnLst>
                          </p:cTn>
                        </p:par>
                        <p:par>
                          <p:cTn id="27" fill="hold">
                            <p:stCondLst>
                              <p:cond delay="15000"/>
                            </p:stCondLst>
                            <p:childTnLst>
                              <p:par>
                                <p:cTn id="28" presetID="31" presetClass="entr" presetSubtype="0" fill="hold" grpId="0" nodeType="afterEffect">
                                  <p:stCondLst>
                                    <p:cond delay="900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0" fill="hold"/>
                                        <p:tgtEl>
                                          <p:spTgt spid="4"/>
                                        </p:tgtEl>
                                        <p:attrNameLst>
                                          <p:attrName>ppt_w</p:attrName>
                                        </p:attrNameLst>
                                      </p:cBhvr>
                                      <p:tavLst>
                                        <p:tav tm="0">
                                          <p:val>
                                            <p:fltVal val="0"/>
                                          </p:val>
                                        </p:tav>
                                        <p:tav tm="100000">
                                          <p:val>
                                            <p:strVal val="#ppt_w"/>
                                          </p:val>
                                        </p:tav>
                                      </p:tavLst>
                                    </p:anim>
                                    <p:anim calcmode="lin" valueType="num">
                                      <p:cBhvr>
                                        <p:cTn id="31" dur="2000" fill="hold"/>
                                        <p:tgtEl>
                                          <p:spTgt spid="4"/>
                                        </p:tgtEl>
                                        <p:attrNameLst>
                                          <p:attrName>ppt_h</p:attrName>
                                        </p:attrNameLst>
                                      </p:cBhvr>
                                      <p:tavLst>
                                        <p:tav tm="0">
                                          <p:val>
                                            <p:fltVal val="0"/>
                                          </p:val>
                                        </p:tav>
                                        <p:tav tm="100000">
                                          <p:val>
                                            <p:strVal val="#ppt_h"/>
                                          </p:val>
                                        </p:tav>
                                      </p:tavLst>
                                    </p:anim>
                                    <p:anim calcmode="lin" valueType="num">
                                      <p:cBhvr>
                                        <p:cTn id="32" dur="2000" fill="hold"/>
                                        <p:tgtEl>
                                          <p:spTgt spid="4"/>
                                        </p:tgtEl>
                                        <p:attrNameLst>
                                          <p:attrName>style.rotation</p:attrName>
                                        </p:attrNameLst>
                                      </p:cBhvr>
                                      <p:tavLst>
                                        <p:tav tm="0">
                                          <p:val>
                                            <p:fltVal val="90"/>
                                          </p:val>
                                        </p:tav>
                                        <p:tav tm="100000">
                                          <p:val>
                                            <p:fltVal val="0"/>
                                          </p:val>
                                        </p:tav>
                                      </p:tavLst>
                                    </p:anim>
                                    <p:animEffect transition="in" filter="fade">
                                      <p:cBhvr>
                                        <p:cTn id="3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28" y="0"/>
            <a:ext cx="11670884" cy="1272208"/>
          </a:xfrm>
        </p:spPr>
        <p:txBody>
          <a:bodyPr/>
          <a:lstStyle/>
          <a:p>
            <a:r>
              <a:rPr lang="en-GB" sz="3600" dirty="0">
                <a:solidFill>
                  <a:srgbClr val="00C4C4"/>
                </a:solidFill>
              </a:rPr>
              <a:t>Introducing the Levels of Engagement </a:t>
            </a:r>
            <a:r>
              <a:rPr lang="en-GB" sz="3600" dirty="0" smtClean="0">
                <a:solidFill>
                  <a:srgbClr val="00C4C4"/>
                </a:solidFill>
              </a:rPr>
              <a:t/>
            </a:r>
            <a:br>
              <a:rPr lang="en-GB" sz="3600" dirty="0" smtClean="0">
                <a:solidFill>
                  <a:srgbClr val="00C4C4"/>
                </a:solidFill>
              </a:rPr>
            </a:br>
            <a:r>
              <a:rPr lang="en-GB" sz="3600" dirty="0" smtClean="0">
                <a:solidFill>
                  <a:srgbClr val="00C4C4"/>
                </a:solidFill>
              </a:rPr>
              <a:t>within </a:t>
            </a:r>
            <a:r>
              <a:rPr lang="en-GB" sz="3600" dirty="0">
                <a:solidFill>
                  <a:srgbClr val="00C4C4"/>
                </a:solidFill>
              </a:rPr>
              <a:t>Schematic Play</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06230181"/>
              </p:ext>
            </p:extLst>
          </p:nvPr>
        </p:nvGraphicFramePr>
        <p:xfrm>
          <a:off x="222250" y="1188159"/>
          <a:ext cx="11693525" cy="5043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8146200" y="5789712"/>
            <a:ext cx="3770141" cy="307777"/>
          </a:xfrm>
          <a:prstGeom prst="rect">
            <a:avLst/>
          </a:prstGeom>
          <a:noFill/>
        </p:spPr>
        <p:txBody>
          <a:bodyPr wrap="square" rtlCol="0">
            <a:spAutoFit/>
          </a:bodyPr>
          <a:lstStyle/>
          <a:p>
            <a:pPr algn="r"/>
            <a:r>
              <a:rPr lang="en-GB" sz="1400" dirty="0" smtClean="0"/>
              <a:t>Adapted from Louis S </a:t>
            </a:r>
            <a:r>
              <a:rPr lang="en-GB" sz="1400" i="1" dirty="0" smtClean="0"/>
              <a:t>et al </a:t>
            </a:r>
            <a:r>
              <a:rPr lang="en-GB" sz="1400" dirty="0" smtClean="0"/>
              <a:t>(2013) </a:t>
            </a:r>
            <a:endParaRPr lang="en-GB" sz="1400" dirty="0"/>
          </a:p>
        </p:txBody>
      </p:sp>
    </p:spTree>
    <p:extLst>
      <p:ext uri="{BB962C8B-B14F-4D97-AF65-F5344CB8AC3E}">
        <p14:creationId xmlns:p14="http://schemas.microsoft.com/office/powerpoint/2010/main" val="393429233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3000" fill="hold"/>
                                        <p:tgtEl>
                                          <p:spTgt spid="8"/>
                                        </p:tgtEl>
                                        <p:attrNameLst>
                                          <p:attrName>ppt_x</p:attrName>
                                        </p:attrNameLst>
                                      </p:cBhvr>
                                      <p:tavLst>
                                        <p:tav tm="0">
                                          <p:val>
                                            <p:strVal val="0-#ppt_w/2"/>
                                          </p:val>
                                        </p:tav>
                                        <p:tav tm="100000">
                                          <p:val>
                                            <p:strVal val="#ppt_x"/>
                                          </p:val>
                                        </p:tav>
                                      </p:tavLst>
                                    </p:anim>
                                    <p:anim calcmode="lin" valueType="num">
                                      <p:cBhvr additive="base">
                                        <p:cTn id="11" dur="3000" fill="hold"/>
                                        <p:tgtEl>
                                          <p:spTgt spid="8"/>
                                        </p:tgtEl>
                                        <p:attrNameLst>
                                          <p:attrName>ppt_y</p:attrName>
                                        </p:attrNameLst>
                                      </p:cBhvr>
                                      <p:tavLst>
                                        <p:tav tm="0">
                                          <p:val>
                                            <p:strVal val="#ppt_y"/>
                                          </p:val>
                                        </p:tav>
                                        <p:tav tm="100000">
                                          <p:val>
                                            <p:strVal val="#ppt_y"/>
                                          </p:val>
                                        </p:tav>
                                      </p:tavLst>
                                    </p:anim>
                                  </p:childTnLst>
                                </p:cTn>
                              </p:par>
                            </p:childTnLst>
                          </p:cTn>
                        </p:par>
                        <p:par>
                          <p:cTn id="12" fill="hold">
                            <p:stCondLst>
                              <p:cond delay="3500"/>
                            </p:stCondLst>
                            <p:childTnLst>
                              <p:par>
                                <p:cTn id="13" presetID="10" presetClass="entr" presetSubtype="0" fill="hold" grpId="1"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8" grpId="0">
        <p:bldAsOne/>
      </p:bldGraphic>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8764" y="343566"/>
            <a:ext cx="10836972" cy="711200"/>
          </a:xfrm>
        </p:spPr>
        <p:txBody>
          <a:bodyPr/>
          <a:lstStyle/>
          <a:p>
            <a:r>
              <a:rPr lang="en-GB" sz="3600" dirty="0" smtClean="0">
                <a:solidFill>
                  <a:srgbClr val="00C4C4"/>
                </a:solidFill>
              </a:rPr>
              <a:t>Engaging families in children’s learning </a:t>
            </a:r>
            <a:endParaRPr lang="en-GB" sz="3600" dirty="0">
              <a:solidFill>
                <a:srgbClr val="00C4C4"/>
              </a:solidFill>
            </a:endParaRPr>
          </a:p>
        </p:txBody>
      </p:sp>
      <p:sp>
        <p:nvSpPr>
          <p:cNvPr id="5" name="Content Placeholder 4"/>
          <p:cNvSpPr>
            <a:spLocks noGrp="1"/>
          </p:cNvSpPr>
          <p:nvPr>
            <p:ph idx="1"/>
          </p:nvPr>
        </p:nvSpPr>
        <p:spPr>
          <a:xfrm>
            <a:off x="648928" y="1449171"/>
            <a:ext cx="6933944" cy="1949963"/>
          </a:xfrm>
        </p:spPr>
        <p:txBody>
          <a:bodyPr/>
          <a:lstStyle/>
          <a:p>
            <a:r>
              <a:rPr lang="en-GB" altLang="en-US" sz="1800" dirty="0" smtClean="0">
                <a:solidFill>
                  <a:schemeClr val="tx1"/>
                </a:solidFill>
              </a:rPr>
              <a:t>When a child transitions from home into an ELC setting, this can be an anxious time for both children and their parents.  Parents’ own experience of educational settings can often determine how they may feel. Therefore, how does your work with families help parents to support and understand their child’s development and learning?</a:t>
            </a:r>
          </a:p>
          <a:p>
            <a:endParaRPr lang="en-GB" altLang="en-US" sz="1800" dirty="0" smtClean="0">
              <a:solidFill>
                <a:schemeClr val="tx1"/>
              </a:solidFill>
            </a:endParaRPr>
          </a:p>
          <a:p>
            <a:endParaRPr lang="en-GB" altLang="en-US" sz="1800" dirty="0" smtClean="0">
              <a:solidFill>
                <a:schemeClr val="tx1"/>
              </a:solidFill>
            </a:endParaRPr>
          </a:p>
          <a:p>
            <a:r>
              <a:rPr lang="en-GB" altLang="en-US" sz="1800" dirty="0" smtClean="0"/>
              <a:t>.</a:t>
            </a:r>
            <a:endParaRPr lang="en-GB" dirty="0"/>
          </a:p>
        </p:txBody>
      </p:sp>
      <p:sp>
        <p:nvSpPr>
          <p:cNvPr id="6" name="Rounded Rectangular Callout 5"/>
          <p:cNvSpPr/>
          <p:nvPr/>
        </p:nvSpPr>
        <p:spPr>
          <a:xfrm>
            <a:off x="7816946" y="1617785"/>
            <a:ext cx="3995226" cy="3193366"/>
          </a:xfrm>
          <a:prstGeom prst="wedgeRoundRectCallout">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tx1"/>
                </a:solidFill>
              </a:rPr>
              <a:t>How  frequently, and in what ways do you engage parents in dialogue about their child’s </a:t>
            </a:r>
            <a:r>
              <a:rPr lang="en-GB" altLang="en-US" dirty="0" smtClean="0">
                <a:solidFill>
                  <a:schemeClr val="tx1"/>
                </a:solidFill>
              </a:rPr>
              <a:t>play?</a:t>
            </a:r>
          </a:p>
          <a:p>
            <a:endParaRPr lang="en-GB" altLang="en-US" dirty="0">
              <a:solidFill>
                <a:schemeClr val="tx1"/>
              </a:solidFill>
            </a:endParaRPr>
          </a:p>
          <a:p>
            <a:r>
              <a:rPr lang="en-GB" altLang="en-US" dirty="0" smtClean="0">
                <a:solidFill>
                  <a:schemeClr val="tx1"/>
                </a:solidFill>
              </a:rPr>
              <a:t> </a:t>
            </a:r>
            <a:r>
              <a:rPr lang="en-GB" altLang="en-US" dirty="0">
                <a:solidFill>
                  <a:schemeClr val="tx1"/>
                </a:solidFill>
              </a:rPr>
              <a:t>Think about how creating these opportunities will </a:t>
            </a:r>
            <a:r>
              <a:rPr lang="en-GB" altLang="en-US" dirty="0" smtClean="0">
                <a:solidFill>
                  <a:schemeClr val="tx1"/>
                </a:solidFill>
              </a:rPr>
              <a:t>build </a:t>
            </a:r>
            <a:r>
              <a:rPr lang="en-GB" altLang="en-US" dirty="0">
                <a:solidFill>
                  <a:schemeClr val="tx1"/>
                </a:solidFill>
              </a:rPr>
              <a:t>a shared understanding of the patterns of behaviour children demonstrate at home and within your setting.</a:t>
            </a:r>
          </a:p>
        </p:txBody>
      </p:sp>
      <p:sp>
        <p:nvSpPr>
          <p:cNvPr id="2" name="Right Arrow 1"/>
          <p:cNvSpPr/>
          <p:nvPr/>
        </p:nvSpPr>
        <p:spPr>
          <a:xfrm>
            <a:off x="648929" y="4093700"/>
            <a:ext cx="7266491" cy="2461845"/>
          </a:xfrm>
          <a:prstGeom prst="rightArrow">
            <a:avLst/>
          </a:prstGeom>
          <a:solidFill>
            <a:srgbClr val="BEE7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smtClean="0">
                <a:solidFill>
                  <a:schemeClr val="tx1"/>
                </a:solidFill>
              </a:rPr>
              <a:t>We </a:t>
            </a:r>
            <a:r>
              <a:rPr lang="en-GB" altLang="en-US" dirty="0">
                <a:solidFill>
                  <a:schemeClr val="tx1"/>
                </a:solidFill>
              </a:rPr>
              <a:t>would love to hear about ways that you share knowledge about children’s </a:t>
            </a:r>
            <a:r>
              <a:rPr lang="en-GB" altLang="en-US" dirty="0" smtClean="0">
                <a:solidFill>
                  <a:schemeClr val="tx1"/>
                </a:solidFill>
              </a:rPr>
              <a:t>schemas </a:t>
            </a:r>
            <a:r>
              <a:rPr lang="en-GB" altLang="en-US" dirty="0">
                <a:solidFill>
                  <a:schemeClr val="tx1"/>
                </a:solidFill>
              </a:rPr>
              <a:t>with your families and the difference this has made for children. </a:t>
            </a:r>
            <a:r>
              <a:rPr lang="en-GB" altLang="en-US" dirty="0" smtClean="0">
                <a:solidFill>
                  <a:schemeClr val="tx1"/>
                </a:solidFill>
              </a:rPr>
              <a:t>See slide 18.</a:t>
            </a:r>
            <a:endParaRPr lang="en-GB" dirty="0">
              <a:solidFill>
                <a:schemeClr val="tx1"/>
              </a:solidFill>
            </a:endParaRPr>
          </a:p>
        </p:txBody>
      </p:sp>
      <p:sp>
        <p:nvSpPr>
          <p:cNvPr id="3" name="TextBox 2"/>
          <p:cNvSpPr txBox="1"/>
          <p:nvPr/>
        </p:nvSpPr>
        <p:spPr>
          <a:xfrm>
            <a:off x="648929" y="3214468"/>
            <a:ext cx="6341806" cy="369332"/>
          </a:xfrm>
          <a:prstGeom prst="rect">
            <a:avLst/>
          </a:prstGeom>
          <a:noFill/>
        </p:spPr>
        <p:txBody>
          <a:bodyPr wrap="square" rtlCol="0">
            <a:spAutoFit/>
          </a:bodyPr>
          <a:lstStyle/>
          <a:p>
            <a:endParaRPr lang="en-GB" dirty="0"/>
          </a:p>
        </p:txBody>
      </p:sp>
      <p:sp>
        <p:nvSpPr>
          <p:cNvPr id="7" name="TextBox 6"/>
          <p:cNvSpPr txBox="1"/>
          <p:nvPr/>
        </p:nvSpPr>
        <p:spPr>
          <a:xfrm>
            <a:off x="648929" y="3214468"/>
            <a:ext cx="6843253" cy="1200329"/>
          </a:xfrm>
          <a:prstGeom prst="rect">
            <a:avLst/>
          </a:prstGeom>
          <a:noFill/>
        </p:spPr>
        <p:txBody>
          <a:bodyPr wrap="square" rtlCol="0">
            <a:spAutoFit/>
          </a:bodyPr>
          <a:lstStyle/>
          <a:p>
            <a:r>
              <a:rPr lang="en-GB" altLang="en-US" b="1" dirty="0"/>
              <a:t>Consider:</a:t>
            </a:r>
          </a:p>
          <a:p>
            <a:r>
              <a:rPr lang="en-GB" altLang="en-US" dirty="0"/>
              <a:t>How does working with families to support and understand their child’s development and learning secure better outcomes?</a:t>
            </a:r>
          </a:p>
          <a:p>
            <a:endParaRPr lang="en-GB" dirty="0"/>
          </a:p>
        </p:txBody>
      </p:sp>
    </p:spTree>
    <p:extLst>
      <p:ext uri="{BB962C8B-B14F-4D97-AF65-F5344CB8AC3E}">
        <p14:creationId xmlns:p14="http://schemas.microsoft.com/office/powerpoint/2010/main" val="59322604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5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up)">
                                      <p:cBhvr>
                                        <p:cTn id="10" dur="2000"/>
                                        <p:tgtEl>
                                          <p:spTgt spid="5">
                                            <p:txEl>
                                              <p:pRg st="0" end="0"/>
                                            </p:txEl>
                                          </p:spTgt>
                                        </p:tgtEl>
                                      </p:cBhvr>
                                    </p:animEffect>
                                  </p:childTnLst>
                                </p:cTn>
                              </p:par>
                            </p:childTnLst>
                          </p:cTn>
                        </p:par>
                        <p:par>
                          <p:cTn id="11" fill="hold">
                            <p:stCondLst>
                              <p:cond delay="2500"/>
                            </p:stCondLst>
                            <p:childTnLst>
                              <p:par>
                                <p:cTn id="12" presetID="22" presetClass="entr" presetSubtype="1" fill="hold" grpId="0" nodeType="afterEffect">
                                  <p:stCondLst>
                                    <p:cond delay="300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2000"/>
                                        <p:tgtEl>
                                          <p:spTgt spid="7"/>
                                        </p:tgtEl>
                                      </p:cBhvr>
                                    </p:animEffect>
                                  </p:childTnLst>
                                </p:cTn>
                              </p:par>
                            </p:childTnLst>
                          </p:cTn>
                        </p:par>
                        <p:par>
                          <p:cTn id="15" fill="hold">
                            <p:stCondLst>
                              <p:cond delay="7500"/>
                            </p:stCondLst>
                            <p:childTnLst>
                              <p:par>
                                <p:cTn id="16" presetID="31" presetClass="entr" presetSubtype="0" fill="hold" grpId="0" nodeType="afterEffect">
                                  <p:stCondLst>
                                    <p:cond delay="7000"/>
                                  </p:stCondLst>
                                  <p:childTnLst>
                                    <p:set>
                                      <p:cBhvr>
                                        <p:cTn id="17" dur="1" fill="hold">
                                          <p:stCondLst>
                                            <p:cond delay="0"/>
                                          </p:stCondLst>
                                        </p:cTn>
                                        <p:tgtEl>
                                          <p:spTgt spid="6"/>
                                        </p:tgtEl>
                                        <p:attrNameLst>
                                          <p:attrName>style.visibility</p:attrName>
                                        </p:attrNameLst>
                                      </p:cBhvr>
                                      <p:to>
                                        <p:strVal val="visible"/>
                                      </p:to>
                                    </p:set>
                                    <p:anim calcmode="lin" valueType="num">
                                      <p:cBhvr>
                                        <p:cTn id="18" dur="2000" fill="hold"/>
                                        <p:tgtEl>
                                          <p:spTgt spid="6"/>
                                        </p:tgtEl>
                                        <p:attrNameLst>
                                          <p:attrName>ppt_w</p:attrName>
                                        </p:attrNameLst>
                                      </p:cBhvr>
                                      <p:tavLst>
                                        <p:tav tm="0">
                                          <p:val>
                                            <p:fltVal val="0"/>
                                          </p:val>
                                        </p:tav>
                                        <p:tav tm="100000">
                                          <p:val>
                                            <p:strVal val="#ppt_w"/>
                                          </p:val>
                                        </p:tav>
                                      </p:tavLst>
                                    </p:anim>
                                    <p:anim calcmode="lin" valueType="num">
                                      <p:cBhvr>
                                        <p:cTn id="19" dur="2000" fill="hold"/>
                                        <p:tgtEl>
                                          <p:spTgt spid="6"/>
                                        </p:tgtEl>
                                        <p:attrNameLst>
                                          <p:attrName>ppt_h</p:attrName>
                                        </p:attrNameLst>
                                      </p:cBhvr>
                                      <p:tavLst>
                                        <p:tav tm="0">
                                          <p:val>
                                            <p:fltVal val="0"/>
                                          </p:val>
                                        </p:tav>
                                        <p:tav tm="100000">
                                          <p:val>
                                            <p:strVal val="#ppt_h"/>
                                          </p:val>
                                        </p:tav>
                                      </p:tavLst>
                                    </p:anim>
                                    <p:anim calcmode="lin" valueType="num">
                                      <p:cBhvr>
                                        <p:cTn id="20" dur="2000" fill="hold"/>
                                        <p:tgtEl>
                                          <p:spTgt spid="6"/>
                                        </p:tgtEl>
                                        <p:attrNameLst>
                                          <p:attrName>style.rotation</p:attrName>
                                        </p:attrNameLst>
                                      </p:cBhvr>
                                      <p:tavLst>
                                        <p:tav tm="0">
                                          <p:val>
                                            <p:fltVal val="90"/>
                                          </p:val>
                                        </p:tav>
                                        <p:tav tm="100000">
                                          <p:val>
                                            <p:fltVal val="0"/>
                                          </p:val>
                                        </p:tav>
                                      </p:tavLst>
                                    </p:anim>
                                    <p:animEffect transition="in" filter="fade">
                                      <p:cBhvr>
                                        <p:cTn id="21" dur="2000"/>
                                        <p:tgtEl>
                                          <p:spTgt spid="6"/>
                                        </p:tgtEl>
                                      </p:cBhvr>
                                    </p:animEffect>
                                  </p:childTnLst>
                                </p:cTn>
                              </p:par>
                            </p:childTnLst>
                          </p:cTn>
                        </p:par>
                        <p:par>
                          <p:cTn id="22" fill="hold">
                            <p:stCondLst>
                              <p:cond delay="16500"/>
                            </p:stCondLst>
                            <p:childTnLst>
                              <p:par>
                                <p:cTn id="23" presetID="22" presetClass="entr" presetSubtype="1" fill="hold" grpId="0" nodeType="afterEffect">
                                  <p:stCondLst>
                                    <p:cond delay="1000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6" grpId="0" animBg="1"/>
      <p:bldP spid="2"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solidFill>
                  <a:srgbClr val="00C4C4"/>
                </a:solidFill>
              </a:rPr>
              <a:t>Types of Schema</a:t>
            </a:r>
            <a:r>
              <a:rPr lang="en-GB" sz="3200" dirty="0">
                <a:solidFill>
                  <a:schemeClr val="tx1"/>
                </a:solidFill>
              </a:rPr>
              <a:t/>
            </a:r>
            <a:br>
              <a:rPr lang="en-GB" sz="3200" dirty="0">
                <a:solidFill>
                  <a:schemeClr val="tx1"/>
                </a:solidFill>
              </a:rPr>
            </a:br>
            <a:endParaRPr lang="en-GB" dirty="0"/>
          </a:p>
        </p:txBody>
      </p:sp>
      <p:sp>
        <p:nvSpPr>
          <p:cNvPr id="3" name="Text Placeholder 2"/>
          <p:cNvSpPr>
            <a:spLocks noGrp="1"/>
          </p:cNvSpPr>
          <p:nvPr>
            <p:ph idx="1"/>
          </p:nvPr>
        </p:nvSpPr>
        <p:spPr>
          <a:xfrm>
            <a:off x="800101" y="1444104"/>
            <a:ext cx="3144882" cy="4092258"/>
          </a:xfrm>
        </p:spPr>
        <p:txBody>
          <a:bodyPr/>
          <a:lstStyle/>
          <a:p>
            <a:pPr>
              <a:lnSpc>
                <a:spcPct val="120000"/>
              </a:lnSpc>
            </a:pPr>
            <a:r>
              <a:rPr lang="en-GB" sz="1800" dirty="0" smtClean="0">
                <a:solidFill>
                  <a:schemeClr val="tx1"/>
                </a:solidFill>
                <a:latin typeface="+mj-lt"/>
              </a:rPr>
              <a:t>Theorists have identified many types of schemas</a:t>
            </a:r>
            <a:r>
              <a:rPr lang="en-GB" sz="1800" dirty="0">
                <a:solidFill>
                  <a:schemeClr val="tx1"/>
                </a:solidFill>
                <a:latin typeface="+mj-lt"/>
              </a:rPr>
              <a:t> </a:t>
            </a:r>
            <a:r>
              <a:rPr lang="en-GB" sz="1800" dirty="0" smtClean="0">
                <a:solidFill>
                  <a:schemeClr val="tx1"/>
                </a:solidFill>
                <a:latin typeface="+mj-lt"/>
              </a:rPr>
              <a:t>that children will often display.  Some children will never appear to be engaged in schematic play. Others will have a predominant schema and some will be engaged with more than one at a time.  The following slides identify and describe the more common schemas.</a:t>
            </a:r>
            <a:endParaRPr lang="en-GB" sz="1800" dirty="0">
              <a:solidFill>
                <a:schemeClr val="tx1"/>
              </a:solidFill>
              <a:latin typeface="+mj-lt"/>
            </a:endParaRPr>
          </a:p>
        </p:txBody>
      </p:sp>
      <p:pic>
        <p:nvPicPr>
          <p:cNvPr id="7" name="Picture 4" descr="E:\Judith\DSC08890.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t="12450" r="8581"/>
          <a:stretch/>
        </p:blipFill>
        <p:spPr bwMode="auto">
          <a:xfrm rot="5400000">
            <a:off x="8798311" y="54901"/>
            <a:ext cx="2799534" cy="32080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4536814" y="259147"/>
            <a:ext cx="3501527" cy="27995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Content Placeholder 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8594065" y="3267502"/>
            <a:ext cx="3277270" cy="2795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scotland.gov.uk\Dc1\DCGroup_LN1\HMIE\HMIE EYFP\Children and Families Team\Resources\Photographs\ELCC - Environments\General\Hugh Smiley\hs_0315.JP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36815" y="3267502"/>
            <a:ext cx="3635636" cy="2795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933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1"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3000"/>
                                        <p:tgtEl>
                                          <p:spTgt spid="3">
                                            <p:txEl>
                                              <p:pRg st="0" end="0"/>
                                            </p:txEl>
                                          </p:spTgt>
                                        </p:tgtEl>
                                      </p:cBhvr>
                                    </p:animEffect>
                                  </p:childTnLst>
                                </p:cTn>
                              </p:par>
                            </p:childTnLst>
                          </p:cTn>
                        </p:par>
                        <p:par>
                          <p:cTn id="11" fill="hold">
                            <p:stCondLst>
                              <p:cond delay="3000"/>
                            </p:stCondLst>
                            <p:childTnLst>
                              <p:par>
                                <p:cTn id="12" presetID="22" presetClass="entr" presetSubtype="1" fill="hold" nodeType="afterEffect">
                                  <p:stCondLst>
                                    <p:cond delay="500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2000"/>
                                        <p:tgtEl>
                                          <p:spTgt spid="10"/>
                                        </p:tgtEl>
                                      </p:cBhvr>
                                    </p:animEffect>
                                  </p:childTnLst>
                                </p:cTn>
                              </p:par>
                            </p:childTnLst>
                          </p:cTn>
                        </p:par>
                        <p:par>
                          <p:cTn id="15" fill="hold">
                            <p:stCondLst>
                              <p:cond delay="10000"/>
                            </p:stCondLst>
                            <p:childTnLst>
                              <p:par>
                                <p:cTn id="16" presetID="22" presetClass="entr" presetSubtype="1" fill="hold" nodeType="after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2000"/>
                                        <p:tgtEl>
                                          <p:spTgt spid="7"/>
                                        </p:tgtEl>
                                      </p:cBhvr>
                                    </p:animEffect>
                                  </p:childTnLst>
                                </p:cTn>
                              </p:par>
                            </p:childTnLst>
                          </p:cTn>
                        </p:par>
                        <p:par>
                          <p:cTn id="19" fill="hold">
                            <p:stCondLst>
                              <p:cond delay="1250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2000"/>
                                        <p:tgtEl>
                                          <p:spTgt spid="8"/>
                                        </p:tgtEl>
                                      </p:cBhvr>
                                    </p:animEffect>
                                  </p:childTnLst>
                                </p:cTn>
                              </p:par>
                            </p:childTnLst>
                          </p:cTn>
                        </p:par>
                        <p:par>
                          <p:cTn id="23" fill="hold">
                            <p:stCondLst>
                              <p:cond delay="145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build="allAtOnce"/>
    </p:bldLst>
  </p:timing>
</p:sld>
</file>

<file path=ppt/theme/theme1.xml><?xml version="1.0" encoding="utf-8"?>
<a:theme xmlns:a="http://schemas.openxmlformats.org/drawingml/2006/main" name="3. Education Scotland Powerpoint Final">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C8A5"/>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FFFFFF"/>
        </a:dk1>
        <a:lt1>
          <a:srgbClr val="FFFFFF"/>
        </a:lt1>
        <a:dk2>
          <a:srgbClr val="FFFFFF"/>
        </a:dk2>
        <a:lt2>
          <a:srgbClr val="808080"/>
        </a:lt2>
        <a:accent1>
          <a:srgbClr val="009BAA"/>
        </a:accent1>
        <a:accent2>
          <a:srgbClr val="B2D235"/>
        </a:accent2>
        <a:accent3>
          <a:srgbClr val="FFFFFF"/>
        </a:accent3>
        <a:accent4>
          <a:srgbClr val="DADADA"/>
        </a:accent4>
        <a:accent5>
          <a:srgbClr val="AACBD2"/>
        </a:accent5>
        <a:accent6>
          <a:srgbClr val="A1BE2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3EDB45499E3C4A9CABBFB5D3A49FC1" ma:contentTypeVersion="" ma:contentTypeDescription="Create a new document." ma:contentTypeScope="" ma:versionID="5c5f75ac7c3d579760b9791698263576">
  <xsd:schema xmlns:xsd="http://www.w3.org/2001/XMLSchema" xmlns:xs="http://www.w3.org/2001/XMLSchema" xmlns:p="http://schemas.microsoft.com/office/2006/metadata/properties" xmlns:ns2="1b74abb2-0bc9-42e8-aab0-5e5156035123" targetNamespace="http://schemas.microsoft.com/office/2006/metadata/properties" ma:root="true" ma:fieldsID="b9ac8e7a53c5cc55c3a307b0fefe977b" ns2:_="">
    <xsd:import namespace="1b74abb2-0bc9-42e8-aab0-5e515603512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74abb2-0bc9-42e8-aab0-5e51560351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329C7C-E7AC-4067-9E9B-413074340DD3}"/>
</file>

<file path=customXml/itemProps2.xml><?xml version="1.0" encoding="utf-8"?>
<ds:datastoreItem xmlns:ds="http://schemas.openxmlformats.org/officeDocument/2006/customXml" ds:itemID="{D7967039-C71A-4B84-9858-0728C216CC08}"/>
</file>

<file path=customXml/itemProps3.xml><?xml version="1.0" encoding="utf-8"?>
<ds:datastoreItem xmlns:ds="http://schemas.openxmlformats.org/officeDocument/2006/customXml" ds:itemID="{FE75B553-2AE0-4B0C-913C-4B15DEBD22D7}"/>
</file>

<file path=docProps/app.xml><?xml version="1.0" encoding="utf-8"?>
<Properties xmlns="http://schemas.openxmlformats.org/officeDocument/2006/extended-properties" xmlns:vt="http://schemas.openxmlformats.org/officeDocument/2006/docPropsVTypes">
  <Template/>
  <TotalTime>3254</TotalTime>
  <Words>2031</Words>
  <Application>Microsoft Office PowerPoint</Application>
  <PresentationFormat>Custom</PresentationFormat>
  <Paragraphs>169</Paragraphs>
  <Slides>21</Slides>
  <Notes>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3. Education Scotland Powerpoint Final</vt:lpstr>
      <vt:lpstr>PowerPoint Presentation</vt:lpstr>
      <vt:lpstr>PowerPoint Presentation</vt:lpstr>
      <vt:lpstr>What is a schema?</vt:lpstr>
      <vt:lpstr>The Role of the Adult</vt:lpstr>
      <vt:lpstr>The Role of the Adult</vt:lpstr>
      <vt:lpstr>Quality of the environment</vt:lpstr>
      <vt:lpstr>Introducing the Levels of Engagement  within Schematic Play</vt:lpstr>
      <vt:lpstr>Engaging families in children’s learning </vt:lpstr>
      <vt:lpstr>Types of Schema </vt:lpstr>
      <vt:lpstr>What is trajectory?</vt:lpstr>
      <vt:lpstr>What is transporting?</vt:lpstr>
      <vt:lpstr>What is rotational?</vt:lpstr>
      <vt:lpstr>What is Enclosing?</vt:lpstr>
      <vt:lpstr>What is Enveloping?</vt:lpstr>
      <vt:lpstr>What is connecting?</vt:lpstr>
      <vt:lpstr>What is orientation?</vt:lpstr>
      <vt:lpstr>PowerPoint Presentation</vt:lpstr>
      <vt:lpstr>Making connections</vt:lpstr>
      <vt:lpstr>References</vt:lpstr>
      <vt:lpstr>References</vt:lpstr>
      <vt:lpstr>PowerPoint Presentation</vt:lpstr>
    </vt:vector>
  </TitlesOfParts>
  <Company>Education Scotland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Andrew</dc:creator>
  <cp:lastModifiedBy>u418856</cp:lastModifiedBy>
  <cp:revision>199</cp:revision>
  <cp:lastPrinted>2017-08-14T10:36:51Z</cp:lastPrinted>
  <dcterms:created xsi:type="dcterms:W3CDTF">2014-01-17T15:23:54Z</dcterms:created>
  <dcterms:modified xsi:type="dcterms:W3CDTF">2018-04-03T15:59:40Z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0x010100403EDB45499E3C4A9CABBFB5D3A49FC1</vt:lpwstr>
  </property>
  <property fmtid="{D5CDD505-2E9C-101B-9397-08002B2CF9AE}" pid="3" name="_dlc_DocIdItemGuid">
    <vt:lpwstr>c74d0d01-22fa-4460-a599-e806a271597e</vt:lpwstr>
  </property>
</Properties>
</file>